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96" r:id="rId3"/>
    <p:sldId id="289" r:id="rId4"/>
    <p:sldId id="274" r:id="rId5"/>
    <p:sldId id="275" r:id="rId6"/>
    <p:sldId id="295" r:id="rId7"/>
    <p:sldId id="291" r:id="rId8"/>
    <p:sldId id="297" r:id="rId9"/>
    <p:sldId id="292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386D"/>
    <a:srgbClr val="009386"/>
    <a:srgbClr val="25B7BC"/>
    <a:srgbClr val="8ACBC0"/>
    <a:srgbClr val="C0DFC3"/>
    <a:srgbClr val="232321"/>
    <a:srgbClr val="E94E13"/>
    <a:srgbClr val="B9D36E"/>
    <a:srgbClr val="8BC13C"/>
    <a:srgbClr val="D1E2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96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330" y="58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03/07/2023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18" Type="http://schemas.openxmlformats.org/officeDocument/2006/relationships/image" Target="../media/image3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17" Type="http://schemas.openxmlformats.org/officeDocument/2006/relationships/image" Target="../media/image37.png"/><Relationship Id="rId2" Type="http://schemas.openxmlformats.org/officeDocument/2006/relationships/image" Target="../media/image22.png"/><Relationship Id="rId16" Type="http://schemas.openxmlformats.org/officeDocument/2006/relationships/image" Target="../media/image3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5" Type="http://schemas.openxmlformats.org/officeDocument/2006/relationships/image" Target="../media/image3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Relationship Id="rId14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ildline.org.uk/get-support/" TargetMode="Externa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youtube.com/watch?v=zMuudnwOdeo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/>
          <p:cNvSpPr/>
          <p:nvPr/>
        </p:nvSpPr>
        <p:spPr>
          <a:xfrm>
            <a:off x="5147164" y="1395205"/>
            <a:ext cx="1704505" cy="1704505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585422" y="4050775"/>
            <a:ext cx="1563028" cy="1563028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2764432" y="1621432"/>
            <a:ext cx="3615135" cy="3615135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2247458"/>
            <a:ext cx="8220075" cy="2180553"/>
          </a:xfrm>
          <a:ln w="28575"/>
        </p:spPr>
        <p:txBody>
          <a:bodyPr/>
          <a:lstStyle/>
          <a:p>
            <a:pPr algn="ctr"/>
            <a:r>
              <a:rPr lang="en-GB" dirty="0">
                <a:ln w="19050">
                  <a:noFill/>
                </a:ln>
                <a:solidFill>
                  <a:srgbClr val="232321"/>
                </a:solidFill>
                <a:latin typeface="+mn-lt"/>
              </a:rPr>
              <a:t>During your life, </a:t>
            </a:r>
            <a:br>
              <a:rPr lang="en-GB" dirty="0">
                <a:ln w="19050">
                  <a:noFill/>
                </a:ln>
                <a:solidFill>
                  <a:srgbClr val="232321"/>
                </a:solidFill>
                <a:latin typeface="+mn-lt"/>
              </a:rPr>
            </a:br>
            <a:r>
              <a:rPr lang="en-GB" dirty="0">
                <a:ln w="19050">
                  <a:noFill/>
                </a:ln>
                <a:solidFill>
                  <a:srgbClr val="232321"/>
                </a:solidFill>
                <a:latin typeface="+mn-lt"/>
              </a:rPr>
              <a:t>there will be times </a:t>
            </a:r>
            <a:br>
              <a:rPr lang="en-GB" dirty="0">
                <a:ln w="19050">
                  <a:noFill/>
                </a:ln>
                <a:solidFill>
                  <a:srgbClr val="232321"/>
                </a:solidFill>
                <a:latin typeface="+mn-lt"/>
              </a:rPr>
            </a:br>
            <a:r>
              <a:rPr lang="en-GB" dirty="0">
                <a:ln w="19050">
                  <a:noFill/>
                </a:ln>
                <a:solidFill>
                  <a:srgbClr val="232321"/>
                </a:solidFill>
                <a:latin typeface="+mn-lt"/>
              </a:rPr>
              <a:t>when you will </a:t>
            </a:r>
            <a:br>
              <a:rPr lang="en-GB" dirty="0">
                <a:ln w="19050">
                  <a:noFill/>
                </a:ln>
                <a:solidFill>
                  <a:srgbClr val="232321"/>
                </a:solidFill>
                <a:latin typeface="+mn-lt"/>
              </a:rPr>
            </a:br>
            <a:r>
              <a:rPr lang="en-GB" dirty="0">
                <a:ln w="19050">
                  <a:noFill/>
                </a:ln>
                <a:solidFill>
                  <a:srgbClr val="232321"/>
                </a:solidFill>
                <a:latin typeface="+mn-lt"/>
              </a:rPr>
              <a:t>experience change. </a:t>
            </a:r>
          </a:p>
        </p:txBody>
      </p:sp>
      <p:sp>
        <p:nvSpPr>
          <p:cNvPr id="14" name="Oval 13"/>
          <p:cNvSpPr/>
          <p:nvPr/>
        </p:nvSpPr>
        <p:spPr>
          <a:xfrm>
            <a:off x="4857438" y="586649"/>
            <a:ext cx="721770" cy="721770"/>
          </a:xfrm>
          <a:prstGeom prst="ellipse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4077404" y="922225"/>
            <a:ext cx="472980" cy="472980"/>
          </a:xfrm>
          <a:prstGeom prst="ellipse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4026668" y="5580265"/>
            <a:ext cx="721770" cy="721770"/>
          </a:xfrm>
          <a:prstGeom prst="ellipse">
            <a:avLst/>
          </a:prstGeom>
          <a:solidFill>
            <a:srgbClr val="25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5027518" y="5396436"/>
            <a:ext cx="472980" cy="472980"/>
          </a:xfrm>
          <a:prstGeom prst="ellipse">
            <a:avLst/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42" y="4210258"/>
            <a:ext cx="2738214" cy="30418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5684" y="4210258"/>
            <a:ext cx="1977344" cy="3041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830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613119"/>
            <a:ext cx="8220075" cy="994306"/>
          </a:xfrm>
        </p:spPr>
        <p:txBody>
          <a:bodyPr/>
          <a:lstStyle/>
          <a:p>
            <a:r>
              <a:rPr lang="en-GB" dirty="0">
                <a:latin typeface="+mn-lt"/>
              </a:rPr>
              <a:t>Examples of Times of Change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656559"/>
            <a:ext cx="7632700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On other days, you may experience both good and bad change.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51" y="2318902"/>
            <a:ext cx="4475186" cy="3551248"/>
          </a:xfrm>
          <a:prstGeom prst="roundRect">
            <a:avLst>
              <a:gd name="adj" fmla="val 7916"/>
            </a:avLst>
          </a:prstGeom>
          <a:solidFill>
            <a:schemeClr val="bg1"/>
          </a:solidFill>
          <a:ln w="38100">
            <a:solidFill>
              <a:srgbClr val="1E38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232321"/>
                </a:solidFill>
              </a:rPr>
              <a:t>Moving from primary to secondary school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solidFill>
                <a:srgbClr val="23232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232321"/>
                </a:solidFill>
              </a:rPr>
              <a:t>Moving to a new class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solidFill>
                <a:srgbClr val="23232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232321"/>
                </a:solidFill>
              </a:rPr>
              <a:t>School holidays –  a change in routine</a:t>
            </a:r>
          </a:p>
          <a:p>
            <a:endParaRPr lang="en-GB" sz="1600" dirty="0">
              <a:solidFill>
                <a:srgbClr val="23232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232321"/>
                </a:solidFill>
              </a:rPr>
              <a:t>Moving house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solidFill>
                <a:srgbClr val="23232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232321"/>
                </a:solidFill>
              </a:rPr>
              <a:t>A sibling being born</a:t>
            </a:r>
          </a:p>
          <a:p>
            <a:r>
              <a:rPr lang="en-GB" sz="1600" dirty="0">
                <a:solidFill>
                  <a:srgbClr val="232321"/>
                </a:solidFill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232321"/>
                </a:solidFill>
              </a:rPr>
              <a:t>Death of a loved one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solidFill>
                <a:srgbClr val="23232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232321"/>
                </a:solidFill>
              </a:rPr>
              <a:t>Changes to family structure</a:t>
            </a:r>
          </a:p>
        </p:txBody>
      </p:sp>
      <p:grpSp>
        <p:nvGrpSpPr>
          <p:cNvPr id="42" name="Circle Background"/>
          <p:cNvGrpSpPr/>
          <p:nvPr/>
        </p:nvGrpSpPr>
        <p:grpSpPr>
          <a:xfrm>
            <a:off x="5400201" y="1822416"/>
            <a:ext cx="2972214" cy="4386639"/>
            <a:chOff x="5400201" y="1822416"/>
            <a:chExt cx="2972214" cy="4386639"/>
          </a:xfrm>
        </p:grpSpPr>
        <p:sp>
          <p:nvSpPr>
            <p:cNvPr id="29" name="Oval 28"/>
            <p:cNvSpPr/>
            <p:nvPr/>
          </p:nvSpPr>
          <p:spPr>
            <a:xfrm>
              <a:off x="7111577" y="5639712"/>
              <a:ext cx="569343" cy="569343"/>
            </a:xfrm>
            <a:prstGeom prst="ellipse">
              <a:avLst/>
            </a:prstGeom>
            <a:solidFill>
              <a:srgbClr val="90C8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5400201" y="4094526"/>
              <a:ext cx="1855663" cy="1855663"/>
            </a:xfrm>
            <a:prstGeom prst="ellipse">
              <a:avLst/>
            </a:pr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7939187" y="5468809"/>
              <a:ext cx="341805" cy="341805"/>
            </a:xfrm>
            <a:prstGeom prst="ellipse">
              <a:avLst/>
            </a:prstGeom>
            <a:solidFill>
              <a:srgbClr val="47B1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Oval 37"/>
            <p:cNvSpPr/>
            <p:nvPr/>
          </p:nvSpPr>
          <p:spPr>
            <a:xfrm>
              <a:off x="6989425" y="2529877"/>
              <a:ext cx="1382990" cy="1382990"/>
            </a:xfrm>
            <a:prstGeom prst="ellipse">
              <a:avLst/>
            </a:pr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6364834" y="2262626"/>
              <a:ext cx="341805" cy="341805"/>
            </a:xfrm>
            <a:prstGeom prst="ellipse">
              <a:avLst/>
            </a:prstGeom>
            <a:solidFill>
              <a:srgbClr val="47B1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Oval 40"/>
            <p:cNvSpPr/>
            <p:nvPr/>
          </p:nvSpPr>
          <p:spPr>
            <a:xfrm>
              <a:off x="6911851" y="1822416"/>
              <a:ext cx="569343" cy="569343"/>
            </a:xfrm>
            <a:prstGeom prst="ellipse">
              <a:avLst/>
            </a:prstGeom>
            <a:solidFill>
              <a:srgbClr val="90C8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Moving School IMAGE"/>
          <p:cNvGrpSpPr/>
          <p:nvPr/>
        </p:nvGrpSpPr>
        <p:grpSpPr>
          <a:xfrm>
            <a:off x="5569566" y="2728884"/>
            <a:ext cx="2731285" cy="2731285"/>
            <a:chOff x="5511787" y="2728884"/>
            <a:chExt cx="2731285" cy="2731285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657" r="15632"/>
            <a:stretch/>
          </p:blipFill>
          <p:spPr>
            <a:xfrm>
              <a:off x="5511787" y="2728884"/>
              <a:ext cx="2731285" cy="2731285"/>
            </a:xfrm>
            <a:prstGeom prst="ellipse">
              <a:avLst/>
            </a:prstGeom>
            <a:ln w="38100">
              <a:solidFill>
                <a:srgbClr val="1E386D"/>
              </a:solidFill>
            </a:ln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2264" t="-21149" r="61406" b="34952"/>
            <a:stretch/>
          </p:blipFill>
          <p:spPr>
            <a:xfrm>
              <a:off x="5511787" y="2728884"/>
              <a:ext cx="2731285" cy="2731285"/>
            </a:xfrm>
            <a:prstGeom prst="ellipse">
              <a:avLst/>
            </a:prstGeom>
            <a:ln w="38100">
              <a:solidFill>
                <a:srgbClr val="1E386D"/>
              </a:solidFill>
            </a:ln>
          </p:spPr>
        </p:pic>
      </p:grpSp>
      <p:pic>
        <p:nvPicPr>
          <p:cNvPr id="4" name="New Class IMAGE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56" t="14642" r="18657" b="4484"/>
          <a:stretch/>
        </p:blipFill>
        <p:spPr>
          <a:xfrm>
            <a:off x="5569566" y="2728884"/>
            <a:ext cx="2731285" cy="2731285"/>
          </a:xfrm>
          <a:prstGeom prst="ellipse">
            <a:avLst/>
          </a:prstGeom>
          <a:ln w="38100">
            <a:solidFill>
              <a:srgbClr val="1E386D"/>
            </a:solidFill>
          </a:ln>
        </p:spPr>
      </p:pic>
      <p:pic>
        <p:nvPicPr>
          <p:cNvPr id="9" name="Holidays IMAGE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90" t="9371" r="18647" b="14193"/>
          <a:stretch/>
        </p:blipFill>
        <p:spPr>
          <a:xfrm>
            <a:off x="5569566" y="2728884"/>
            <a:ext cx="2731285" cy="2731285"/>
          </a:xfrm>
          <a:prstGeom prst="ellipse">
            <a:avLst/>
          </a:prstGeom>
          <a:ln w="38100">
            <a:solidFill>
              <a:srgbClr val="1E386D"/>
            </a:solidFill>
          </a:ln>
        </p:spPr>
      </p:pic>
      <p:pic>
        <p:nvPicPr>
          <p:cNvPr id="11" name="Moving House IMAGE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9566" y="2728884"/>
            <a:ext cx="2731285" cy="2731285"/>
          </a:xfrm>
          <a:prstGeom prst="ellipse">
            <a:avLst/>
          </a:prstGeom>
          <a:ln w="38100">
            <a:solidFill>
              <a:srgbClr val="1E386D"/>
            </a:solidFill>
          </a:ln>
        </p:spPr>
      </p:pic>
      <p:pic>
        <p:nvPicPr>
          <p:cNvPr id="35" name="Birth IMAGE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35" t="6114" r="27918" b="12769"/>
          <a:stretch/>
        </p:blipFill>
        <p:spPr>
          <a:xfrm>
            <a:off x="5569566" y="2730365"/>
            <a:ext cx="2731286" cy="2729804"/>
          </a:xfrm>
          <a:prstGeom prst="ellipse">
            <a:avLst/>
          </a:prstGeom>
          <a:ln w="38100">
            <a:solidFill>
              <a:srgbClr val="1E386D"/>
            </a:solidFill>
          </a:ln>
        </p:spPr>
      </p:pic>
      <p:pic>
        <p:nvPicPr>
          <p:cNvPr id="37" name="Death of Loved One IMAGE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03" t="21016" r="33087" b="12786"/>
          <a:stretch/>
        </p:blipFill>
        <p:spPr>
          <a:xfrm>
            <a:off x="5569566" y="2728884"/>
            <a:ext cx="2731285" cy="2731285"/>
          </a:xfrm>
          <a:prstGeom prst="ellipse">
            <a:avLst/>
          </a:prstGeom>
          <a:ln w="38100">
            <a:solidFill>
              <a:srgbClr val="1E386D"/>
            </a:solidFill>
          </a:ln>
        </p:spPr>
      </p:pic>
      <p:pic>
        <p:nvPicPr>
          <p:cNvPr id="14" name="Family Structure IMAGE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60" t="18695" r="14237"/>
          <a:stretch/>
        </p:blipFill>
        <p:spPr>
          <a:xfrm>
            <a:off x="5569566" y="2728884"/>
            <a:ext cx="2731285" cy="2731285"/>
          </a:xfrm>
          <a:prstGeom prst="ellipse">
            <a:avLst/>
          </a:prstGeom>
          <a:ln w="38100">
            <a:solidFill>
              <a:srgbClr val="1E386D"/>
            </a:solidFill>
          </a:ln>
        </p:spPr>
      </p:pic>
    </p:spTree>
    <p:extLst>
      <p:ext uri="{BB962C8B-B14F-4D97-AF65-F5344CB8AC3E}">
        <p14:creationId xmlns:p14="http://schemas.microsoft.com/office/powerpoint/2010/main" val="3008029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/>
          <p:cNvSpPr/>
          <p:nvPr/>
        </p:nvSpPr>
        <p:spPr>
          <a:xfrm>
            <a:off x="5147164" y="1395205"/>
            <a:ext cx="1704505" cy="1704505"/>
          </a:xfrm>
          <a:prstGeom prst="ellipse">
            <a:avLst/>
          </a:prstGeom>
          <a:solidFill>
            <a:srgbClr val="FDD1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585422" y="4050775"/>
            <a:ext cx="1563028" cy="1563028"/>
          </a:xfrm>
          <a:prstGeom prst="ellipse">
            <a:avLst/>
          </a:prstGeom>
          <a:solidFill>
            <a:srgbClr val="FDD1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2764432" y="1621432"/>
            <a:ext cx="3615135" cy="3615135"/>
          </a:xfrm>
          <a:prstGeom prst="ellipse">
            <a:avLst/>
          </a:prstGeom>
          <a:solidFill>
            <a:srgbClr val="FFED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2247458"/>
            <a:ext cx="8220075" cy="2180553"/>
          </a:xfrm>
          <a:ln w="28575"/>
        </p:spPr>
        <p:txBody>
          <a:bodyPr/>
          <a:lstStyle/>
          <a:p>
            <a:pPr algn="ctr"/>
            <a:r>
              <a:rPr lang="en-GB" sz="4500" dirty="0">
                <a:ln w="19050">
                  <a:noFill/>
                </a:ln>
                <a:solidFill>
                  <a:srgbClr val="232321"/>
                </a:solidFill>
                <a:latin typeface="+mn-lt"/>
              </a:rPr>
              <a:t>When things </a:t>
            </a:r>
            <a:br>
              <a:rPr lang="en-GB" sz="4500" dirty="0">
                <a:ln w="19050">
                  <a:noFill/>
                </a:ln>
                <a:solidFill>
                  <a:srgbClr val="232321"/>
                </a:solidFill>
                <a:latin typeface="+mn-lt"/>
              </a:rPr>
            </a:br>
            <a:r>
              <a:rPr lang="en-GB" sz="4500" dirty="0">
                <a:ln w="19050">
                  <a:noFill/>
                </a:ln>
                <a:solidFill>
                  <a:srgbClr val="232321"/>
                </a:solidFill>
                <a:latin typeface="+mn-lt"/>
              </a:rPr>
              <a:t>change, how </a:t>
            </a:r>
            <a:br>
              <a:rPr lang="en-GB" sz="4500" dirty="0">
                <a:ln w="19050">
                  <a:noFill/>
                </a:ln>
                <a:solidFill>
                  <a:srgbClr val="232321"/>
                </a:solidFill>
                <a:latin typeface="+mn-lt"/>
              </a:rPr>
            </a:br>
            <a:r>
              <a:rPr lang="en-GB" sz="4500" dirty="0">
                <a:ln w="19050">
                  <a:noFill/>
                </a:ln>
                <a:solidFill>
                  <a:srgbClr val="232321"/>
                </a:solidFill>
                <a:latin typeface="+mn-lt"/>
              </a:rPr>
              <a:t>might this feel?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816" y="2468418"/>
            <a:ext cx="2128224" cy="438958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2633" y="2250830"/>
            <a:ext cx="2328022" cy="4607169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4857438" y="586649"/>
            <a:ext cx="721770" cy="721770"/>
          </a:xfrm>
          <a:prstGeom prst="ellipse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4077404" y="922225"/>
            <a:ext cx="472980" cy="472980"/>
          </a:xfrm>
          <a:prstGeom prst="ellipse">
            <a:avLst/>
          </a:prstGeom>
          <a:solidFill>
            <a:srgbClr val="F188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4026668" y="5580265"/>
            <a:ext cx="721770" cy="721770"/>
          </a:xfrm>
          <a:prstGeom prst="ellipse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5027518" y="5396436"/>
            <a:ext cx="472980" cy="472980"/>
          </a:xfrm>
          <a:prstGeom prst="ellipse">
            <a:avLst/>
          </a:prstGeom>
          <a:solidFill>
            <a:srgbClr val="F188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6474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797151"/>
            <a:ext cx="4082289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solidFill>
                  <a:srgbClr val="232321"/>
                </a:solidFill>
              </a:rPr>
              <a:t>Changes can be good and can make you feel excited or that things are going to get better.</a:t>
            </a:r>
          </a:p>
          <a:p>
            <a:endParaRPr lang="en-GB" dirty="0">
              <a:solidFill>
                <a:srgbClr val="232321"/>
              </a:solidFill>
            </a:endParaRPr>
          </a:p>
          <a:p>
            <a:r>
              <a:rPr lang="en-GB" dirty="0">
                <a:solidFill>
                  <a:srgbClr val="232321"/>
                </a:solidFill>
              </a:rPr>
              <a:t>This assembly is going to focus on </a:t>
            </a:r>
            <a:br>
              <a:rPr lang="en-GB" dirty="0">
                <a:solidFill>
                  <a:srgbClr val="232321"/>
                </a:solidFill>
              </a:rPr>
            </a:br>
            <a:r>
              <a:rPr lang="en-GB" dirty="0">
                <a:solidFill>
                  <a:srgbClr val="232321"/>
                </a:solidFill>
              </a:rPr>
              <a:t>those times when you find changes difficult and might need some </a:t>
            </a:r>
            <a:br>
              <a:rPr lang="en-GB" dirty="0">
                <a:solidFill>
                  <a:srgbClr val="232321"/>
                </a:solidFill>
              </a:rPr>
            </a:br>
            <a:r>
              <a:rPr lang="en-GB" dirty="0">
                <a:solidFill>
                  <a:srgbClr val="232321"/>
                </a:solidFill>
              </a:rPr>
              <a:t>support. Dealing with change can be difficult for many reasons and can produce uncomfortable feelings.</a:t>
            </a:r>
          </a:p>
        </p:txBody>
      </p:sp>
      <p:sp>
        <p:nvSpPr>
          <p:cNvPr id="15" name="Oval 14"/>
          <p:cNvSpPr/>
          <p:nvPr/>
        </p:nvSpPr>
        <p:spPr>
          <a:xfrm>
            <a:off x="7063907" y="4605405"/>
            <a:ext cx="796255" cy="796255"/>
          </a:xfrm>
          <a:prstGeom prst="ellipse">
            <a:avLst/>
          </a:prstGeom>
          <a:solidFill>
            <a:srgbClr val="A8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4677453" y="1778246"/>
            <a:ext cx="3619131" cy="3619131"/>
          </a:xfrm>
          <a:prstGeom prst="ellipse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: Rounded Corners 17"/>
          <p:cNvSpPr/>
          <p:nvPr/>
        </p:nvSpPr>
        <p:spPr>
          <a:xfrm>
            <a:off x="755650" y="5566711"/>
            <a:ext cx="7632700" cy="526114"/>
          </a:xfrm>
          <a:prstGeom prst="roundRect">
            <a:avLst>
              <a:gd name="adj" fmla="val 33494"/>
            </a:avLst>
          </a:prstGeom>
          <a:solidFill>
            <a:schemeClr val="bg1"/>
          </a:solidFill>
          <a:ln w="38100">
            <a:solidFill>
              <a:srgbClr val="1E38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r>
              <a:rPr lang="en-GB" sz="1700" dirty="0">
                <a:solidFill>
                  <a:srgbClr val="232321"/>
                </a:solidFill>
              </a:rPr>
              <a:t>There are lots of things you can do to look after yourself during these times.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696"/>
          <a:stretch/>
        </p:blipFill>
        <p:spPr>
          <a:xfrm>
            <a:off x="4837939" y="1175345"/>
            <a:ext cx="2971983" cy="4391366"/>
          </a:xfrm>
          <a:prstGeom prst="rect">
            <a:avLst/>
          </a:prstGeom>
        </p:spPr>
      </p:pic>
      <p:sp>
        <p:nvSpPr>
          <p:cNvPr id="20" name="Oval 19"/>
          <p:cNvSpPr/>
          <p:nvPr/>
        </p:nvSpPr>
        <p:spPr>
          <a:xfrm>
            <a:off x="4932335" y="1078668"/>
            <a:ext cx="796255" cy="796255"/>
          </a:xfrm>
          <a:prstGeom prst="ellipse">
            <a:avLst/>
          </a:prstGeom>
          <a:solidFill>
            <a:srgbClr val="A8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5728590" y="692551"/>
            <a:ext cx="398127" cy="398127"/>
          </a:xfrm>
          <a:prstGeom prst="ellipse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8058943" y="4692152"/>
            <a:ext cx="398127" cy="398127"/>
          </a:xfrm>
          <a:prstGeom prst="ellipse">
            <a:avLst/>
          </a:prstGeom>
          <a:solidFill>
            <a:srgbClr val="8C36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65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/>
          <p:cNvSpPr/>
          <p:nvPr/>
        </p:nvSpPr>
        <p:spPr>
          <a:xfrm>
            <a:off x="5147164" y="1395205"/>
            <a:ext cx="1704505" cy="1704505"/>
          </a:xfrm>
          <a:prstGeom prst="ellipse">
            <a:avLst/>
          </a:prstGeom>
          <a:solidFill>
            <a:srgbClr val="F39C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585422" y="4050775"/>
            <a:ext cx="1563028" cy="1563028"/>
          </a:xfrm>
          <a:prstGeom prst="ellipse">
            <a:avLst/>
          </a:prstGeom>
          <a:solidFill>
            <a:srgbClr val="F39C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2764432" y="1621432"/>
            <a:ext cx="3615135" cy="3615135"/>
          </a:xfrm>
          <a:prstGeom prst="ellipse">
            <a:avLst/>
          </a:prstGeom>
          <a:solidFill>
            <a:srgbClr val="F9C4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2247458"/>
            <a:ext cx="8220075" cy="2180553"/>
          </a:xfrm>
          <a:ln w="28575"/>
        </p:spPr>
        <p:txBody>
          <a:bodyPr/>
          <a:lstStyle/>
          <a:p>
            <a:pPr algn="ctr"/>
            <a:r>
              <a:rPr lang="en-GB" sz="4500" dirty="0">
                <a:ln w="19050">
                  <a:noFill/>
                </a:ln>
                <a:solidFill>
                  <a:srgbClr val="232321"/>
                </a:solidFill>
                <a:latin typeface="+mn-lt"/>
              </a:rPr>
              <a:t>What can you </a:t>
            </a:r>
            <a:br>
              <a:rPr lang="en-GB" sz="4500" dirty="0">
                <a:ln w="19050">
                  <a:noFill/>
                </a:ln>
                <a:solidFill>
                  <a:srgbClr val="232321"/>
                </a:solidFill>
                <a:latin typeface="+mn-lt"/>
              </a:rPr>
            </a:br>
            <a:r>
              <a:rPr lang="en-GB" sz="4500" dirty="0">
                <a:ln w="19050">
                  <a:noFill/>
                </a:ln>
                <a:solidFill>
                  <a:srgbClr val="232321"/>
                </a:solidFill>
                <a:latin typeface="+mn-lt"/>
              </a:rPr>
              <a:t>do to help cope </a:t>
            </a:r>
            <a:br>
              <a:rPr lang="en-GB" sz="4500" dirty="0">
                <a:ln w="19050">
                  <a:noFill/>
                </a:ln>
                <a:solidFill>
                  <a:srgbClr val="232321"/>
                </a:solidFill>
                <a:latin typeface="+mn-lt"/>
              </a:rPr>
            </a:br>
            <a:r>
              <a:rPr lang="en-GB" sz="4500" dirty="0">
                <a:ln w="19050">
                  <a:noFill/>
                </a:ln>
                <a:solidFill>
                  <a:srgbClr val="232321"/>
                </a:solidFill>
                <a:latin typeface="+mn-lt"/>
              </a:rPr>
              <a:t>with change?</a:t>
            </a:r>
          </a:p>
        </p:txBody>
      </p:sp>
      <p:sp>
        <p:nvSpPr>
          <p:cNvPr id="14" name="Oval 13"/>
          <p:cNvSpPr/>
          <p:nvPr/>
        </p:nvSpPr>
        <p:spPr>
          <a:xfrm>
            <a:off x="4857438" y="586649"/>
            <a:ext cx="721770" cy="721770"/>
          </a:xfrm>
          <a:prstGeom prst="ellipse">
            <a:avLst/>
          </a:prstGeom>
          <a:solidFill>
            <a:srgbClr val="F06E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4077404" y="922225"/>
            <a:ext cx="472980" cy="472980"/>
          </a:xfrm>
          <a:prstGeom prst="ellipse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4026668" y="5580265"/>
            <a:ext cx="721770" cy="721770"/>
          </a:xfrm>
          <a:prstGeom prst="ellipse">
            <a:avLst/>
          </a:prstGeom>
          <a:solidFill>
            <a:srgbClr val="F06E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5027518" y="5396436"/>
            <a:ext cx="472980" cy="472980"/>
          </a:xfrm>
          <a:prstGeom prst="ellipse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0464" y="3429000"/>
            <a:ext cx="2623786" cy="3429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37" y="3460778"/>
            <a:ext cx="2613550" cy="3397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615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0"/>
          <p:cNvSpPr>
            <a:spLocks noGrp="1"/>
          </p:cNvSpPr>
          <p:nvPr>
            <p:ph type="title"/>
          </p:nvPr>
        </p:nvSpPr>
        <p:spPr>
          <a:xfrm>
            <a:off x="457198" y="613119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232321"/>
                </a:solidFill>
                <a:latin typeface="+mn-lt"/>
              </a:rPr>
              <a:t>Top Tips to Manage Change </a:t>
            </a:r>
          </a:p>
        </p:txBody>
      </p:sp>
      <p:sp>
        <p:nvSpPr>
          <p:cNvPr id="2" name="Rectangle: Rounded Corners 1"/>
          <p:cNvSpPr/>
          <p:nvPr/>
        </p:nvSpPr>
        <p:spPr>
          <a:xfrm>
            <a:off x="755649" y="1998886"/>
            <a:ext cx="3848519" cy="884255"/>
          </a:xfrm>
          <a:prstGeom prst="roundRect">
            <a:avLst>
              <a:gd name="adj" fmla="val 50000"/>
            </a:avLst>
          </a:prstGeom>
          <a:solidFill>
            <a:srgbClr val="D1E2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232321"/>
                </a:solidFill>
              </a:rPr>
              <a:t>Talk to an adult you trust.</a:t>
            </a:r>
          </a:p>
        </p:txBody>
      </p:sp>
      <p:sp>
        <p:nvSpPr>
          <p:cNvPr id="8" name="Rectangle: Rounded Corners 7"/>
          <p:cNvSpPr/>
          <p:nvPr/>
        </p:nvSpPr>
        <p:spPr>
          <a:xfrm>
            <a:off x="4567235" y="3434500"/>
            <a:ext cx="3848519" cy="884255"/>
          </a:xfrm>
          <a:prstGeom prst="roundRect">
            <a:avLst>
              <a:gd name="adj" fmla="val 50000"/>
            </a:avLst>
          </a:prstGeom>
          <a:solidFill>
            <a:srgbClr val="B9D3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232321"/>
                </a:solidFill>
              </a:rPr>
              <a:t>Focus on a simple task, such as mindful colouring or tidying up.</a:t>
            </a:r>
          </a:p>
        </p:txBody>
      </p:sp>
      <p:sp>
        <p:nvSpPr>
          <p:cNvPr id="9" name="Rectangle: Rounded Corners 8"/>
          <p:cNvSpPr/>
          <p:nvPr/>
        </p:nvSpPr>
        <p:spPr>
          <a:xfrm>
            <a:off x="755649" y="4870113"/>
            <a:ext cx="3848519" cy="884255"/>
          </a:xfrm>
          <a:prstGeom prst="roundRect">
            <a:avLst>
              <a:gd name="adj" fmla="val 50000"/>
            </a:avLst>
          </a:prstGeom>
          <a:solidFill>
            <a:srgbClr val="8BC1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232321"/>
                </a:solidFill>
              </a:rPr>
              <a:t>Do something that makes </a:t>
            </a:r>
            <a:br>
              <a:rPr lang="en-GB" dirty="0">
                <a:solidFill>
                  <a:srgbClr val="232321"/>
                </a:solidFill>
              </a:rPr>
            </a:br>
            <a:r>
              <a:rPr lang="en-GB" dirty="0">
                <a:solidFill>
                  <a:srgbClr val="232321"/>
                </a:solidFill>
              </a:rPr>
              <a:t>you happy.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5717771" y="1667290"/>
            <a:ext cx="1547446" cy="1547446"/>
            <a:chOff x="5767754" y="3584627"/>
            <a:chExt cx="2180492" cy="2180492"/>
          </a:xfrm>
        </p:grpSpPr>
        <p:sp>
          <p:nvSpPr>
            <p:cNvPr id="6" name="Oval 5"/>
            <p:cNvSpPr/>
            <p:nvPr/>
          </p:nvSpPr>
          <p:spPr>
            <a:xfrm>
              <a:off x="5767754" y="3584627"/>
              <a:ext cx="2180492" cy="218049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D1E2A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783" t="-11126" r="34044" b="2675"/>
            <a:stretch/>
          </p:blipFill>
          <p:spPr>
            <a:xfrm>
              <a:off x="5767754" y="3584627"/>
              <a:ext cx="2180492" cy="2180492"/>
            </a:xfrm>
            <a:prstGeom prst="ellipse">
              <a:avLst/>
            </a:prstGeom>
          </p:spPr>
        </p:pic>
      </p:grpSp>
      <p:grpSp>
        <p:nvGrpSpPr>
          <p:cNvPr id="23" name="Group 22"/>
          <p:cNvGrpSpPr/>
          <p:nvPr/>
        </p:nvGrpSpPr>
        <p:grpSpPr>
          <a:xfrm>
            <a:off x="5707723" y="4528469"/>
            <a:ext cx="1557494" cy="1557494"/>
            <a:chOff x="5707723" y="4528469"/>
            <a:chExt cx="1557494" cy="1557494"/>
          </a:xfrm>
        </p:grpSpPr>
        <p:sp>
          <p:nvSpPr>
            <p:cNvPr id="20" name="Oval 19"/>
            <p:cNvSpPr/>
            <p:nvPr/>
          </p:nvSpPr>
          <p:spPr>
            <a:xfrm>
              <a:off x="5717771" y="4538517"/>
              <a:ext cx="1547446" cy="154744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8BC13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8020" t="-7478" r="-28020" b="4003"/>
            <a:stretch/>
          </p:blipFill>
          <p:spPr>
            <a:xfrm>
              <a:off x="5707723" y="4528469"/>
              <a:ext cx="1547446" cy="1547446"/>
            </a:xfrm>
            <a:prstGeom prst="ellipse">
              <a:avLst/>
            </a:prstGeom>
          </p:spPr>
        </p:pic>
      </p:grpSp>
      <p:grpSp>
        <p:nvGrpSpPr>
          <p:cNvPr id="26" name="Group 25"/>
          <p:cNvGrpSpPr/>
          <p:nvPr/>
        </p:nvGrpSpPr>
        <p:grpSpPr>
          <a:xfrm>
            <a:off x="1906185" y="3082808"/>
            <a:ext cx="1547447" cy="1567542"/>
            <a:chOff x="1906185" y="3082808"/>
            <a:chExt cx="1547447" cy="1567542"/>
          </a:xfrm>
        </p:grpSpPr>
        <p:sp>
          <p:nvSpPr>
            <p:cNvPr id="17" name="Oval 16"/>
            <p:cNvSpPr/>
            <p:nvPr/>
          </p:nvSpPr>
          <p:spPr>
            <a:xfrm>
              <a:off x="1906185" y="3102904"/>
              <a:ext cx="1547446" cy="154744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B9D36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209" t="-6218" r="10400" b="17778"/>
            <a:stretch/>
          </p:blipFill>
          <p:spPr>
            <a:xfrm>
              <a:off x="1906186" y="3082808"/>
              <a:ext cx="1547446" cy="1547446"/>
            </a:xfrm>
            <a:prstGeom prst="ellipse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79545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0"/>
          <p:cNvSpPr>
            <a:spLocks noGrp="1"/>
          </p:cNvSpPr>
          <p:nvPr>
            <p:ph type="title"/>
          </p:nvPr>
        </p:nvSpPr>
        <p:spPr>
          <a:xfrm>
            <a:off x="457198" y="613119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232321"/>
                </a:solidFill>
                <a:latin typeface="+mn-lt"/>
              </a:rPr>
              <a:t>Wellbeing Bingo</a:t>
            </a:r>
          </a:p>
        </p:txBody>
      </p:sp>
      <p:sp>
        <p:nvSpPr>
          <p:cNvPr id="15" name="Rectangle: Rounded Corners 14"/>
          <p:cNvSpPr/>
          <p:nvPr/>
        </p:nvSpPr>
        <p:spPr>
          <a:xfrm>
            <a:off x="755650" y="1730203"/>
            <a:ext cx="7632700" cy="4332166"/>
          </a:xfrm>
          <a:prstGeom prst="roundRect">
            <a:avLst>
              <a:gd name="adj" fmla="val 8346"/>
            </a:avLst>
          </a:prstGeom>
          <a:solidFill>
            <a:schemeClr val="bg1"/>
          </a:solidFill>
          <a:ln w="38100">
            <a:solidFill>
              <a:srgbClr val="1E38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noAutofit/>
          </a:bodyPr>
          <a:lstStyle/>
          <a:p>
            <a:endParaRPr lang="en-GB" dirty="0">
              <a:solidFill>
                <a:srgbClr val="232321"/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0648219"/>
              </p:ext>
            </p:extLst>
          </p:nvPr>
        </p:nvGraphicFramePr>
        <p:xfrm>
          <a:off x="755650" y="1730203"/>
          <a:ext cx="7632700" cy="43321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8175">
                  <a:extLst>
                    <a:ext uri="{9D8B030D-6E8A-4147-A177-3AD203B41FA5}">
                      <a16:colId xmlns:a16="http://schemas.microsoft.com/office/drawing/2014/main" val="131009594"/>
                    </a:ext>
                  </a:extLst>
                </a:gridCol>
                <a:gridCol w="1908175">
                  <a:extLst>
                    <a:ext uri="{9D8B030D-6E8A-4147-A177-3AD203B41FA5}">
                      <a16:colId xmlns:a16="http://schemas.microsoft.com/office/drawing/2014/main" val="2872468915"/>
                    </a:ext>
                  </a:extLst>
                </a:gridCol>
                <a:gridCol w="1908175">
                  <a:extLst>
                    <a:ext uri="{9D8B030D-6E8A-4147-A177-3AD203B41FA5}">
                      <a16:colId xmlns:a16="http://schemas.microsoft.com/office/drawing/2014/main" val="3808656432"/>
                    </a:ext>
                  </a:extLst>
                </a:gridCol>
                <a:gridCol w="1908175">
                  <a:extLst>
                    <a:ext uri="{9D8B030D-6E8A-4147-A177-3AD203B41FA5}">
                      <a16:colId xmlns:a16="http://schemas.microsoft.com/office/drawing/2014/main" val="1313336669"/>
                    </a:ext>
                  </a:extLst>
                </a:gridCol>
              </a:tblGrid>
              <a:tr h="1444055"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Help someone.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Do some exercise.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Read a book.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Get a good </a:t>
                      </a:r>
                      <a:br>
                        <a:rPr lang="en-GB" b="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night sleep.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317055"/>
                  </a:ext>
                </a:extLst>
              </a:tr>
              <a:tr h="1444055"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Treat yourself.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Manage the time spent online.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Spend time </a:t>
                      </a:r>
                      <a:br>
                        <a:rPr lang="en-GB" b="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with friends.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Listen to music.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0896072"/>
                  </a:ext>
                </a:extLst>
              </a:tr>
              <a:tr h="1444055"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Eat a healthy and balanced diet.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Practise mindfulness.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Spend time </a:t>
                      </a:r>
                      <a:br>
                        <a:rPr lang="en-GB" b="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in nature.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Watch a film or TV show.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1E386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01224008"/>
                  </a:ext>
                </a:extLst>
              </a:tr>
            </a:tbl>
          </a:graphicData>
        </a:graphic>
      </p:graphicFrame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642" y="5516545"/>
            <a:ext cx="430989" cy="43529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2240" y="2656394"/>
            <a:ext cx="588815" cy="42053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6532" y="3275763"/>
            <a:ext cx="476300" cy="51748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20027">
            <a:off x="4663564" y="4683710"/>
            <a:ext cx="408010" cy="40955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438674">
            <a:off x="5962310" y="5529414"/>
            <a:ext cx="408010" cy="40955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4122" y="4073732"/>
            <a:ext cx="432873" cy="44340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216" y="1866038"/>
            <a:ext cx="588815" cy="42053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3417" y="1866038"/>
            <a:ext cx="371670" cy="37167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1098" y="2699626"/>
            <a:ext cx="624905" cy="37730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11" t="32857" r="38116" b="34239"/>
          <a:stretch/>
        </p:blipFill>
        <p:spPr>
          <a:xfrm>
            <a:off x="1067171" y="3285277"/>
            <a:ext cx="279460" cy="33809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556" t="44245" r="306" b="25204"/>
          <a:stretch/>
        </p:blipFill>
        <p:spPr>
          <a:xfrm>
            <a:off x="1624856" y="3454325"/>
            <a:ext cx="268942" cy="31392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406" r="57109" b="6078"/>
          <a:stretch/>
        </p:blipFill>
        <p:spPr>
          <a:xfrm>
            <a:off x="1972774" y="4244670"/>
            <a:ext cx="337898" cy="27246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327" t="76916"/>
          <a:stretch/>
        </p:blipFill>
        <p:spPr>
          <a:xfrm>
            <a:off x="1435299" y="4073732"/>
            <a:ext cx="430716" cy="237199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41" b="66837"/>
          <a:stretch/>
        </p:blipFill>
        <p:spPr>
          <a:xfrm>
            <a:off x="2251892" y="3364127"/>
            <a:ext cx="328192" cy="340759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168" b="66432"/>
          <a:stretch/>
        </p:blipFill>
        <p:spPr>
          <a:xfrm>
            <a:off x="777540" y="4208441"/>
            <a:ext cx="361068" cy="34492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4122" y="2791407"/>
            <a:ext cx="498071" cy="28552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4761" y="1866038"/>
            <a:ext cx="498071" cy="28552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687"/>
          <a:stretch/>
        </p:blipFill>
        <p:spPr>
          <a:xfrm>
            <a:off x="4906914" y="4189662"/>
            <a:ext cx="1320884" cy="420979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151" y="4208441"/>
            <a:ext cx="544151" cy="367483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1998" y="3257085"/>
            <a:ext cx="539750" cy="374749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6995" y="5639234"/>
            <a:ext cx="612568" cy="333151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14"/>
          <a:stretch/>
        </p:blipFill>
        <p:spPr>
          <a:xfrm>
            <a:off x="1279246" y="2589132"/>
            <a:ext cx="844380" cy="577637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382" y="5610702"/>
            <a:ext cx="561990" cy="361683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2061" y="4698669"/>
            <a:ext cx="474182" cy="425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770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899399"/>
            <a:ext cx="8220075" cy="994306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232321"/>
                </a:solidFill>
                <a:latin typeface="+mn-lt"/>
              </a:rPr>
              <a:t>What if I feel </a:t>
            </a:r>
            <a:br>
              <a:rPr lang="en-GB" dirty="0">
                <a:solidFill>
                  <a:srgbClr val="232321"/>
                </a:solidFill>
                <a:latin typeface="+mn-lt"/>
              </a:rPr>
            </a:br>
            <a:r>
              <a:rPr lang="en-GB" dirty="0">
                <a:solidFill>
                  <a:srgbClr val="232321"/>
                </a:solidFill>
                <a:latin typeface="+mn-lt"/>
              </a:rPr>
              <a:t>like I need help now?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2736502"/>
            <a:ext cx="3384271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solidFill>
                  <a:srgbClr val="232321"/>
                </a:solidFill>
              </a:rPr>
              <a:t>If you want to talk to someone about your mental health today, Childline offers free, confidential counselling, currently from 9am until midnight.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38"/>
          <a:stretch/>
        </p:blipFill>
        <p:spPr>
          <a:xfrm>
            <a:off x="4220307" y="2177682"/>
            <a:ext cx="4456965" cy="3060897"/>
          </a:xfrm>
          <a:prstGeom prst="rect">
            <a:avLst/>
          </a:prstGeom>
        </p:spPr>
      </p:pic>
      <p:sp>
        <p:nvSpPr>
          <p:cNvPr id="8" name="Rectangle: Rounded Corners 7"/>
          <p:cNvSpPr/>
          <p:nvPr/>
        </p:nvSpPr>
        <p:spPr>
          <a:xfrm>
            <a:off x="755650" y="4932113"/>
            <a:ext cx="7632700" cy="1467180"/>
          </a:xfrm>
          <a:prstGeom prst="roundRect">
            <a:avLst>
              <a:gd name="adj" fmla="val 17624"/>
            </a:avLst>
          </a:prstGeom>
          <a:solidFill>
            <a:schemeClr val="bg1"/>
          </a:solidFill>
          <a:ln w="38100">
            <a:solidFill>
              <a:srgbClr val="1E38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rgbClr val="232321"/>
                </a:solidFill>
              </a:rPr>
              <a:t>You can call them on </a:t>
            </a:r>
            <a:r>
              <a:rPr lang="en-GB" b="1" dirty="0">
                <a:solidFill>
                  <a:srgbClr val="232321"/>
                </a:solidFill>
              </a:rPr>
              <a:t>0800 1111</a:t>
            </a:r>
            <a:r>
              <a:rPr lang="en-GB" dirty="0">
                <a:solidFill>
                  <a:srgbClr val="232321"/>
                </a:solidFill>
              </a:rPr>
              <a:t> or go online to chat one-to-one with a counsellor at </a:t>
            </a:r>
            <a:r>
              <a:rPr lang="en-GB" b="1" dirty="0">
                <a:solidFill>
                  <a:srgbClr val="232321"/>
                </a:solidFill>
                <a:hlinkClick r:id="rId3"/>
              </a:rPr>
              <a:t>Childline</a:t>
            </a:r>
            <a:r>
              <a:rPr lang="en-GB" dirty="0">
                <a:solidFill>
                  <a:srgbClr val="232321"/>
                </a:solidFill>
              </a:rPr>
              <a:t>.</a:t>
            </a:r>
          </a:p>
          <a:p>
            <a:endParaRPr lang="en-GB" dirty="0">
              <a:solidFill>
                <a:srgbClr val="232321"/>
              </a:solidFill>
            </a:endParaRPr>
          </a:p>
          <a:p>
            <a:r>
              <a:rPr lang="en-GB">
                <a:solidFill>
                  <a:srgbClr val="232321"/>
                </a:solidFill>
                <a:hlinkClick r:id="rId4"/>
              </a:rPr>
              <a:t>https://www.youtube.com/watch?v=zMuudnwOdeo</a:t>
            </a:r>
            <a:r>
              <a:rPr lang="en-GB">
                <a:solidFill>
                  <a:srgbClr val="232321"/>
                </a:solidFill>
              </a:rPr>
              <a:t> </a:t>
            </a:r>
            <a:endParaRPr lang="en-GB" dirty="0">
              <a:solidFill>
                <a:srgbClr val="23232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264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ind Hyperlink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1E386D"/>
      </a:hlink>
      <a:folHlink>
        <a:srgbClr val="4A3582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1383</TotalTime>
  <Words>329</Words>
  <Application>Microsoft Office PowerPoint</Application>
  <PresentationFormat>On-screen Show (4:3)</PresentationFormat>
  <Paragraphs>44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Calibri</vt:lpstr>
      <vt:lpstr>Twinkl</vt:lpstr>
      <vt:lpstr>Arial</vt:lpstr>
      <vt:lpstr>Office Theme</vt:lpstr>
      <vt:lpstr>PowerPoint Presentation</vt:lpstr>
      <vt:lpstr>During your life,  there will be times  when you will  experience change. </vt:lpstr>
      <vt:lpstr>Examples of Times of Change</vt:lpstr>
      <vt:lpstr>When things  change, how  might this feel?</vt:lpstr>
      <vt:lpstr>PowerPoint Presentation</vt:lpstr>
      <vt:lpstr>What can you  do to help cope  with change?</vt:lpstr>
      <vt:lpstr>Top Tips to Manage Change </vt:lpstr>
      <vt:lpstr>Wellbeing Bingo</vt:lpstr>
      <vt:lpstr>What if I feel  like I need help now?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Joshua Monteith</dc:creator>
  <cp:lastModifiedBy>C Gaffney (Llangyfelach Primary School)</cp:lastModifiedBy>
  <cp:revision>83</cp:revision>
  <dcterms:created xsi:type="dcterms:W3CDTF">2020-09-07T08:00:29Z</dcterms:created>
  <dcterms:modified xsi:type="dcterms:W3CDTF">2023-07-03T13:56:39Z</dcterms:modified>
</cp:coreProperties>
</file>