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61" r:id="rId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4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bcal.com/holidays/pesach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hyperlink" Target="http://www.freeimageslive.co.uk/free_stock_image/hot-cross-buns-jpg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oggicucinocosit.blogspot.com/2014/04/hot-cross-buns-re-cake7.html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yexperimentswithspices.blogspot.com/2014/06/zafrani-pulao-safron-rice.html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48F64AA-5BE2-4280-BEFA-DC288118FC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late of food on a table&#10;&#10;AI-generated content may be incorrect.">
            <a:extLst>
              <a:ext uri="{FF2B5EF4-FFF2-40B4-BE49-F238E27FC236}">
                <a16:creationId xmlns:a16="http://schemas.microsoft.com/office/drawing/2014/main" id="{1BCBDDE9-BEC4-E8DF-854D-7DE72540E9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4845" r="2" b="12011"/>
          <a:stretch>
            <a:fillRect/>
          </a:stretch>
        </p:blipFill>
        <p:spPr>
          <a:xfrm>
            <a:off x="20" y="2"/>
            <a:ext cx="7534620" cy="4197368"/>
          </a:xfrm>
          <a:custGeom>
            <a:avLst/>
            <a:gdLst/>
            <a:ahLst/>
            <a:cxnLst/>
            <a:rect l="l" t="t" r="r" b="b"/>
            <a:pathLst>
              <a:path w="7534640" h="4197368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509063" y="4095753"/>
                  <a:pt x="4453918" y="4128339"/>
                  <a:pt x="4430941" y="4172622"/>
                </a:cubicBezTo>
                <a:lnTo>
                  <a:pt x="4423415" y="4197368"/>
                </a:lnTo>
                <a:lnTo>
                  <a:pt x="0" y="4197368"/>
                </a:lnTo>
                <a:close/>
              </a:path>
            </a:pathLst>
          </a:custGeom>
        </p:spPr>
      </p:pic>
      <p:pic>
        <p:nvPicPr>
          <p:cNvPr id="4" name="Picture 3" descr="A group of hot cross buns&#10;&#10;AI-generated content may be incorrect.">
            <a:extLst>
              <a:ext uri="{FF2B5EF4-FFF2-40B4-BE49-F238E27FC236}">
                <a16:creationId xmlns:a16="http://schemas.microsoft.com/office/drawing/2014/main" id="{0200F49F-8ACF-81A1-EC19-F8A4811889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3073" r="19086" b="-1"/>
          <a:stretch>
            <a:fillRect/>
          </a:stretch>
        </p:blipFill>
        <p:spPr>
          <a:xfrm>
            <a:off x="7653536" y="1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</p:spPr>
      </p:pic>
      <p:pic>
        <p:nvPicPr>
          <p:cNvPr id="5" name="Picture 4" descr="Delicious food for a Ramadan feast - ID: 426103">
            <a:extLst>
              <a:ext uri="{FF2B5EF4-FFF2-40B4-BE49-F238E27FC236}">
                <a16:creationId xmlns:a16="http://schemas.microsoft.com/office/drawing/2014/main" id="{177D0E8F-0AA1-DFE8-2550-9A5645F0907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4598" r="-1" b="17313"/>
          <a:stretch>
            <a:fillRect/>
          </a:stretch>
        </p:blipFill>
        <p:spPr>
          <a:xfrm>
            <a:off x="1" y="4316255"/>
            <a:ext cx="5873567" cy="2541737"/>
          </a:xfrm>
          <a:custGeom>
            <a:avLst/>
            <a:gdLst/>
            <a:ahLst/>
            <a:cxnLst/>
            <a:rect l="l" t="t" r="r" b="b"/>
            <a:pathLst>
              <a:path w="6836850" h="2541737">
                <a:moveTo>
                  <a:pt x="0" y="0"/>
                </a:moveTo>
                <a:lnTo>
                  <a:pt x="4460098" y="0"/>
                </a:lnTo>
                <a:lnTo>
                  <a:pt x="4483996" y="31836"/>
                </a:lnTo>
                <a:cubicBezTo>
                  <a:pt x="4644419" y="28495"/>
                  <a:pt x="4627708" y="282495"/>
                  <a:pt x="4788129" y="245732"/>
                </a:cubicBezTo>
                <a:cubicBezTo>
                  <a:pt x="4754709" y="362707"/>
                  <a:pt x="4641076" y="302548"/>
                  <a:pt x="4600971" y="389443"/>
                </a:cubicBezTo>
                <a:cubicBezTo>
                  <a:pt x="4684524" y="462970"/>
                  <a:pt x="4844945" y="409497"/>
                  <a:pt x="4871683" y="563233"/>
                </a:cubicBezTo>
                <a:cubicBezTo>
                  <a:pt x="4838262" y="723655"/>
                  <a:pt x="4945210" y="703602"/>
                  <a:pt x="5032105" y="713629"/>
                </a:cubicBezTo>
                <a:cubicBezTo>
                  <a:pt x="5239317" y="733683"/>
                  <a:pt x="5439843" y="747050"/>
                  <a:pt x="5643713" y="780472"/>
                </a:cubicBezTo>
                <a:cubicBezTo>
                  <a:pt x="5693844" y="790498"/>
                  <a:pt x="5810819" y="767103"/>
                  <a:pt x="5800794" y="870709"/>
                </a:cubicBezTo>
                <a:cubicBezTo>
                  <a:pt x="5790767" y="954261"/>
                  <a:pt x="5700529" y="924184"/>
                  <a:pt x="5643713" y="927525"/>
                </a:cubicBezTo>
                <a:cubicBezTo>
                  <a:pt x="5329553" y="967632"/>
                  <a:pt x="5012052" y="904131"/>
                  <a:pt x="4701235" y="907472"/>
                </a:cubicBezTo>
                <a:cubicBezTo>
                  <a:pt x="4664472" y="907472"/>
                  <a:pt x="4657787" y="1017762"/>
                  <a:pt x="4577576" y="980999"/>
                </a:cubicBezTo>
                <a:cubicBezTo>
                  <a:pt x="4788129" y="1081263"/>
                  <a:pt x="5767372" y="1108001"/>
                  <a:pt x="6094900" y="1161474"/>
                </a:cubicBezTo>
                <a:cubicBezTo>
                  <a:pt x="5754004" y="1542477"/>
                  <a:pt x="5429817" y="1311870"/>
                  <a:pt x="5159105" y="1525765"/>
                </a:cubicBezTo>
                <a:cubicBezTo>
                  <a:pt x="5159105" y="1525765"/>
                  <a:pt x="5212580" y="1525765"/>
                  <a:pt x="5443187" y="1595950"/>
                </a:cubicBezTo>
                <a:cubicBezTo>
                  <a:pt x="5627002" y="1652765"/>
                  <a:pt x="5536765" y="1732976"/>
                  <a:pt x="6001321" y="1886715"/>
                </a:cubicBezTo>
                <a:cubicBezTo>
                  <a:pt x="5824188" y="1936846"/>
                  <a:pt x="5593581" y="1839925"/>
                  <a:pt x="5506685" y="2100610"/>
                </a:cubicBezTo>
                <a:cubicBezTo>
                  <a:pt x="5643713" y="2147401"/>
                  <a:pt x="5807477" y="2103953"/>
                  <a:pt x="5904398" y="2227611"/>
                </a:cubicBezTo>
                <a:cubicBezTo>
                  <a:pt x="5934478" y="2264375"/>
                  <a:pt x="5964557" y="2287770"/>
                  <a:pt x="6001321" y="2307821"/>
                </a:cubicBezTo>
                <a:cubicBezTo>
                  <a:pt x="5984612" y="2314507"/>
                  <a:pt x="5964557" y="2321190"/>
                  <a:pt x="5951188" y="2327874"/>
                </a:cubicBezTo>
                <a:cubicBezTo>
                  <a:pt x="5977925" y="2351271"/>
                  <a:pt x="6663060" y="2478270"/>
                  <a:pt x="6836850" y="2481613"/>
                </a:cubicBezTo>
                <a:cubicBezTo>
                  <a:pt x="6761652" y="2506679"/>
                  <a:pt x="6636845" y="2527828"/>
                  <a:pt x="6553814" y="2540165"/>
                </a:cubicBezTo>
                <a:lnTo>
                  <a:pt x="6542822" y="2541737"/>
                </a:lnTo>
                <a:lnTo>
                  <a:pt x="0" y="2541737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43650" y="4629341"/>
            <a:ext cx="5505814" cy="1576910"/>
          </a:xfrm>
        </p:spPr>
        <p:txBody>
          <a:bodyPr anchor="b">
            <a:noAutofit/>
          </a:bodyPr>
          <a:lstStyle/>
          <a:p>
            <a:pPr algn="l"/>
            <a:r>
              <a:rPr lang="en-GB" sz="4000" dirty="0">
                <a:latin typeface="Baguet Script"/>
                <a:ea typeface="Calibri"/>
                <a:cs typeface="Calibri"/>
              </a:rPr>
              <a:t>What Role Does Food Play in Religious Celebrations Around the World?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43650" y="6207617"/>
            <a:ext cx="5505814" cy="646785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GB"/>
              <a:t>By Annabelle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F459D-801B-66BC-7862-F11078E05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                                            </a:t>
            </a:r>
            <a:r>
              <a:rPr lang="en-GB">
                <a:latin typeface="Baguet Script"/>
              </a:rPr>
              <a:t>Islam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A9A59E-5700-5FEC-15C3-610A682B005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4400" dirty="0">
                <a:latin typeface="Modern No. 20"/>
              </a:rPr>
              <a:t>Muslims eat olives, grapes and honey at the celebration </a:t>
            </a:r>
            <a:r>
              <a:rPr lang="en-GB" sz="4400">
                <a:latin typeface="Modern No. 20"/>
              </a:rPr>
              <a:t>of Adha</a:t>
            </a:r>
            <a:r>
              <a:rPr lang="en-GB" sz="4400" dirty="0">
                <a:latin typeface="Modern No. 20"/>
              </a:rPr>
              <a:t>.</a:t>
            </a:r>
            <a:endParaRPr lang="en-US"/>
          </a:p>
        </p:txBody>
      </p:sp>
      <p:pic>
        <p:nvPicPr>
          <p:cNvPr id="5" name="Content Placeholder 4" descr="Culture Plate Traditional Images | Free Photos, PNG Stickers ...">
            <a:extLst>
              <a:ext uri="{FF2B5EF4-FFF2-40B4-BE49-F238E27FC236}">
                <a16:creationId xmlns:a16="http://schemas.microsoft.com/office/drawing/2014/main" id="{D2B99776-54CC-9699-59AE-52A2A5C3582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 rot="5400000">
            <a:off x="6695536" y="1360893"/>
            <a:ext cx="4221192" cy="5280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315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C6C4D-960B-4526-7C44-64E630B50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6000">
                <a:latin typeface="Baguet Script"/>
              </a:rPr>
              <a:t>Christianity</a:t>
            </a:r>
          </a:p>
        </p:txBody>
      </p:sp>
      <p:pic>
        <p:nvPicPr>
          <p:cNvPr id="5" name="Picture Placeholder 4" descr="Jesus On The Cross Free Stock Photo - Public Domain Pictures">
            <a:extLst>
              <a:ext uri="{FF2B5EF4-FFF2-40B4-BE49-F238E27FC236}">
                <a16:creationId xmlns:a16="http://schemas.microsoft.com/office/drawing/2014/main" id="{B7729654-AE63-4E6C-2B54-81B97A20651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7689" r="7689"/>
          <a:stretch/>
        </p:blipFill>
        <p:spPr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61DA89-8B81-7C1D-B65F-49B951292BE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>
                <a:latin typeface="Modern No. 20"/>
              </a:rPr>
              <a:t>Christians eat hot crossed buns at Easter as symbol of Jesus sacrificing himself on </a:t>
            </a:r>
            <a:r>
              <a:rPr lang="en-GB" sz="3200">
                <a:latin typeface="Modern No. 20"/>
              </a:rPr>
              <a:t>the cross to keep everyone safe. </a:t>
            </a:r>
            <a:endParaRPr lang="en-GB"/>
          </a:p>
        </p:txBody>
      </p:sp>
      <p:pic>
        <p:nvPicPr>
          <p:cNvPr id="7" name="Picture 6" descr="A plate of hot cross buns&#10;&#10;AI-generated content may be incorrect.">
            <a:extLst>
              <a:ext uri="{FF2B5EF4-FFF2-40B4-BE49-F238E27FC236}">
                <a16:creationId xmlns:a16="http://schemas.microsoft.com/office/drawing/2014/main" id="{11C404FA-17B8-4380-0390-F50C088059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814938" y="5110860"/>
            <a:ext cx="1986001" cy="150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42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 descr="Vegetarian Foods | శాకాహారం మాత్ర‌మే తింటే క్యాన్స‌ర్లు రాకుండా ...">
            <a:extLst>
              <a:ext uri="{FF2B5EF4-FFF2-40B4-BE49-F238E27FC236}">
                <a16:creationId xmlns:a16="http://schemas.microsoft.com/office/drawing/2014/main" id="{6D4B19F8-36C9-3746-8D6D-11778682040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11876"/>
          <a:stretch>
            <a:fillRect/>
          </a:stretch>
        </p:blipFill>
        <p:spPr>
          <a:xfrm>
            <a:off x="603850" y="10"/>
            <a:ext cx="9669642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AEDFCF-20DE-55EC-946B-977E997AA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5402" y="3302616"/>
            <a:ext cx="3445765" cy="1132859"/>
          </a:xfrm>
          <a:noFill/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200" dirty="0"/>
              <a:t>                                 </a:t>
            </a:r>
            <a:r>
              <a:rPr lang="en-US" sz="5200">
                <a:latin typeface="Baguet Script"/>
              </a:rPr>
              <a:t>Buddhism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DBBEE1-21F9-F533-C573-669F4B95B0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935403" y="4629234"/>
            <a:ext cx="3445766" cy="1485319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Modern No. 20"/>
              </a:rPr>
              <a:t>On Vesak, Buddhists eat vegetarian foods to </a:t>
            </a:r>
            <a:r>
              <a:rPr lang="en-US" sz="2400" dirty="0" err="1">
                <a:latin typeface="Modern No. 20"/>
              </a:rPr>
              <a:t>honour</a:t>
            </a:r>
            <a:r>
              <a:rPr lang="en-US" sz="2400" dirty="0">
                <a:latin typeface="Modern No. 20"/>
              </a:rPr>
              <a:t> the birth and </a:t>
            </a:r>
            <a:r>
              <a:rPr lang="en-US" sz="2400">
                <a:latin typeface="Modern No. 20"/>
              </a:rPr>
              <a:t>passing of Buddha.</a:t>
            </a:r>
          </a:p>
        </p:txBody>
      </p:sp>
    </p:spTree>
    <p:extLst>
      <p:ext uri="{BB962C8B-B14F-4D97-AF65-F5344CB8AC3E}">
        <p14:creationId xmlns:p14="http://schemas.microsoft.com/office/powerpoint/2010/main" val="115094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late of rice with nuts and raisins&#10;&#10;AI-generated content may be incorrect.">
            <a:extLst>
              <a:ext uri="{FF2B5EF4-FFF2-40B4-BE49-F238E27FC236}">
                <a16:creationId xmlns:a16="http://schemas.microsoft.com/office/drawing/2014/main" id="{5FCE006D-28F6-8D7E-B919-E1837E5157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5738" b="15032"/>
          <a:stretch>
            <a:fillRect/>
          </a:stretch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AE4E4B-DDFD-5FC5-843C-A138F3238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>
                <a:solidFill>
                  <a:srgbClr val="FFFFFF"/>
                </a:solidFill>
              </a:rPr>
              <a:t>                               </a:t>
            </a:r>
            <a:r>
              <a:rPr lang="en-US" sz="9600">
                <a:solidFill>
                  <a:srgbClr val="FFFFFF"/>
                </a:solidFill>
                <a:latin typeface="Baguet Script"/>
              </a:rPr>
              <a:t>Sikhism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FEE351-9F51-3EFF-C7CA-FC69E5A1A7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4000" dirty="0">
                <a:solidFill>
                  <a:srgbClr val="FFFFFF"/>
                </a:solidFill>
                <a:latin typeface="Modern No. 20"/>
              </a:rPr>
              <a:t>Sikhs eat sweet saffron rice to celebrate the </a:t>
            </a:r>
            <a:r>
              <a:rPr lang="en-US" sz="4000">
                <a:solidFill>
                  <a:srgbClr val="FFFFFF"/>
                </a:solidFill>
                <a:latin typeface="Modern No. 20"/>
              </a:rPr>
              <a:t>arrival of Spring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24A8C0-93F3-F1B2-4C3B-24F0A11C93C1}"/>
              </a:ext>
            </a:extLst>
          </p:cNvPr>
          <p:cNvSpPr txBox="1"/>
          <p:nvPr/>
        </p:nvSpPr>
        <p:spPr>
          <a:xfrm>
            <a:off x="2292350" y="6515100"/>
            <a:ext cx="7607300" cy="31750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700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23028572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163</Words>
  <Application>Microsoft Office PowerPoint</Application>
  <PresentationFormat>Widescreen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Aptos</vt:lpstr>
      <vt:lpstr>Aptos Display</vt:lpstr>
      <vt:lpstr>Arial</vt:lpstr>
      <vt:lpstr>Baguet Script</vt:lpstr>
      <vt:lpstr>Modern No. 20</vt:lpstr>
      <vt:lpstr>office theme</vt:lpstr>
      <vt:lpstr>What Role Does Food Play in Religious Celebrations Around the World?</vt:lpstr>
      <vt:lpstr>                                            Islam</vt:lpstr>
      <vt:lpstr>Christianity</vt:lpstr>
      <vt:lpstr>                                 Buddhism </vt:lpstr>
      <vt:lpstr>                               Sikhism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Role Does Food Play in Religious Celebrations Around the World ?</dc:title>
  <dc:creator>REBECCA EVANS</dc:creator>
  <cp:lastModifiedBy>R Evans (Llangyfelach Primary School)</cp:lastModifiedBy>
  <cp:revision>334</cp:revision>
  <dcterms:created xsi:type="dcterms:W3CDTF">2026-05-13T08:49:57Z</dcterms:created>
  <dcterms:modified xsi:type="dcterms:W3CDTF">2026-06-04T11:49:05Z</dcterms:modified>
</cp:coreProperties>
</file>