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62" r:id="rId7"/>
    <p:sldId id="271" r:id="rId8"/>
    <p:sldId id="270" r:id="rId9"/>
    <p:sldId id="272" r:id="rId10"/>
    <p:sldId id="265" r:id="rId11"/>
    <p:sldId id="273" r:id="rId12"/>
    <p:sldId id="275" r:id="rId13"/>
    <p:sldId id="266" r:id="rId14"/>
    <p:sldId id="27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9423ED-A2F0-D743-901F-CE09F36E78C8}" v="8" dt="2022-12-01T14:22:24.1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2" autoAdjust="0"/>
    <p:restoredTop sz="95714"/>
  </p:normalViewPr>
  <p:slideViewPr>
    <p:cSldViewPr snapToGrid="0">
      <p:cViewPr varScale="1">
        <p:scale>
          <a:sx n="122" d="100"/>
          <a:sy n="122" d="100"/>
        </p:scale>
        <p:origin x="8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023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942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492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711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105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742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826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632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758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786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98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5513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064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671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3247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27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129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6/30/24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904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045" y="3088717"/>
            <a:ext cx="4529422" cy="2601011"/>
          </a:xfrm>
        </p:spPr>
        <p:txBody>
          <a:bodyPr>
            <a:normAutofit fontScale="90000"/>
          </a:bodyPr>
          <a:lstStyle/>
          <a:p>
            <a:pPr algn="l"/>
            <a:r>
              <a:rPr lang="en-US" sz="6000" b="1" cap="none" dirty="0">
                <a:cs typeface="Calibri Light"/>
              </a:rPr>
              <a:t>Monitoring Committee Feedback</a:t>
            </a:r>
            <a:br>
              <a:rPr lang="en-US" sz="6000" b="1" cap="none" dirty="0">
                <a:cs typeface="Calibri Light"/>
              </a:rPr>
            </a:br>
            <a:br>
              <a:rPr lang="en-US" sz="6000" b="1" cap="none" dirty="0">
                <a:cs typeface="Calibri Light"/>
              </a:rPr>
            </a:br>
            <a:r>
              <a:rPr lang="en-US" sz="6000" b="1" cap="none" dirty="0">
                <a:cs typeface="Calibri Light"/>
              </a:rPr>
              <a:t>January 2024</a:t>
            </a:r>
            <a:br>
              <a:rPr lang="en-US" sz="6000" b="1" cap="none" dirty="0">
                <a:cs typeface="Calibri Light"/>
              </a:rPr>
            </a:br>
            <a:endParaRPr lang="en-US" sz="6000" b="1" cap="none" dirty="0"/>
          </a:p>
        </p:txBody>
      </p:sp>
      <p:sp>
        <p:nvSpPr>
          <p:cNvPr id="178" name="Freeform 5">
            <a:extLst>
              <a:ext uri="{FF2B5EF4-FFF2-40B4-BE49-F238E27FC236}">
                <a16:creationId xmlns:a16="http://schemas.microsoft.com/office/drawing/2014/main" id="{21A9DD7E-0EAA-435E-8C05-9D434954E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5827529" y="660400"/>
            <a:ext cx="6381405" cy="6214533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tx1"/>
          </a:solidFill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14" name="Freeform 14">
            <a:extLst>
              <a:ext uri="{FF2B5EF4-FFF2-40B4-BE49-F238E27FC236}">
                <a16:creationId xmlns:a16="http://schemas.microsoft.com/office/drawing/2014/main" id="{90F772BE-005F-491B-9171-B1DF9A8EF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81603" y="104899"/>
            <a:ext cx="6896713" cy="6005491"/>
          </a:xfrm>
          <a:custGeom>
            <a:avLst/>
            <a:gdLst>
              <a:gd name="connsiteX0" fmla="*/ 3912717 w 6896713"/>
              <a:gd name="connsiteY0" fmla="*/ 0 h 6005491"/>
              <a:gd name="connsiteX1" fmla="*/ 6679426 w 6896713"/>
              <a:gd name="connsiteY1" fmla="*/ 1146008 h 6005491"/>
              <a:gd name="connsiteX2" fmla="*/ 6896713 w 6896713"/>
              <a:gd name="connsiteY2" fmla="*/ 1385085 h 6005491"/>
              <a:gd name="connsiteX3" fmla="*/ 6896713 w 6896713"/>
              <a:gd name="connsiteY3" fmla="*/ 1431256 h 6005491"/>
              <a:gd name="connsiteX4" fmla="*/ 6657442 w 6896713"/>
              <a:gd name="connsiteY4" fmla="*/ 1167992 h 6005491"/>
              <a:gd name="connsiteX5" fmla="*/ 3912717 w 6896713"/>
              <a:gd name="connsiteY5" fmla="*/ 31089 h 6005491"/>
              <a:gd name="connsiteX6" fmla="*/ 31089 w 6896713"/>
              <a:gd name="connsiteY6" fmla="*/ 3912717 h 6005491"/>
              <a:gd name="connsiteX7" fmla="*/ 593046 w 6896713"/>
              <a:gd name="connsiteY7" fmla="*/ 5925483 h 6005491"/>
              <a:gd name="connsiteX8" fmla="*/ 633874 w 6896713"/>
              <a:gd name="connsiteY8" fmla="*/ 5989169 h 6005491"/>
              <a:gd name="connsiteX9" fmla="*/ 607415 w 6896713"/>
              <a:gd name="connsiteY9" fmla="*/ 6005491 h 6005491"/>
              <a:gd name="connsiteX10" fmla="*/ 566458 w 6896713"/>
              <a:gd name="connsiteY10" fmla="*/ 5941603 h 6005491"/>
              <a:gd name="connsiteX11" fmla="*/ 0 w 6896713"/>
              <a:gd name="connsiteY11" fmla="*/ 3912717 h 6005491"/>
              <a:gd name="connsiteX12" fmla="*/ 3912717 w 6896713"/>
              <a:gd name="connsiteY12" fmla="*/ 0 h 6005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96713" h="6005491">
                <a:moveTo>
                  <a:pt x="3912717" y="0"/>
                </a:moveTo>
                <a:cubicBezTo>
                  <a:pt x="4993184" y="0"/>
                  <a:pt x="5971363" y="437946"/>
                  <a:pt x="6679426" y="1146008"/>
                </a:cubicBezTo>
                <a:lnTo>
                  <a:pt x="6896713" y="1385085"/>
                </a:lnTo>
                <a:lnTo>
                  <a:pt x="6896713" y="1431256"/>
                </a:lnTo>
                <a:lnTo>
                  <a:pt x="6657442" y="1167992"/>
                </a:lnTo>
                <a:cubicBezTo>
                  <a:pt x="5955006" y="465555"/>
                  <a:pt x="4984599" y="31089"/>
                  <a:pt x="3912717" y="31089"/>
                </a:cubicBezTo>
                <a:cubicBezTo>
                  <a:pt x="1768953" y="31089"/>
                  <a:pt x="31089" y="1768953"/>
                  <a:pt x="31089" y="3912717"/>
                </a:cubicBezTo>
                <a:cubicBezTo>
                  <a:pt x="31089" y="4649636"/>
                  <a:pt x="236442" y="5338592"/>
                  <a:pt x="593046" y="5925483"/>
                </a:cubicBezTo>
                <a:lnTo>
                  <a:pt x="633874" y="5989169"/>
                </a:lnTo>
                <a:lnTo>
                  <a:pt x="607415" y="6005491"/>
                </a:lnTo>
                <a:lnTo>
                  <a:pt x="566458" y="5941603"/>
                </a:lnTo>
                <a:cubicBezTo>
                  <a:pt x="206998" y="5350013"/>
                  <a:pt x="0" y="4655538"/>
                  <a:pt x="0" y="3912717"/>
                </a:cubicBezTo>
                <a:cubicBezTo>
                  <a:pt x="0" y="1751783"/>
                  <a:pt x="1751783" y="0"/>
                  <a:pt x="3912717" y="0"/>
                </a:cubicBezTo>
                <a:close/>
              </a:path>
            </a:pathLst>
          </a:custGeom>
          <a:solidFill>
            <a:srgbClr val="FFFFFF">
              <a:alpha val="4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0320278-0158-4CDD-82F9-E6C9C16EC8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16018" y="331504"/>
            <a:ext cx="6675982" cy="5235326"/>
            <a:chOff x="5516018" y="331504"/>
            <a:chExt cx="6675982" cy="5235326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0FC866F-FA97-4741-90FE-D14B529BE4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66830" y="33150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1B25086E-C9C4-4572-8185-D4C637B8B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20000" flipH="1">
              <a:off x="9408861" y="3383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A28108-D070-4ED2-9F01-C77A7FAEA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40000" flipH="1">
              <a:off x="9551700" y="34763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229FC51-C46D-4556-B2F9-57A5008209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360000" flipH="1">
              <a:off x="9688748" y="36808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47428BA-F1A7-4B93-8B20-58E53AF12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540000" flipH="1">
              <a:off x="9824866" y="38922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10595E3-155E-4E3A-9F6B-BEBBEC7D33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660000" flipH="1">
              <a:off x="9966867" y="41754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EDF33B6-4CBE-425D-8845-2934A5043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780000" flipH="1">
              <a:off x="10104425" y="4458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476E3BF-ACF2-47DF-AD96-5AF9AE135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900000" flipH="1">
              <a:off x="10240513" y="47948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4C1EB7C-AEC4-4C63-9EAD-123E517C1D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" flipH="1">
              <a:off x="10373882" y="52435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1BB44AE-CD04-4659-83FC-661938FE4F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200000" flipH="1">
              <a:off x="10505632" y="5706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834BBA9-7C33-4049-A6DE-1011266BCE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320000" flipH="1">
              <a:off x="10637382" y="62134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CAACA8C-ED50-4E79-B496-15F58AAEA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440000" flipH="1">
              <a:off x="10760965" y="69043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2B1CC62D-FCD1-4F55-8D11-898F26C69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620000" flipH="1">
              <a:off x="10888991" y="7550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10F0A7D3-2C41-498D-B279-11622D0F0B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740000" flipH="1">
              <a:off x="11010193" y="81974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57E531A0-CA91-4F74-835A-49439C117A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860000" flipH="1">
              <a:off x="11129014" y="89566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AFF3529-B0DE-49FE-8E8E-F001FB74D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980000" flipH="1">
              <a:off x="11249872" y="9680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31AEB7E-A8FB-4ECC-943D-72CC7A4EB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160000" flipH="1">
              <a:off x="11366875" y="104808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BA09789E-9567-43CB-A3B9-412F43A747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280000" flipH="1">
              <a:off x="11474058" y="113152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8000D67-283E-4D60-9435-26A152B8E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400000" flipH="1">
              <a:off x="11583303" y="122179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0979552-1F86-43FE-83DE-01E2092CEC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520000" flipH="1">
              <a:off x="11685344" y="132177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D63AF8E-1A35-47D2-8564-8E42C7ECC6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700000" flipH="1">
              <a:off x="11787704" y="141763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D174A34F-0289-45DC-AB2A-BAC72EC2E3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820000" flipH="1">
              <a:off x="11880859" y="151793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BE8FEED-FE14-41EC-9BC4-29DF59A5C7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940000" flipH="1">
              <a:off x="11969252" y="162743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67FD938A-70FA-411F-B7B0-803DB56B0A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3060000" flipH="1">
              <a:off x="12062016" y="173601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15F374E3-656E-4D10-8AD8-A1A63C7BE6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2074680" y="1910249"/>
              <a:ext cx="117320" cy="82912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A18459A4-AFFB-4AF2-BAF3-25DA5C2E7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2149943" y="2083594"/>
              <a:ext cx="39676" cy="21436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95B474A-0A10-4626-ADF2-FA08784156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80000" flipH="1">
              <a:off x="9127990" y="33425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4FC83867-C4E9-426C-8F11-077C2627AD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00000" flipH="1">
              <a:off x="8987576" y="33663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051BDBB6-4988-4D13-9B29-D7996A712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20000" flipH="1">
              <a:off x="8844859" y="35117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3CE36178-ABCE-45E0-BA2F-0829040C0C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40000" flipH="1">
              <a:off x="8706904" y="3657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202309C-9C67-4D38-81E7-7BBF107247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720000" flipH="1">
              <a:off x="8568008" y="3878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96615CC5-CE49-477B-B555-55E7BB9510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840000" flipH="1">
              <a:off x="8429112" y="41006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80591988-30D4-4AE5-BD91-5674B154CF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960000" flipH="1">
              <a:off x="8294968" y="4462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0944296C-2E05-42EE-AEC8-FB825BB5B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080000" flipH="1">
              <a:off x="8160824" y="48237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88DC334B-5563-41F5-A48F-5BA11E6140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260000" flipH="1">
              <a:off x="8027689" y="53184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233E0FB4-1D32-480C-AB75-748E0F5F4E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380000" flipH="1">
              <a:off x="7894554" y="58132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66EDEEF8-E373-4ECE-8B96-E591AB382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500000" flipH="1">
              <a:off x="7761419" y="63079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A65D54CF-0E45-46F9-A2E4-A8D4E3CED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620000" flipH="1">
              <a:off x="7636645" y="68980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D5C25C9-C74E-44BF-9FD7-E9C46D6891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800000" flipH="1">
              <a:off x="7511871" y="75119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37F30F7-2B0C-4634-8882-AFD8ED4E0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920000" flipH="1">
              <a:off x="7387899" y="81977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40EAB58D-960D-460D-ABCD-0D7675F38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040000" flipH="1">
              <a:off x="7268530" y="89316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8A650944-D02A-481E-B105-EB2E2C8B2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160000" flipH="1">
              <a:off x="7152030" y="97658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6A21A623-2984-49ED-853D-D1385DF62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340000" flipH="1">
              <a:off x="7041695" y="106002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1FFCB23-9569-46EC-AF2D-213D736B2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460000" flipH="1">
              <a:off x="6931360" y="114346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F5A42A80-DFF9-46E8-A86D-1E3DA7D1E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580000" flipH="1">
              <a:off x="6819070" y="123586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025EC56-8439-4A40-9520-F861451D23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700000" flipH="1">
              <a:off x="6721359" y="133274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09BB5A1E-8CDA-4553-9A6C-00A0B0139B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880000" flipH="1">
              <a:off x="6617467" y="14294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E325C98C-D4D6-4DF0-A3AC-C8AC601700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000000" flipH="1">
              <a:off x="6520032" y="152728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16BB18AE-5013-438F-A6A5-D626ECB2E4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120000" flipH="1">
              <a:off x="6429579" y="164161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A545B813-4B6A-4C0E-880D-2622888F08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240000" flipH="1">
              <a:off x="6340532" y="17504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29B1CC31-7DD3-4625-875F-FDEACFAC5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420000" flipH="1">
              <a:off x="6261757" y="18601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75E471F0-8EDF-4264-B591-ADFBE35832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540000" flipH="1">
              <a:off x="6184144" y="19796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56A6B40F-3F7B-4681-9F4B-EC347504A1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660000" flipH="1">
              <a:off x="6106531" y="209906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DCD6D07-2195-4D0E-BE1C-B9B09E2516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780000" flipH="1">
              <a:off x="6043206" y="222255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EF5FE575-B3FC-4746-B428-B255AE1B8F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960000" flipH="1">
              <a:off x="5978913" y="234430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3309A07C-6404-449E-8C69-0BF0EE13A3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080000" flipH="1">
              <a:off x="5912438" y="24706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B0B4E2D-59C9-4889-BCF6-2D2C3B0A3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200000" flipH="1">
              <a:off x="5858875" y="260092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7695C886-3A17-41CC-9487-71F3DFA1D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320000" flipH="1">
              <a:off x="5808182" y="273404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8B6B7D07-F7CE-495E-9037-13FBAB8E15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500000" flipH="1">
              <a:off x="5773263" y="286686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9A8D746F-3844-44B5-A7F1-91EBF9BC2D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620000" flipH="1">
              <a:off x="5735963" y="300206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99254905-68C9-49BA-B93E-1769407157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740000" flipH="1">
              <a:off x="5700105" y="313891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3DBF8ABA-9A47-4B38-8FC6-DFBA14A7AE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860000" flipH="1">
              <a:off x="5665939" y="327548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03CBBCD4-3224-4716-8925-9159ADD445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040000" flipH="1">
              <a:off x="5644476" y="341425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F439A8F4-C607-4669-B26F-AE3FE4C748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160000" flipH="1">
              <a:off x="5626530" y="35546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856938F8-2002-4A36-9E1F-E165335E15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280000" flipH="1">
              <a:off x="5616429" y="369183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71AE32E8-AE15-41B0-B763-CA4554CC7F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400000" flipH="1">
              <a:off x="5611319" y="38353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99E98243-A43F-47E9-9F59-E13863ACF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580000" flipH="1">
              <a:off x="5608540" y="397572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E70FE3D8-37EB-4162-BCD8-1913B460F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700000" flipH="1">
              <a:off x="5605761" y="41160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A73D22B-3B10-4D16-B4FC-0832C00F3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820000" flipH="1">
              <a:off x="5624195" y="425421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66F3EEA4-BEA4-4348-A4D5-C2C6CDFB2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940000" flipH="1">
              <a:off x="5642629" y="439235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DF6FC34A-9E90-4498-AD8A-07EA72A194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120000" flipH="1">
              <a:off x="5654818" y="453638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F7B81E38-A62A-4E6D-8632-CACB43CB2A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240000" flipH="1">
              <a:off x="5684446" y="467136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E1854F23-464E-4E0A-8D3E-365081E56D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360000" flipH="1">
              <a:off x="5714074" y="480873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6DB952F7-3345-4272-811A-1DCF8862FC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480000" flipH="1">
              <a:off x="5748464" y="49484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56602EFA-D584-4D80-B84F-4DA0DF9C84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660000" flipH="1">
              <a:off x="5792091" y="507760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95E3894F-A6E5-4457-84A1-484E4F595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780000" flipH="1">
              <a:off x="5847441" y="52112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2A6188C5-FE53-4B75-B4E6-C60E7DDC6D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900000" flipH="1">
              <a:off x="5900410" y="534245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93">
              <a:extLst>
                <a:ext uri="{FF2B5EF4-FFF2-40B4-BE49-F238E27FC236}">
                  <a16:creationId xmlns:a16="http://schemas.microsoft.com/office/drawing/2014/main" id="{D499A703-1DBD-4FBB-BA15-60BD5E1F4C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7020000" flipH="1">
              <a:off x="5955760" y="547369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4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209D9C3B-BE1D-4E76-8A75-E89C8CFAC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517" y="67216"/>
            <a:ext cx="1627416" cy="1634341"/>
          </a:xfrm>
          <a:prstGeom prst="rect">
            <a:avLst/>
          </a:prstGeom>
        </p:spPr>
      </p:pic>
      <p:pic>
        <p:nvPicPr>
          <p:cNvPr id="3" name="Picture 2" descr="A colorful square with a mathematical symbol&#10;&#10;Description automatically generated with medium confidence">
            <a:extLst>
              <a:ext uri="{FF2B5EF4-FFF2-40B4-BE49-F238E27FC236}">
                <a16:creationId xmlns:a16="http://schemas.microsoft.com/office/drawing/2014/main" id="{91502AC4-F8D8-83DC-9D58-4BC2F19C684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853" y="1327304"/>
            <a:ext cx="3769346" cy="523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5A940-3677-470B-A0DF-AE357A2BD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879" y="93316"/>
            <a:ext cx="7039719" cy="726196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en-US" sz="4000" b="1" cap="none" dirty="0">
                <a:latin typeface="+mn-lt"/>
                <a:cs typeface="Calibri Light"/>
              </a:rPr>
              <a:t>Mathematics &amp; Numeracy Focus</a:t>
            </a:r>
          </a:p>
        </p:txBody>
      </p:sp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id="{70E3FFD6-10F3-4B49-A6E7-FAEA0EE581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662071"/>
              </p:ext>
            </p:extLst>
          </p:nvPr>
        </p:nvGraphicFramePr>
        <p:xfrm>
          <a:off x="667692" y="2173856"/>
          <a:ext cx="10501214" cy="38560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01214">
                  <a:extLst>
                    <a:ext uri="{9D8B030D-6E8A-4147-A177-3AD203B41FA5}">
                      <a16:colId xmlns:a16="http://schemas.microsoft.com/office/drawing/2014/main" val="2995902978"/>
                    </a:ext>
                  </a:extLst>
                </a:gridCol>
              </a:tblGrid>
              <a:tr h="3856007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Are numeracy tasks linked effectively to the Learning Projects?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b="1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 numeracy tasks offer skill development across the curriculum?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Are numeracy skills developed around Learning Project tasks?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marR="0" lvl="0" indent="-4572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whole school approach to developing mental processes and times table knowledge.</a:t>
                      </a:r>
                      <a:endParaRPr lang="en-GB" sz="2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405680"/>
                  </a:ext>
                </a:extLst>
              </a:tr>
            </a:tbl>
          </a:graphicData>
        </a:graphic>
      </p:graphicFrame>
      <p:pic>
        <p:nvPicPr>
          <p:cNvPr id="7" name="Picture 4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6089930-C679-4B45-8B2A-155A42329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0132" cy="1068847"/>
          </a:xfrm>
          <a:prstGeom prst="rect">
            <a:avLst/>
          </a:prstGeom>
        </p:spPr>
      </p:pic>
      <p:pic>
        <p:nvPicPr>
          <p:cNvPr id="3" name="Picture 2" descr="A colorful square with a mathematical symbol&#10;&#10;Description automatically generated with medium confidence">
            <a:extLst>
              <a:ext uri="{FF2B5EF4-FFF2-40B4-BE49-F238E27FC236}">
                <a16:creationId xmlns:a16="http://schemas.microsoft.com/office/drawing/2014/main" id="{C79BB4F2-F709-D407-B4F8-8F8BAE6BA7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7619" y="0"/>
            <a:ext cx="854381" cy="11876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9A423F-2213-8D71-4B67-3D50BBC4C45F}"/>
              </a:ext>
            </a:extLst>
          </p:cNvPr>
          <p:cNvSpPr txBox="1"/>
          <p:nvPr/>
        </p:nvSpPr>
        <p:spPr>
          <a:xfrm>
            <a:off x="957417" y="1104034"/>
            <a:ext cx="9921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 help us monitor our Action Plan, we have used these questions and looked at examples of work from Reception, Year 2, Year 4 and Year 6.</a:t>
            </a:r>
          </a:p>
        </p:txBody>
      </p:sp>
    </p:spTree>
    <p:extLst>
      <p:ext uri="{BB962C8B-B14F-4D97-AF65-F5344CB8AC3E}">
        <p14:creationId xmlns:p14="http://schemas.microsoft.com/office/powerpoint/2010/main" val="437283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7D974B-729C-4A84-8A05-3B5CB0193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211" y="1331911"/>
            <a:ext cx="11803193" cy="525532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GB" sz="2800" b="1" dirty="0">
                <a:ea typeface="Times New Roman" panose="02020603050405020304" pitchFamily="18" charset="0"/>
              </a:rPr>
              <a:t>Progression Step 1</a:t>
            </a:r>
            <a:endParaRPr lang="en-GB" sz="2800" b="1" dirty="0">
              <a:effectLst/>
              <a:ea typeface="Times New Roman" panose="02020603050405020304" pitchFamily="18" charset="0"/>
            </a:endParaRPr>
          </a:p>
          <a:p>
            <a:r>
              <a:rPr lang="en-GB" sz="2800" dirty="0">
                <a:effectLst/>
                <a:ea typeface="Times New Roman" panose="02020603050405020304" pitchFamily="18" charset="0"/>
              </a:rPr>
              <a:t>In Reception, the children ‘discovered’ </a:t>
            </a:r>
            <a:r>
              <a:rPr lang="en-GB" sz="2800" dirty="0">
                <a:ea typeface="Times New Roman" panose="02020603050405020304" pitchFamily="18" charset="0"/>
              </a:rPr>
              <a:t>d</a:t>
            </a:r>
            <a:r>
              <a:rPr lang="en-GB" sz="2800" dirty="0">
                <a:effectLst/>
                <a:ea typeface="Times New Roman" panose="02020603050405020304" pitchFamily="18" charset="0"/>
              </a:rPr>
              <a:t>inosaur footprints in the yard and then had to measure them to work out who they belonged to.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In the Enhanced Provision – children were sorting dinosaur eggs into different groups.</a:t>
            </a:r>
          </a:p>
          <a:p>
            <a:pPr marL="0" indent="0">
              <a:buNone/>
            </a:pPr>
            <a:endParaRPr lang="en-GB" sz="2800" dirty="0"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2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In </a:t>
            </a:r>
            <a:r>
              <a:rPr lang="en-GB" sz="2800" dirty="0">
                <a:ea typeface="Times New Roman" panose="02020603050405020304" pitchFamily="18" charset="0"/>
              </a:rPr>
              <a:t>Year 2, children had to explore visitor numbers and suggest ways of increasing visitor numbers at </a:t>
            </a:r>
            <a:r>
              <a:rPr lang="en-GB" sz="2800" dirty="0" err="1">
                <a:ea typeface="Times New Roman" panose="02020603050405020304" pitchFamily="18" charset="0"/>
              </a:rPr>
              <a:t>Penllergare</a:t>
            </a:r>
            <a:r>
              <a:rPr lang="en-GB" sz="2800" dirty="0">
                <a:ea typeface="Times New Roman" panose="02020603050405020304" pitchFamily="18" charset="0"/>
              </a:rPr>
              <a:t> Woods.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E6EE87C-4FD0-0742-8000-6CE85529F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677" y="118037"/>
            <a:ext cx="11446727" cy="632462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pPr algn="ctr"/>
            <a:r>
              <a:rPr lang="en-GB" b="1" cap="none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lang="en-GB" sz="3600" b="1" cap="none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 numeracy tasks linked effectively to the learning projects?</a:t>
            </a:r>
            <a:endParaRPr lang="en-GB" b="1" cap="none" dirty="0"/>
          </a:p>
        </p:txBody>
      </p:sp>
    </p:spTree>
    <p:extLst>
      <p:ext uri="{BB962C8B-B14F-4D97-AF65-F5344CB8AC3E}">
        <p14:creationId xmlns:p14="http://schemas.microsoft.com/office/powerpoint/2010/main" val="2490714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2612E-93EB-8810-128D-F2D74B8B7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7AE09-B08C-9626-0C6C-5B349D924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211" y="926470"/>
            <a:ext cx="11803193" cy="525532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3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In Year 4, Children had to record and interpret data based on River Ilston.</a:t>
            </a:r>
          </a:p>
          <a:p>
            <a:pPr marL="0" indent="0">
              <a:buNone/>
            </a:pPr>
            <a:endParaRPr lang="en-GB" sz="2800" b="1" dirty="0"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3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In Year 6, children considered the impact of rationing in WWII through </a:t>
            </a:r>
            <a:r>
              <a:rPr lang="en-GB" sz="2800" dirty="0">
                <a:ea typeface="Times New Roman" panose="02020603050405020304" pitchFamily="18" charset="0"/>
              </a:rPr>
              <a:t>w</a:t>
            </a:r>
            <a:r>
              <a:rPr lang="en-GB" sz="2800" dirty="0">
                <a:effectLst/>
                <a:ea typeface="Times New Roman" panose="02020603050405020304" pitchFamily="18" charset="0"/>
              </a:rPr>
              <a:t>eekly and monthly budgeting for food shopping.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They used local maps when completed work </a:t>
            </a:r>
            <a:r>
              <a:rPr lang="en-GB" sz="2800" dirty="0">
                <a:ea typeface="Times New Roman" panose="02020603050405020304" pitchFamily="18" charset="0"/>
              </a:rPr>
              <a:t>on bearings.</a:t>
            </a:r>
            <a:endParaRPr lang="en-GB" sz="28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They used data on local butterflies to prove theories of adaptations.</a:t>
            </a:r>
            <a:r>
              <a:rPr lang="en-GB" sz="2800" dirty="0">
                <a:effectLst/>
              </a:rPr>
              <a:t> </a:t>
            </a:r>
            <a:endParaRPr lang="en-GB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542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7D974B-729C-4A84-8A05-3B5CB0193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204" y="1583472"/>
            <a:ext cx="11674955" cy="509610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1</a:t>
            </a:r>
            <a:endParaRPr lang="en-GB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Science - In Reception, children used their knowledge of life cycles to complete the dinosaur egg sorting task. </a:t>
            </a:r>
          </a:p>
          <a:p>
            <a:pPr marL="0" lvl="0" indent="0">
              <a:buNone/>
            </a:pPr>
            <a:endParaRPr lang="en-GB" sz="28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2</a:t>
            </a:r>
            <a:endParaRPr lang="en-GB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Literacy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– In Year 2, children used their </a:t>
            </a:r>
            <a:r>
              <a:rPr lang="en-GB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reading &amp; research skills to complete the visitor task.</a:t>
            </a: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2C7BDD1B-EE4B-9A82-9935-DB0BF5666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05" y="178421"/>
            <a:ext cx="11446727" cy="692847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en-GB" sz="3600" b="1" cap="none" dirty="0"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Do numeracy tasks offer skill development across the curriculum?</a:t>
            </a:r>
            <a:endParaRPr lang="en-GB" b="1" cap="none" dirty="0"/>
          </a:p>
        </p:txBody>
      </p:sp>
    </p:spTree>
    <p:extLst>
      <p:ext uri="{BB962C8B-B14F-4D97-AF65-F5344CB8AC3E}">
        <p14:creationId xmlns:p14="http://schemas.microsoft.com/office/powerpoint/2010/main" val="2682796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A4CB3C-E23B-69D8-0365-D069CE3AE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7A90E-B7BB-50F3-0BA4-EA843F4DC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522" y="1109020"/>
            <a:ext cx="11674955" cy="509610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3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a typeface="Times New Roman" panose="02020603050405020304" pitchFamily="18" charset="0"/>
              </a:rPr>
              <a:t>Science &amp; Literacy – In Year 4 children used their reading skills and knowledge of species to complete their </a:t>
            </a:r>
            <a:r>
              <a:rPr lang="en-GB" sz="2800" dirty="0">
                <a:effectLst/>
                <a:ea typeface="Times New Roman" panose="02020603050405020304" pitchFamily="18" charset="0"/>
              </a:rPr>
              <a:t>Data tasks.</a:t>
            </a:r>
          </a:p>
          <a:p>
            <a:pPr marL="0" lvl="0" indent="0">
              <a:buNone/>
            </a:pPr>
            <a:endParaRPr lang="en-GB" sz="2800" dirty="0"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3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Humanities – In Year 6, map skills were needed to complete their Bearings task.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Humanities &amp; Literacy – The </a:t>
            </a:r>
            <a:r>
              <a:rPr lang="en-GB" sz="2800" dirty="0">
                <a:ea typeface="Times New Roman" panose="02020603050405020304" pitchFamily="18" charset="0"/>
              </a:rPr>
              <a:t>d</a:t>
            </a:r>
            <a:r>
              <a:rPr lang="en-GB" sz="2800" dirty="0">
                <a:effectLst/>
                <a:ea typeface="Times New Roman" panose="02020603050405020304" pitchFamily="18" charset="0"/>
              </a:rPr>
              <a:t>ata task on the Swansea Blitz required reading and research skills and also history skills.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a typeface="Times New Roman" panose="02020603050405020304" pitchFamily="18" charset="0"/>
              </a:rPr>
              <a:t>Health &amp; Wellbeing and Humanities -  The rationing task covered many skills of these areas.</a:t>
            </a:r>
            <a:endParaRPr lang="en-GB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866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7D974B-729C-4A84-8A05-3B5CB0193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204" y="1583472"/>
            <a:ext cx="10477654" cy="5096107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1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In Reception, maths lessons on measuring before the dinosaur footprint experience. 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Maths lesson on sorting before children used these skills in the enhanced provision.</a:t>
            </a:r>
            <a:endParaRPr lang="en-GB" sz="2800" dirty="0">
              <a:ea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2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a typeface="Times New Roman" panose="02020603050405020304" pitchFamily="18" charset="0"/>
              </a:rPr>
              <a:t>In Year 2, a</a:t>
            </a:r>
            <a:r>
              <a:rPr lang="en-GB" sz="2800" dirty="0">
                <a:effectLst/>
                <a:ea typeface="Times New Roman" panose="02020603050405020304" pitchFamily="18" charset="0"/>
              </a:rPr>
              <a:t>ddition and subtraction lessons completed in build-up to task.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Lesson</a:t>
            </a:r>
            <a:r>
              <a:rPr lang="en-GB" sz="2800" dirty="0">
                <a:ea typeface="Times New Roman" panose="02020603050405020304" pitchFamily="18" charset="0"/>
                <a:cs typeface="Calibri" panose="020F0502020204030204" pitchFamily="34" charset="0"/>
              </a:rPr>
              <a:t>s on m</a:t>
            </a:r>
            <a:r>
              <a:rPr lang="en-GB" sz="28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ental addition and subtraction of 2-digit numbers.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Construct block graphs and bar charts, days of the week, counting in 2’s </a:t>
            </a:r>
            <a:r>
              <a:rPr lang="en-GB" sz="280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– skills developed </a:t>
            </a:r>
            <a:r>
              <a:rPr lang="en-GB" sz="28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directly through topic tasks.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E6EE87C-4FD0-0742-8000-6CE85529F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05" y="178422"/>
            <a:ext cx="11446727" cy="830870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3600" b="1" cap="none" dirty="0"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Are numeracy skills developed around project tasks?</a:t>
            </a:r>
            <a:endParaRPr lang="en-GB" b="1" cap="none" dirty="0"/>
          </a:p>
        </p:txBody>
      </p:sp>
    </p:spTree>
    <p:extLst>
      <p:ext uri="{BB962C8B-B14F-4D97-AF65-F5344CB8AC3E}">
        <p14:creationId xmlns:p14="http://schemas.microsoft.com/office/powerpoint/2010/main" val="3630077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22920-4FA4-899D-EB2F-6009AD402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5DB32-FBD0-A2F1-E534-AC0D8CA62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370" y="962370"/>
            <a:ext cx="10477654" cy="509610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3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In Year 4, mode and median introduced in maths lesson and then developed through topic data task.</a:t>
            </a:r>
          </a:p>
          <a:p>
            <a:pPr marL="0" lvl="0" indent="0">
              <a:buNone/>
            </a:pPr>
            <a:endParaRPr lang="en-GB" sz="2800" dirty="0"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800" b="1" dirty="0">
                <a:effectLst/>
                <a:ea typeface="Times New Roman" panose="02020603050405020304" pitchFamily="18" charset="0"/>
              </a:rPr>
              <a:t>Progression Step 3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a typeface="Times New Roman" panose="02020603050405020304" pitchFamily="18" charset="0"/>
              </a:rPr>
              <a:t>In Year 6, a</a:t>
            </a:r>
            <a:r>
              <a:rPr lang="en-GB" sz="2800" dirty="0">
                <a:effectLst/>
                <a:ea typeface="Times New Roman" panose="02020603050405020304" pitchFamily="18" charset="0"/>
              </a:rPr>
              <a:t>ddition and subtraction (money) lessons completed in build-up to rationing task.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ffectLst/>
                <a:ea typeface="Times New Roman" panose="02020603050405020304" pitchFamily="18" charset="0"/>
              </a:rPr>
              <a:t>Angle lessons completed in build-up to bearings task.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2800" dirty="0">
                <a:ea typeface="Times New Roman" panose="02020603050405020304" pitchFamily="18" charset="0"/>
              </a:rPr>
              <a:t>Data task – graphs, pie charts, etc. – skills taught directly through topic.</a:t>
            </a:r>
            <a:endParaRPr lang="en-GB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355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890D9-0763-342D-4208-88AEAC447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54B0E-BADC-61F7-1A59-003D55055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879" y="93316"/>
            <a:ext cx="7039719" cy="726196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en-US" sz="4000" b="1" cap="none" dirty="0">
                <a:latin typeface="+mn-lt"/>
                <a:cs typeface="Calibri Light"/>
              </a:rPr>
              <a:t>Mathematics &amp; Numeracy Focus</a:t>
            </a:r>
          </a:p>
        </p:txBody>
      </p:sp>
      <p:pic>
        <p:nvPicPr>
          <p:cNvPr id="7" name="Picture 4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C893637D-6D9A-0894-7082-D0C1D9BF6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0132" cy="1068847"/>
          </a:xfrm>
          <a:prstGeom prst="rect">
            <a:avLst/>
          </a:prstGeom>
        </p:spPr>
      </p:pic>
      <p:pic>
        <p:nvPicPr>
          <p:cNvPr id="3" name="Picture 2" descr="A colorful square with a mathematical symbol&#10;&#10;Description automatically generated with medium confidence">
            <a:extLst>
              <a:ext uri="{FF2B5EF4-FFF2-40B4-BE49-F238E27FC236}">
                <a16:creationId xmlns:a16="http://schemas.microsoft.com/office/drawing/2014/main" id="{254DCE8A-027B-9EFE-8381-75D173F8D6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7619" y="0"/>
            <a:ext cx="854381" cy="11876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35BD14C-7734-0EE8-0627-9C8A17ED7BD4}"/>
              </a:ext>
            </a:extLst>
          </p:cNvPr>
          <p:cNvSpPr txBox="1"/>
          <p:nvPr/>
        </p:nvSpPr>
        <p:spPr>
          <a:xfrm>
            <a:off x="1060132" y="1452923"/>
            <a:ext cx="960982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Progress on Target 2 will happen during Summer Term.</a:t>
            </a:r>
          </a:p>
          <a:p>
            <a:endParaRPr lang="en-GB" sz="3200" b="1" dirty="0">
              <a:effectLst/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All classes will have an Entrepreneurial Project with the aim of designing, making and selling their products at the Summer Fete.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b="1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These projects will require many skills from all areas of the curriculum.</a:t>
            </a:r>
          </a:p>
        </p:txBody>
      </p:sp>
    </p:spTree>
    <p:extLst>
      <p:ext uri="{BB962C8B-B14F-4D97-AF65-F5344CB8AC3E}">
        <p14:creationId xmlns:p14="http://schemas.microsoft.com/office/powerpoint/2010/main" val="433330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7D974B-729C-4A84-8A05-3B5CB0193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204" y="1583472"/>
            <a:ext cx="10752861" cy="509610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Mental Maths scheme has been purchased and has been introduced (long delay in delivery).</a:t>
            </a:r>
          </a:p>
          <a:p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Teachers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have received training in </a:t>
            </a:r>
            <a:r>
              <a:rPr lang="en-GB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staff meeting 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22-1-24).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PVG have launched in their classes (22-1-24).</a:t>
            </a:r>
          </a:p>
          <a:p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PVG is also promoting weekly sessions on J2e Blast to develop times table knowledge.</a:t>
            </a:r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PVG to Monitor and pupils and staff to give feedback before half-term.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b="1" dirty="0">
              <a:cs typeface="Calibri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E6EE87C-4FD0-0742-8000-6CE85529F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05" y="178422"/>
            <a:ext cx="11446727" cy="1271238"/>
          </a:xfrm>
          <a:solidFill>
            <a:srgbClr val="FF0000"/>
          </a:solidFill>
        </p:spPr>
        <p:txBody>
          <a:bodyPr>
            <a:norm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600" b="1" kern="1200" cap="none" dirty="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rPr>
              <a:t>Target 3: Develop whole school approach to developing mental processes and times table knowledge.</a:t>
            </a:r>
            <a:endParaRPr lang="en-GB" sz="3600" b="1" kern="1200" cap="none" dirty="0">
              <a:solidFill>
                <a:schemeClr val="lt1"/>
              </a:solidFill>
              <a:effectLst/>
              <a:latin typeface="+mn-lt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785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A4D654-388A-5312-AF99-79244C1BE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E2358-D27E-A045-3B2A-204728E2F6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4045" y="3088717"/>
            <a:ext cx="4529422" cy="2601011"/>
          </a:xfrm>
        </p:spPr>
        <p:txBody>
          <a:bodyPr>
            <a:normAutofit fontScale="90000"/>
          </a:bodyPr>
          <a:lstStyle/>
          <a:p>
            <a:pPr algn="l"/>
            <a:r>
              <a:rPr lang="en-US" sz="6000" b="1" cap="none" dirty="0">
                <a:cs typeface="Calibri Light"/>
              </a:rPr>
              <a:t>Monitoring Committee Feedback</a:t>
            </a:r>
            <a:br>
              <a:rPr lang="en-US" sz="6000" b="1" cap="none" dirty="0">
                <a:cs typeface="Calibri Light"/>
              </a:rPr>
            </a:br>
            <a:br>
              <a:rPr lang="en-US" sz="6000" b="1" cap="none" dirty="0">
                <a:cs typeface="Calibri Light"/>
              </a:rPr>
            </a:br>
            <a:r>
              <a:rPr lang="en-US" sz="6000" b="1" cap="none" dirty="0">
                <a:cs typeface="Calibri Light"/>
              </a:rPr>
              <a:t>January 2024</a:t>
            </a:r>
            <a:br>
              <a:rPr lang="en-US" sz="6000" b="1" cap="none" dirty="0">
                <a:cs typeface="Calibri Light"/>
              </a:rPr>
            </a:br>
            <a:endParaRPr lang="en-US" sz="6000" b="1" cap="none" dirty="0"/>
          </a:p>
        </p:txBody>
      </p:sp>
      <p:sp>
        <p:nvSpPr>
          <p:cNvPr id="178" name="Freeform 5">
            <a:extLst>
              <a:ext uri="{FF2B5EF4-FFF2-40B4-BE49-F238E27FC236}">
                <a16:creationId xmlns:a16="http://schemas.microsoft.com/office/drawing/2014/main" id="{8C6B0C6C-38CE-A7C9-4F80-0800B24CC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5827529" y="660400"/>
            <a:ext cx="6381405" cy="6214533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tx1"/>
          </a:solidFill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14" name="Freeform 14">
            <a:extLst>
              <a:ext uri="{FF2B5EF4-FFF2-40B4-BE49-F238E27FC236}">
                <a16:creationId xmlns:a16="http://schemas.microsoft.com/office/drawing/2014/main" id="{0A09642B-F1AD-5019-1380-B1EB641AE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81603" y="104899"/>
            <a:ext cx="6896713" cy="6005491"/>
          </a:xfrm>
          <a:custGeom>
            <a:avLst/>
            <a:gdLst>
              <a:gd name="connsiteX0" fmla="*/ 3912717 w 6896713"/>
              <a:gd name="connsiteY0" fmla="*/ 0 h 6005491"/>
              <a:gd name="connsiteX1" fmla="*/ 6679426 w 6896713"/>
              <a:gd name="connsiteY1" fmla="*/ 1146008 h 6005491"/>
              <a:gd name="connsiteX2" fmla="*/ 6896713 w 6896713"/>
              <a:gd name="connsiteY2" fmla="*/ 1385085 h 6005491"/>
              <a:gd name="connsiteX3" fmla="*/ 6896713 w 6896713"/>
              <a:gd name="connsiteY3" fmla="*/ 1431256 h 6005491"/>
              <a:gd name="connsiteX4" fmla="*/ 6657442 w 6896713"/>
              <a:gd name="connsiteY4" fmla="*/ 1167992 h 6005491"/>
              <a:gd name="connsiteX5" fmla="*/ 3912717 w 6896713"/>
              <a:gd name="connsiteY5" fmla="*/ 31089 h 6005491"/>
              <a:gd name="connsiteX6" fmla="*/ 31089 w 6896713"/>
              <a:gd name="connsiteY6" fmla="*/ 3912717 h 6005491"/>
              <a:gd name="connsiteX7" fmla="*/ 593046 w 6896713"/>
              <a:gd name="connsiteY7" fmla="*/ 5925483 h 6005491"/>
              <a:gd name="connsiteX8" fmla="*/ 633874 w 6896713"/>
              <a:gd name="connsiteY8" fmla="*/ 5989169 h 6005491"/>
              <a:gd name="connsiteX9" fmla="*/ 607415 w 6896713"/>
              <a:gd name="connsiteY9" fmla="*/ 6005491 h 6005491"/>
              <a:gd name="connsiteX10" fmla="*/ 566458 w 6896713"/>
              <a:gd name="connsiteY10" fmla="*/ 5941603 h 6005491"/>
              <a:gd name="connsiteX11" fmla="*/ 0 w 6896713"/>
              <a:gd name="connsiteY11" fmla="*/ 3912717 h 6005491"/>
              <a:gd name="connsiteX12" fmla="*/ 3912717 w 6896713"/>
              <a:gd name="connsiteY12" fmla="*/ 0 h 6005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96713" h="6005491">
                <a:moveTo>
                  <a:pt x="3912717" y="0"/>
                </a:moveTo>
                <a:cubicBezTo>
                  <a:pt x="4993184" y="0"/>
                  <a:pt x="5971363" y="437946"/>
                  <a:pt x="6679426" y="1146008"/>
                </a:cubicBezTo>
                <a:lnTo>
                  <a:pt x="6896713" y="1385085"/>
                </a:lnTo>
                <a:lnTo>
                  <a:pt x="6896713" y="1431256"/>
                </a:lnTo>
                <a:lnTo>
                  <a:pt x="6657442" y="1167992"/>
                </a:lnTo>
                <a:cubicBezTo>
                  <a:pt x="5955006" y="465555"/>
                  <a:pt x="4984599" y="31089"/>
                  <a:pt x="3912717" y="31089"/>
                </a:cubicBezTo>
                <a:cubicBezTo>
                  <a:pt x="1768953" y="31089"/>
                  <a:pt x="31089" y="1768953"/>
                  <a:pt x="31089" y="3912717"/>
                </a:cubicBezTo>
                <a:cubicBezTo>
                  <a:pt x="31089" y="4649636"/>
                  <a:pt x="236442" y="5338592"/>
                  <a:pt x="593046" y="5925483"/>
                </a:cubicBezTo>
                <a:lnTo>
                  <a:pt x="633874" y="5989169"/>
                </a:lnTo>
                <a:lnTo>
                  <a:pt x="607415" y="6005491"/>
                </a:lnTo>
                <a:lnTo>
                  <a:pt x="566458" y="5941603"/>
                </a:lnTo>
                <a:cubicBezTo>
                  <a:pt x="206998" y="5350013"/>
                  <a:pt x="0" y="4655538"/>
                  <a:pt x="0" y="3912717"/>
                </a:cubicBezTo>
                <a:cubicBezTo>
                  <a:pt x="0" y="1751783"/>
                  <a:pt x="1751783" y="0"/>
                  <a:pt x="3912717" y="0"/>
                </a:cubicBezTo>
                <a:close/>
              </a:path>
            </a:pathLst>
          </a:custGeom>
          <a:solidFill>
            <a:srgbClr val="FFFFFF">
              <a:alpha val="4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88D4AD3-33DF-00C9-5855-9FCE7187E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16018" y="331504"/>
            <a:ext cx="6675982" cy="5235326"/>
            <a:chOff x="5516018" y="331504"/>
            <a:chExt cx="6675982" cy="5235326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E885500-3CA7-648B-3833-33E617A93A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66830" y="33150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7359E39-BBD6-273C-5113-FE34D4774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20000" flipH="1">
              <a:off x="9408861" y="3383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47DD944-35AA-2554-D8A2-51F4F4EA2B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40000" flipH="1">
              <a:off x="9551700" y="34763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DF6D3CBB-C586-AC0C-D23A-A1AE26CF5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360000" flipH="1">
              <a:off x="9688748" y="36808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7A32013-16BF-D8E5-FFBC-043757A500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540000" flipH="1">
              <a:off x="9824866" y="38922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6CD6E5B-D600-E60D-8CE9-E491FE0B2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660000" flipH="1">
              <a:off x="9966867" y="41754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4540C96-0402-CDCE-4B50-29A3A471CD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780000" flipH="1">
              <a:off x="10104425" y="4458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D284F5D8-A94D-87B1-268E-63A0B1ED77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900000" flipH="1">
              <a:off x="10240513" y="47948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5833082-A0DA-98DE-902F-B9451A5F93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" flipH="1">
              <a:off x="10373882" y="52435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7E1D453-3B62-E334-5013-66A71882C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200000" flipH="1">
              <a:off x="10505632" y="5706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8924394-19C3-46B6-9C16-847257846F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320000" flipH="1">
              <a:off x="10637382" y="62134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88180B9-625A-86AE-0144-97BC62EEAD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440000" flipH="1">
              <a:off x="10760965" y="69043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B43C9999-8310-99FE-272C-75FC4A4EB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620000" flipH="1">
              <a:off x="10888991" y="7550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6EDEFE9-1AB3-B505-6047-0E97350360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740000" flipH="1">
              <a:off x="11010193" y="81974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31B875A-8D37-5E86-865B-E5F59B1933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860000" flipH="1">
              <a:off x="11129014" y="89566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DFC86BB9-D747-D19E-1DA6-87A56C72A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980000" flipH="1">
              <a:off x="11249872" y="9680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3DFEFA9-84E3-1AAD-B162-FD64EE2720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160000" flipH="1">
              <a:off x="11366875" y="104808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07F361F-44A2-8E63-0665-9D9A007A1E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280000" flipH="1">
              <a:off x="11474058" y="113152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6B7091A0-431C-D1D8-B29F-CEE5B19C1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400000" flipH="1">
              <a:off x="11583303" y="122179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8A3FC76-8A19-1410-79DB-4FC162801F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520000" flipH="1">
              <a:off x="11685344" y="132177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1DB02445-6D7F-68B4-0A24-FF7BB4F897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700000" flipH="1">
              <a:off x="11787704" y="141763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BCCED0DE-F230-3975-5EF0-FE7F0C630F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820000" flipH="1">
              <a:off x="11880859" y="151793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60DCC6D5-13B7-E94A-5922-F43AC4EC21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940000" flipH="1">
              <a:off x="11969252" y="162743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5F52E7C-BBEB-CE3C-18C2-DD19DAF5DD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3060000" flipH="1">
              <a:off x="12062016" y="173601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E12B068E-DB14-2423-51C5-E31CBA271A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2074680" y="1910249"/>
              <a:ext cx="117320" cy="82912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6A7A0E94-7BA1-DEC1-4417-E692338A9B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2149943" y="2083594"/>
              <a:ext cx="39676" cy="21436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BF4F37E9-F1D9-C410-604F-BCF803D015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80000" flipH="1">
              <a:off x="9127990" y="33425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B82C7FF7-CDBB-FF42-A442-2C28667572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00000" flipH="1">
              <a:off x="8987576" y="33663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21285813-CC53-9A4F-F5F1-4A61E9D4BC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20000" flipH="1">
              <a:off x="8844859" y="35117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5FFE9F1-319F-E86D-7D9B-37E43D96C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40000" flipH="1">
              <a:off x="8706904" y="3657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371B1F36-934F-46D3-A585-299C76997D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720000" flipH="1">
              <a:off x="8568008" y="3878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45819DB-038E-9488-37F7-F4C10B1D7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840000" flipH="1">
              <a:off x="8429112" y="41006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28C253C-A04C-9346-80D6-B3382AA23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960000" flipH="1">
              <a:off x="8294968" y="4462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361932E-CECA-3263-F6B0-AC62B4B93A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080000" flipH="1">
              <a:off x="8160824" y="48237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12DCC55-1C80-6CE6-E797-ECC0A9F88E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260000" flipH="1">
              <a:off x="8027689" y="53184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61FCF2AF-3588-A03E-6A90-9CEA76A7A3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380000" flipH="1">
              <a:off x="7894554" y="58132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A6331534-6EFE-CAE0-52C0-05423CE779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500000" flipH="1">
              <a:off x="7761419" y="63079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A0FFAA18-B03C-99B6-2DF2-25A4B28B06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620000" flipH="1">
              <a:off x="7636645" y="68980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5CCB1B0-FD39-CC8E-39E9-33C6EB61AA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800000" flipH="1">
              <a:off x="7511871" y="75119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1D204092-F7DD-AF66-35FC-8102977163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920000" flipH="1">
              <a:off x="7387899" y="81977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7FA65172-4682-BE27-DAD9-93F3FA31A9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040000" flipH="1">
              <a:off x="7268530" y="89316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A03B5605-674D-9CAC-F260-E1AFA01539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160000" flipH="1">
              <a:off x="7152030" y="97658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63E86F94-7135-A410-A8D2-8BF57C1D5E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340000" flipH="1">
              <a:off x="7041695" y="106002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64CB2E72-AB10-7FA6-D7F8-A8F8DE101D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460000" flipH="1">
              <a:off x="6931360" y="114346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5BA18E1-09D8-81D8-EF5C-9D7B995F3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580000" flipH="1">
              <a:off x="6819070" y="123586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AF1DA154-1C4A-A005-314A-70DEBA09C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700000" flipH="1">
              <a:off x="6721359" y="133274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D6EF589-535C-48F6-8348-662E29FF2C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880000" flipH="1">
              <a:off x="6617467" y="14294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B39CEC38-76BD-70CC-ACA7-26C7020DBD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000000" flipH="1">
              <a:off x="6520032" y="152728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3C4D1C81-2A64-0612-A6BB-7588AAD8F9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120000" flipH="1">
              <a:off x="6429579" y="164161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B6F6E96C-B419-51BF-401E-33A045F6C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240000" flipH="1">
              <a:off x="6340532" y="17504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72BCAE4E-28E1-6469-C1E9-7057455032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420000" flipH="1">
              <a:off x="6261757" y="18601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AB2F7A-9DD4-2791-FAA1-EC44DBE38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540000" flipH="1">
              <a:off x="6184144" y="19796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76B47352-51A0-6C99-D412-41A1FB8DFA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660000" flipH="1">
              <a:off x="6106531" y="209906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D46405C8-F9BC-4D2E-364A-6BD2B21568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780000" flipH="1">
              <a:off x="6043206" y="222255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228F642-BDE8-FF5E-0637-7FD9BD3C1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960000" flipH="1">
              <a:off x="5978913" y="234430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71B0A8F0-6787-0D88-0C5D-FF3EC9A3A4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080000" flipH="1">
              <a:off x="5912438" y="24706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407AB0CB-611C-A850-2C0B-D3C651155B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200000" flipH="1">
              <a:off x="5858875" y="260092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4394D908-923C-D1DD-86E5-9A9F2BB3E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320000" flipH="1">
              <a:off x="5808182" y="273404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D0DADBF1-1580-EAE4-1D23-C2D9CB87EA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500000" flipH="1">
              <a:off x="5773263" y="286686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6EE290D6-2C8C-72F4-2747-3FB986FEC0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620000" flipH="1">
              <a:off x="5735963" y="300206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482020B8-C701-BBBE-DA41-D3AFCF923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740000" flipH="1">
              <a:off x="5700105" y="313891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A42A4513-57FD-D3CC-1F63-AA98F96A1E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860000" flipH="1">
              <a:off x="5665939" y="327548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713ECE1B-D564-D419-03E7-E7899A7E4F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040000" flipH="1">
              <a:off x="5644476" y="341425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E52E5035-1E95-E47D-27B3-EAF2A3306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160000" flipH="1">
              <a:off x="5626530" y="35546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1B6F38C-9974-B89A-1FEB-D52E7C78C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280000" flipH="1">
              <a:off x="5616429" y="369183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ADB45897-4664-2DAE-C8E4-220AF8D5B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400000" flipH="1">
              <a:off x="5611319" y="38353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4CC42EE-324E-9A9D-85E1-59A319ED38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580000" flipH="1">
              <a:off x="5608540" y="397572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6EBAD064-9674-1C14-E351-B3731981E4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700000" flipH="1">
              <a:off x="5605761" y="41160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4F1B013-1EBB-D3C6-34B3-C5C4C9934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820000" flipH="1">
              <a:off x="5624195" y="425421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D849C4DC-1B96-D6CE-B0BC-97C47FD59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940000" flipH="1">
              <a:off x="5642629" y="439235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2A251E19-38AB-906A-8AA9-C8B57697D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120000" flipH="1">
              <a:off x="5654818" y="453638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E9A9307-6778-A1F0-4424-37E97CE9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240000" flipH="1">
              <a:off x="5684446" y="467136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CBF6FFBA-8A0F-2B5C-9E7F-096566514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360000" flipH="1">
              <a:off x="5714074" y="480873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83886634-8A1C-BDE3-22D9-33B788A555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480000" flipH="1">
              <a:off x="5748464" y="49484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385F263-0330-48EE-CB81-0AC61644B1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660000" flipH="1">
              <a:off x="5792091" y="507760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90498C1D-FC88-45E9-BE60-541CCB1FB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780000" flipH="1">
              <a:off x="5847441" y="52112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AB29B5A6-4FD2-0E7C-8766-1CECA28E4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900000" flipH="1">
              <a:off x="5900410" y="534245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93">
              <a:extLst>
                <a:ext uri="{FF2B5EF4-FFF2-40B4-BE49-F238E27FC236}">
                  <a16:creationId xmlns:a16="http://schemas.microsoft.com/office/drawing/2014/main" id="{6EBC063C-9347-9FBF-2F3E-DEEF1FF8BC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7020000" flipH="1">
              <a:off x="5955760" y="547369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4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D2D132D4-C2A6-F6E2-0E86-BA07EEB93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517" y="67216"/>
            <a:ext cx="1627416" cy="1634341"/>
          </a:xfrm>
          <a:prstGeom prst="rect">
            <a:avLst/>
          </a:prstGeom>
        </p:spPr>
      </p:pic>
      <p:pic>
        <p:nvPicPr>
          <p:cNvPr id="3" name="Picture 2" descr="A colorful square with a mathematical symbol&#10;&#10;Description automatically generated with medium confidence">
            <a:extLst>
              <a:ext uri="{FF2B5EF4-FFF2-40B4-BE49-F238E27FC236}">
                <a16:creationId xmlns:a16="http://schemas.microsoft.com/office/drawing/2014/main" id="{C247FD34-6B75-BF64-F610-C1EE6013CD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853" y="1327304"/>
            <a:ext cx="3769346" cy="523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8358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8B1B4DD1CACB4AABC72895C70FAA52" ma:contentTypeVersion="0" ma:contentTypeDescription="Create a new document." ma:contentTypeScope="" ma:versionID="21dd00fc66ff67f2f7517d7b99ea3da5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d413257cd9829394d17656a545d5fa4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E188C5-F565-4C13-B025-618D884478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A171F7-E769-4B84-A3AB-A2789195B848}">
  <ds:schemaRefs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8A4F11-40F1-4508-A627-88BA6271D3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992</TotalTime>
  <Words>660</Words>
  <Application>Microsoft Macintosh PowerPoint</Application>
  <PresentationFormat>Widescreen</PresentationFormat>
  <Paragraphs>67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Symbol</vt:lpstr>
      <vt:lpstr>Times New Roman</vt:lpstr>
      <vt:lpstr>Celestial</vt:lpstr>
      <vt:lpstr>Monitoring Committee Feedback  January 2024 </vt:lpstr>
      <vt:lpstr>Mathematics &amp; Numeracy Focus</vt:lpstr>
      <vt:lpstr>Are numeracy tasks linked effectively to the learning projects?</vt:lpstr>
      <vt:lpstr>PowerPoint Presentation</vt:lpstr>
      <vt:lpstr>Do numeracy tasks offer skill development across the curriculum?</vt:lpstr>
      <vt:lpstr>PowerPoint Presentation</vt:lpstr>
      <vt:lpstr>Are numeracy skills developed around project tasks?</vt:lpstr>
      <vt:lpstr>PowerPoint Presentation</vt:lpstr>
      <vt:lpstr>Mathematics &amp; Numeracy Focus</vt:lpstr>
      <vt:lpstr>Target 3: Develop whole school approach to developing mental processes and times table knowledge.</vt:lpstr>
      <vt:lpstr>Monitoring Committee Feedback  January 2024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Review Week</dc:title>
  <dc:creator>C Williams (Llangyfelach Primary School)</dc:creator>
  <cp:lastModifiedBy>C Williams (Llangyfelach Primary School)</cp:lastModifiedBy>
  <cp:revision>33</cp:revision>
  <dcterms:created xsi:type="dcterms:W3CDTF">2020-11-19T10:21:42Z</dcterms:created>
  <dcterms:modified xsi:type="dcterms:W3CDTF">2024-06-30T10:41:10Z</dcterms:modified>
</cp:coreProperties>
</file>