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5"/>
  </p:notesMasterIdLst>
  <p:sldIdLst>
    <p:sldId id="317" r:id="rId5"/>
    <p:sldId id="313" r:id="rId6"/>
    <p:sldId id="324" r:id="rId7"/>
    <p:sldId id="325" r:id="rId8"/>
    <p:sldId id="326" r:id="rId9"/>
    <p:sldId id="327" r:id="rId10"/>
    <p:sldId id="328" r:id="rId11"/>
    <p:sldId id="329" r:id="rId12"/>
    <p:sldId id="330" r:id="rId13"/>
    <p:sldId id="32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3729FB-8EBF-464D-8609-CE651098A3B4}" v="4" dt="2024-05-15T07:35:25.703"/>
  </p1510:revLst>
</p1510:revInfo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79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504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05F30-3AE9-7E4C-B247-1D3184FA94C8}" type="datetimeFigureOut">
              <a:rPr lang="en-US" smtClean="0"/>
              <a:pPr/>
              <a:t>6/14/24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B63F98-FAAE-2949-A713-078406C081F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601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B63F98-FAAE-2949-A713-078406C081F2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532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049BD-0A24-0C4C-B6B8-C52C6BB905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0CB7CF-B55B-1A42-A3BB-C0F69D4B1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E9C2A-D88D-9E4E-A7D5-53F9F0A46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6/14/24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4CAE3E-E475-8846-BAD9-7A15A2AA5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CF157-BE70-9D43-99C7-ED4D57652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775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D7AEB-88C3-F14A-BF31-57E822570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2206DE-DF8C-5A4B-AFA7-34515408E0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E16C-5909-5142-807E-9D3A3A52F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6/14/24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6B8810-DF73-EC4A-B75F-6C872A616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84FAA-71F4-9348-99D0-3094C776B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170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77939-744E-5347-A081-C6587EAE6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34EBD-5A33-3648-B22D-97D59CFF0D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9244E-44BD-764B-874F-FACD4BFE5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6/14/24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8E259-25FF-FB49-80B1-5638917E3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ABCF0-EBF5-8D4F-BA36-427DEDB62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181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174-F0F0-5245-BFB1-C3983A451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72003-3608-034B-8A69-F6821CE999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50E9BA-7461-B544-BCE4-34F7B5B7B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82C9CD-53AE-6247-92C1-8D4C31292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6/14/24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F7196D-14B8-FB41-86C0-92F1A75DD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544FD4-92F7-574B-8FC8-AA9B0FEC6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6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34B9A-6719-114A-8660-A6FB19172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3EEA0-7545-D84D-85DB-E7BCB4A19A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CB0F0F-A082-E648-B784-F0BF160019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380FE4-A81A-A444-BFAB-BC536CA97B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BABFD5-0DAB-414C-BC7F-F115D9C7E9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C65E13-9BFC-6145-BBB0-07E1C0653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6/14/24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F7D683-6582-CE42-8F3E-7F9DDDBAA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84BD9F-7B13-4845-A29D-5FB8E1727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030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D3359-4B2F-694C-BEB0-AEFCBA439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E7B45D-5AB3-BB47-BEE8-A3CEB1B93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6/14/24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1D860A-2491-9D4F-92C6-5FF4164C4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DDAD9A-0587-4643-B0AC-B3B5A201F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361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F18FEF-BC46-E340-8CD3-08A57979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6/14/24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4260A1-CC5C-2144-8CE6-DFF0E15AB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FDC7DD-2353-D549-B127-A32BD2DCE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65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435F6-1B9A-A744-90CB-C5D2733FF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E995FF-36C4-3744-A502-C8005D1EB9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1B0A05-12CA-B04D-B4BB-01C4CB7A9D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1C163E-63F8-3D44-A67C-6E7DDDDB6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6/14/24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E57B54-46E9-7E41-8DE3-E81B17DAE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2BADED-C29E-F748-972B-732720A9D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49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B26E1-F37C-294A-86CF-E7F079547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E4C127-663F-534C-9223-A99AEA4598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E06726-178E-B045-9B64-42016A7C7F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482F39-27B4-2C43-A8DC-E5F744C1D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6/14/24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85ECCE-1F89-4346-8D21-336D2C543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A9FA3D-8F33-0E4D-9A25-9A85E0036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904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1BD54-F19D-924B-8F56-FB8BDD3A0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A3D67-2D8B-3448-8A59-E2DB3272F7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61EC49-3404-1D46-A85D-E32661F69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6/14/24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2450D-53B0-4145-9FD1-B7F9CDDF0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23528-ADA3-0E41-89EA-91490DBE9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189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347599-4529-7344-A4C4-90A0F098EC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2AF48C-DB66-D140-8260-905EA33E0F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D39AD-3822-E24E-A68B-B4E196769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pPr/>
              <a:t>6/14/24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456E9-C5E8-E746-BC14-67800D646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F780EE-824E-344F-A8B1-8080E7E6D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114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1D1124-C07D-5248-8E70-5295EEDB6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F16961-8925-6847-AF18-845CCD23B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4FC163-7DDE-0F43-ADE7-9166F0670E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3B3DB-ED07-9645-AC00-9C5FF6AB0F32}" type="datetimeFigureOut">
              <a:rPr lang="en-US" smtClean="0"/>
              <a:pPr/>
              <a:t>6/14/24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4D6E0-167C-784C-8EC9-856791ADCB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E78C5-03A0-AE4E-B05A-7556365F51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0954C-665A-7F4A-929C-3083E824DD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347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3DD0936-5321-2E82-2B0C-2611F306FB78}"/>
              </a:ext>
            </a:extLst>
          </p:cNvPr>
          <p:cNvSpPr txBox="1">
            <a:spLocks/>
          </p:cNvSpPr>
          <p:nvPr/>
        </p:nvSpPr>
        <p:spPr>
          <a:xfrm>
            <a:off x="314303" y="402020"/>
            <a:ext cx="5017641" cy="3833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6000" b="1" dirty="0"/>
              <a:t>Year 5 Enterprise Business Plan</a:t>
            </a:r>
          </a:p>
        </p:txBody>
      </p:sp>
      <p:pic>
        <p:nvPicPr>
          <p:cNvPr id="4" name="officeArt object">
            <a:extLst>
              <a:ext uri="{FF2B5EF4-FFF2-40B4-BE49-F238E27FC236}">
                <a16:creationId xmlns:a16="http://schemas.microsoft.com/office/drawing/2014/main" id="{C2CA5372-D60E-9D6D-AA7C-DB10093F77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158469" y="1214578"/>
            <a:ext cx="4047843" cy="404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890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2020E698-B321-2F41-8965-AE654FB21E5B}"/>
              </a:ext>
            </a:extLst>
          </p:cNvPr>
          <p:cNvSpPr txBox="1">
            <a:spLocks/>
          </p:cNvSpPr>
          <p:nvPr/>
        </p:nvSpPr>
        <p:spPr>
          <a:xfrm>
            <a:off x="535020" y="685800"/>
            <a:ext cx="2780271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LPS</a:t>
            </a:r>
          </a:p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Farmer’s Market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F2993816-255D-624F-85C2-7BA0BE9AA6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923775"/>
              </p:ext>
            </p:extLst>
          </p:nvPr>
        </p:nvGraphicFramePr>
        <p:xfrm>
          <a:off x="4756672" y="421298"/>
          <a:ext cx="7301142" cy="5627077"/>
        </p:xfrm>
        <a:graphic>
          <a:graphicData uri="http://schemas.openxmlformats.org/drawingml/2006/table">
            <a:tbl>
              <a:tblPr/>
              <a:tblGrid>
                <a:gridCol w="7301142">
                  <a:extLst>
                    <a:ext uri="{9D8B030D-6E8A-4147-A177-3AD203B41FA5}">
                      <a16:colId xmlns:a16="http://schemas.microsoft.com/office/drawing/2014/main" val="3974133048"/>
                    </a:ext>
                  </a:extLst>
                </a:gridCol>
              </a:tblGrid>
              <a:tr h="56270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3200" b="1" dirty="0">
                          <a:effectLst/>
                          <a:latin typeface="Calibri" panose="020F0502020204030204" pitchFamily="34" charset="0"/>
                        </a:rPr>
                        <a:t>About the Business</a:t>
                      </a:r>
                    </a:p>
                    <a:p>
                      <a:pPr marL="571500" marR="0" lvl="0" indent="-5715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8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We are called ‘Farmer’s Favourite’</a:t>
                      </a:r>
                      <a:endParaRPr lang="en-GB" sz="3200" dirty="0"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</a:endParaRP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We will be growing fresh vegetables </a:t>
                      </a: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Our aim is to sell our vegetables to the LPS community</a:t>
                      </a: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1520" marR="4152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7693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5420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2020E698-B321-2F41-8965-AE654FB21E5B}"/>
              </a:ext>
            </a:extLst>
          </p:cNvPr>
          <p:cNvSpPr txBox="1">
            <a:spLocks/>
          </p:cNvSpPr>
          <p:nvPr/>
        </p:nvSpPr>
        <p:spPr>
          <a:xfrm>
            <a:off x="535020" y="685800"/>
            <a:ext cx="2780271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LPS</a:t>
            </a:r>
          </a:p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Farmer’s Market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F2993816-255D-624F-85C2-7BA0BE9AA6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3406106"/>
              </p:ext>
            </p:extLst>
          </p:nvPr>
        </p:nvGraphicFramePr>
        <p:xfrm>
          <a:off x="4756672" y="421298"/>
          <a:ext cx="7301142" cy="5627077"/>
        </p:xfrm>
        <a:graphic>
          <a:graphicData uri="http://schemas.openxmlformats.org/drawingml/2006/table">
            <a:tbl>
              <a:tblPr/>
              <a:tblGrid>
                <a:gridCol w="7301142">
                  <a:extLst>
                    <a:ext uri="{9D8B030D-6E8A-4147-A177-3AD203B41FA5}">
                      <a16:colId xmlns:a16="http://schemas.microsoft.com/office/drawing/2014/main" val="3974133048"/>
                    </a:ext>
                  </a:extLst>
                </a:gridCol>
              </a:tblGrid>
              <a:tr h="56270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3200" b="1" dirty="0">
                          <a:effectLst/>
                          <a:latin typeface="Calibri" panose="020F0502020204030204" pitchFamily="34" charset="0"/>
                        </a:rPr>
                        <a:t>Suppliers</a:t>
                      </a:r>
                    </a:p>
                    <a:p>
                      <a:pPr marL="571500" marR="0" lvl="0" indent="-5715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8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3200" dirty="0">
                          <a:effectLst/>
                          <a:latin typeface="Calibri" panose="020F0502020204030204" pitchFamily="34" charset="0"/>
                        </a:rPr>
                        <a:t>We have purchased our supply of seeds from ASDA and AMAZON.</a:t>
                      </a: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1520" marR="4152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7693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997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2020E698-B321-2F41-8965-AE654FB21E5B}"/>
              </a:ext>
            </a:extLst>
          </p:cNvPr>
          <p:cNvSpPr txBox="1">
            <a:spLocks/>
          </p:cNvSpPr>
          <p:nvPr/>
        </p:nvSpPr>
        <p:spPr>
          <a:xfrm>
            <a:off x="535020" y="685800"/>
            <a:ext cx="2780271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LPS</a:t>
            </a:r>
          </a:p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Farmer’s Market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F2993816-255D-624F-85C2-7BA0BE9AA6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9520396"/>
              </p:ext>
            </p:extLst>
          </p:nvPr>
        </p:nvGraphicFramePr>
        <p:xfrm>
          <a:off x="4756672" y="421298"/>
          <a:ext cx="7301142" cy="5627077"/>
        </p:xfrm>
        <a:graphic>
          <a:graphicData uri="http://schemas.openxmlformats.org/drawingml/2006/table">
            <a:tbl>
              <a:tblPr/>
              <a:tblGrid>
                <a:gridCol w="7301142">
                  <a:extLst>
                    <a:ext uri="{9D8B030D-6E8A-4147-A177-3AD203B41FA5}">
                      <a16:colId xmlns:a16="http://schemas.microsoft.com/office/drawing/2014/main" val="3974133048"/>
                    </a:ext>
                  </a:extLst>
                </a:gridCol>
              </a:tblGrid>
              <a:tr h="56270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3200" b="1" dirty="0">
                          <a:effectLst/>
                          <a:latin typeface="Calibri" panose="020F0502020204030204" pitchFamily="34" charset="0"/>
                        </a:rPr>
                        <a:t>Costs</a:t>
                      </a:r>
                      <a:endParaRPr lang="en-GB" sz="32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32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Our expected costs are: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Seeds - £11.86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Soil/Planter - £0.00 (available at LPS)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Watering can - £0.00 (available at LPS)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Advertising - £0.00 (available at LPS)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3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Total expected cost £11.86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1520" marR="4152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7693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85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2020E698-B321-2F41-8965-AE654FB21E5B}"/>
              </a:ext>
            </a:extLst>
          </p:cNvPr>
          <p:cNvSpPr txBox="1">
            <a:spLocks/>
          </p:cNvSpPr>
          <p:nvPr/>
        </p:nvSpPr>
        <p:spPr>
          <a:xfrm>
            <a:off x="535020" y="685800"/>
            <a:ext cx="2780271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LPS</a:t>
            </a:r>
          </a:p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Farmer’s Market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F2993816-255D-624F-85C2-7BA0BE9AA6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5162866"/>
              </p:ext>
            </p:extLst>
          </p:nvPr>
        </p:nvGraphicFramePr>
        <p:xfrm>
          <a:off x="4756672" y="421298"/>
          <a:ext cx="7301142" cy="5627077"/>
        </p:xfrm>
        <a:graphic>
          <a:graphicData uri="http://schemas.openxmlformats.org/drawingml/2006/table">
            <a:tbl>
              <a:tblPr/>
              <a:tblGrid>
                <a:gridCol w="7301142">
                  <a:extLst>
                    <a:ext uri="{9D8B030D-6E8A-4147-A177-3AD203B41FA5}">
                      <a16:colId xmlns:a16="http://schemas.microsoft.com/office/drawing/2014/main" val="3974133048"/>
                    </a:ext>
                  </a:extLst>
                </a:gridCol>
              </a:tblGrid>
              <a:tr h="56270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3200" b="1" dirty="0">
                          <a:effectLst/>
                          <a:latin typeface="Calibri" panose="020F0502020204030204" pitchFamily="34" charset="0"/>
                        </a:rPr>
                        <a:t>Roles and Responsibilities</a:t>
                      </a:r>
                      <a:endParaRPr lang="en-GB" sz="32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32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The whole class are responsible for: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Planting seeds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Watering the plants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Harvesting when fully grown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Advertising campaign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Sales (at the Summer Fete)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1520" marR="4152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7693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2601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2020E698-B321-2F41-8965-AE654FB21E5B}"/>
              </a:ext>
            </a:extLst>
          </p:cNvPr>
          <p:cNvSpPr txBox="1">
            <a:spLocks/>
          </p:cNvSpPr>
          <p:nvPr/>
        </p:nvSpPr>
        <p:spPr>
          <a:xfrm>
            <a:off x="535020" y="685800"/>
            <a:ext cx="2780271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LPS</a:t>
            </a:r>
          </a:p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Farmer’s Market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F2993816-255D-624F-85C2-7BA0BE9AA6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0360943"/>
              </p:ext>
            </p:extLst>
          </p:nvPr>
        </p:nvGraphicFramePr>
        <p:xfrm>
          <a:off x="4756672" y="421298"/>
          <a:ext cx="7301142" cy="5627077"/>
        </p:xfrm>
        <a:graphic>
          <a:graphicData uri="http://schemas.openxmlformats.org/drawingml/2006/table">
            <a:tbl>
              <a:tblPr/>
              <a:tblGrid>
                <a:gridCol w="7301142">
                  <a:extLst>
                    <a:ext uri="{9D8B030D-6E8A-4147-A177-3AD203B41FA5}">
                      <a16:colId xmlns:a16="http://schemas.microsoft.com/office/drawing/2014/main" val="3974133048"/>
                    </a:ext>
                  </a:extLst>
                </a:gridCol>
              </a:tblGrid>
              <a:tr h="56270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3200" b="1" dirty="0">
                          <a:effectLst/>
                          <a:latin typeface="Calibri" panose="020F0502020204030204" pitchFamily="34" charset="0"/>
                        </a:rPr>
                        <a:t>Our Products </a:t>
                      </a:r>
                      <a:endParaRPr lang="en-GB" sz="32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32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We will be selling: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Lettuce (4 different varieties)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Carrots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Potatoes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Radish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Kale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571500" indent="-571500" algn="l">
                        <a:buFont typeface="Arial" panose="020B0604020202020204" pitchFamily="34" charset="0"/>
                        <a:buChar char="•"/>
                      </a:pP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1520" marR="4152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7693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3534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2020E698-B321-2F41-8965-AE654FB21E5B}"/>
              </a:ext>
            </a:extLst>
          </p:cNvPr>
          <p:cNvSpPr txBox="1">
            <a:spLocks/>
          </p:cNvSpPr>
          <p:nvPr/>
        </p:nvSpPr>
        <p:spPr>
          <a:xfrm>
            <a:off x="535020" y="685800"/>
            <a:ext cx="2780271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LPS</a:t>
            </a:r>
          </a:p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Farmer’s Market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F2993816-255D-624F-85C2-7BA0BE9AA6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3380501"/>
              </p:ext>
            </p:extLst>
          </p:nvPr>
        </p:nvGraphicFramePr>
        <p:xfrm>
          <a:off x="4756672" y="421298"/>
          <a:ext cx="7301142" cy="5627077"/>
        </p:xfrm>
        <a:graphic>
          <a:graphicData uri="http://schemas.openxmlformats.org/drawingml/2006/table">
            <a:tbl>
              <a:tblPr/>
              <a:tblGrid>
                <a:gridCol w="7301142">
                  <a:extLst>
                    <a:ext uri="{9D8B030D-6E8A-4147-A177-3AD203B41FA5}">
                      <a16:colId xmlns:a16="http://schemas.microsoft.com/office/drawing/2014/main" val="3974133048"/>
                    </a:ext>
                  </a:extLst>
                </a:gridCol>
              </a:tblGrid>
              <a:tr h="56270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Revenues and Cost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32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3200" b="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We expect to sell 100 – 125 items</a:t>
                      </a:r>
                    </a:p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3200" b="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3200" b="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Total expected cost £11.86</a:t>
                      </a:r>
                    </a:p>
                  </a:txBody>
                  <a:tcPr marL="41520" marR="4152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7693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7636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2020E698-B321-2F41-8965-AE654FB21E5B}"/>
              </a:ext>
            </a:extLst>
          </p:cNvPr>
          <p:cNvSpPr txBox="1">
            <a:spLocks/>
          </p:cNvSpPr>
          <p:nvPr/>
        </p:nvSpPr>
        <p:spPr>
          <a:xfrm>
            <a:off x="535020" y="685800"/>
            <a:ext cx="2780271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LPS</a:t>
            </a:r>
          </a:p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Farmer’s Market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F2993816-255D-624F-85C2-7BA0BE9AA6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6284390"/>
              </p:ext>
            </p:extLst>
          </p:nvPr>
        </p:nvGraphicFramePr>
        <p:xfrm>
          <a:off x="4756672" y="421298"/>
          <a:ext cx="7301142" cy="5627077"/>
        </p:xfrm>
        <a:graphic>
          <a:graphicData uri="http://schemas.openxmlformats.org/drawingml/2006/table">
            <a:tbl>
              <a:tblPr/>
              <a:tblGrid>
                <a:gridCol w="7301142">
                  <a:extLst>
                    <a:ext uri="{9D8B030D-6E8A-4147-A177-3AD203B41FA5}">
                      <a16:colId xmlns:a16="http://schemas.microsoft.com/office/drawing/2014/main" val="3974133048"/>
                    </a:ext>
                  </a:extLst>
                </a:gridCol>
              </a:tblGrid>
              <a:tr h="56270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Revenues and Cost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32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Our prices: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Lettuce – 50p each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Carrots – £1 per bunch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Potatoes - £1 per pack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Radish – 30p </a:t>
                      </a: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each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3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Kale – 50p per bunch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1520" marR="4152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7693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3444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2020E698-B321-2F41-8965-AE654FB21E5B}"/>
              </a:ext>
            </a:extLst>
          </p:cNvPr>
          <p:cNvSpPr txBox="1">
            <a:spLocks/>
          </p:cNvSpPr>
          <p:nvPr/>
        </p:nvSpPr>
        <p:spPr>
          <a:xfrm>
            <a:off x="535020" y="685800"/>
            <a:ext cx="2780271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LPS</a:t>
            </a:r>
          </a:p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Farmer’s Market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F2993816-255D-624F-85C2-7BA0BE9AA6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9618678"/>
              </p:ext>
            </p:extLst>
          </p:nvPr>
        </p:nvGraphicFramePr>
        <p:xfrm>
          <a:off x="4756672" y="421298"/>
          <a:ext cx="7301142" cy="5627077"/>
        </p:xfrm>
        <a:graphic>
          <a:graphicData uri="http://schemas.openxmlformats.org/drawingml/2006/table">
            <a:tbl>
              <a:tblPr/>
              <a:tblGrid>
                <a:gridCol w="7301142">
                  <a:extLst>
                    <a:ext uri="{9D8B030D-6E8A-4147-A177-3AD203B41FA5}">
                      <a16:colId xmlns:a16="http://schemas.microsoft.com/office/drawing/2014/main" val="3974133048"/>
                    </a:ext>
                  </a:extLst>
                </a:gridCol>
              </a:tblGrid>
              <a:tr h="56270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Revenues and Cost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32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3200" b="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We are hoping this will give us a profit of around £40 - £50.</a:t>
                      </a:r>
                      <a:endParaRPr lang="en-GB" sz="3200" b="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1520" marR="4152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7693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6040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2020E698-B321-2F41-8965-AE654FB21E5B}"/>
              </a:ext>
            </a:extLst>
          </p:cNvPr>
          <p:cNvSpPr txBox="1">
            <a:spLocks/>
          </p:cNvSpPr>
          <p:nvPr/>
        </p:nvSpPr>
        <p:spPr>
          <a:xfrm>
            <a:off x="535020" y="685800"/>
            <a:ext cx="2780271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LPS</a:t>
            </a:r>
          </a:p>
          <a:p>
            <a:pPr algn="ctr"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</a:rPr>
              <a:t>Farmer’s Market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F2993816-255D-624F-85C2-7BA0BE9AA6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2034036"/>
              </p:ext>
            </p:extLst>
          </p:nvPr>
        </p:nvGraphicFramePr>
        <p:xfrm>
          <a:off x="4537894" y="675290"/>
          <a:ext cx="7654106" cy="5627077"/>
        </p:xfrm>
        <a:graphic>
          <a:graphicData uri="http://schemas.openxmlformats.org/drawingml/2006/table">
            <a:tbl>
              <a:tblPr/>
              <a:tblGrid>
                <a:gridCol w="7654106">
                  <a:extLst>
                    <a:ext uri="{9D8B030D-6E8A-4147-A177-3AD203B41FA5}">
                      <a16:colId xmlns:a16="http://schemas.microsoft.com/office/drawing/2014/main" val="3974133048"/>
                    </a:ext>
                  </a:extLst>
                </a:gridCol>
              </a:tblGrid>
              <a:tr h="56270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8800" b="1" dirty="0">
                          <a:effectLst/>
                          <a:latin typeface="Calibri" panose="020F0502020204030204" pitchFamily="34" charset="0"/>
                        </a:rPr>
                        <a:t>Thank you!</a:t>
                      </a:r>
                    </a:p>
                  </a:txBody>
                  <a:tcPr marL="41520" marR="4152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7693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9314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1E6A08E572684D92E27E0095AD20FC" ma:contentTypeVersion="8" ma:contentTypeDescription="Create a new document." ma:contentTypeScope="" ma:versionID="75681854cc4623714d7724b5384790d8">
  <xsd:schema xmlns:xsd="http://www.w3.org/2001/XMLSchema" xmlns:xs="http://www.w3.org/2001/XMLSchema" xmlns:p="http://schemas.microsoft.com/office/2006/metadata/properties" xmlns:ns2="738c7bc8-27fe-40f3-9428-dc5c52598af7" targetNamespace="http://schemas.microsoft.com/office/2006/metadata/properties" ma:root="true" ma:fieldsID="c4e736d2cc8e7e1b822ae5949dd09c77" ns2:_="">
    <xsd:import namespace="738c7bc8-27fe-40f3-9428-dc5c52598af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8c7bc8-27fe-40f3-9428-dc5c52598a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A5C741B-EAEC-47EF-92C4-4963620AD6B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5CD663B-0427-4A20-BCD9-41849D1C53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38c7bc8-27fe-40f3-9428-dc5c52598af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F8FB362-BE7E-4BFD-9C86-D8F57B412C6A}">
  <ds:schemaRefs>
    <ds:schemaRef ds:uri="http://schemas.openxmlformats.org/package/2006/metadata/core-properties"/>
    <ds:schemaRef ds:uri="http://purl.org/dc/dcmitype/"/>
    <ds:schemaRef ds:uri="http://purl.org/dc/elements/1.1/"/>
    <ds:schemaRef ds:uri="http://schemas.microsoft.com/office/2006/metadata/properties"/>
    <ds:schemaRef ds:uri="http://purl.org/dc/terms/"/>
    <ds:schemaRef ds:uri="738c7bc8-27fe-40f3-9428-dc5c52598af7"/>
    <ds:schemaRef ds:uri="http://www.w3.org/XML/1998/namespace"/>
    <ds:schemaRef ds:uri="http://schemas.microsoft.com/office/2006/documentManagement/typ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{0D191E7A-8147-F24E-AAA3-7800AA620E20}tf10001063</Template>
  <TotalTime>442</TotalTime>
  <Words>233</Words>
  <Application>Microsoft Macintosh PowerPoint</Application>
  <PresentationFormat>Widescreen</PresentationFormat>
  <Paragraphs>77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Enterprising &amp; Creative Learners</dc:title>
  <dc:creator>Microsoft Office User</dc:creator>
  <cp:lastModifiedBy>C Williams (Llangyfelach Primary School)</cp:lastModifiedBy>
  <cp:revision>16</cp:revision>
  <cp:lastPrinted>2024-06-04T09:24:57Z</cp:lastPrinted>
  <dcterms:created xsi:type="dcterms:W3CDTF">2019-06-09T14:52:51Z</dcterms:created>
  <dcterms:modified xsi:type="dcterms:W3CDTF">2024-06-14T17:07:29Z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0x0101003F1E6A08E572684D92E27E0095AD20FC</vt:lpwstr>
  </property>
</Properties>
</file>