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6" r:id="rId5"/>
    <p:sldId id="280" r:id="rId6"/>
    <p:sldId id="282" r:id="rId7"/>
    <p:sldId id="258" r:id="rId8"/>
    <p:sldId id="259" r:id="rId9"/>
    <p:sldId id="263" r:id="rId10"/>
    <p:sldId id="267" r:id="rId11"/>
    <p:sldId id="274" r:id="rId12"/>
    <p:sldId id="261" r:id="rId13"/>
    <p:sldId id="264" r:id="rId14"/>
    <p:sldId id="279" r:id="rId15"/>
    <p:sldId id="281" r:id="rId16"/>
    <p:sldId id="278" r:id="rId17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597" autoAdjust="0"/>
    <p:restoredTop sz="94621" autoAdjust="0"/>
  </p:normalViewPr>
  <p:slideViewPr>
    <p:cSldViewPr>
      <p:cViewPr varScale="1">
        <p:scale>
          <a:sx n="152" d="100"/>
          <a:sy n="152" d="100"/>
        </p:scale>
        <p:origin x="624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7E6203-2E43-754A-A4A9-A0EB3F74568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098E40-6933-5F43-8144-8958FAAE79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6C54EC-AB8A-4022-9588-4EFED99CFF2E}" type="datetimeFigureOut">
              <a:rPr lang="en-GB"/>
              <a:pPr>
                <a:defRPr/>
              </a:pPr>
              <a:t>24/03/2026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63FC92F-AB1F-DE42-AAA5-71CE1D7B72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DE70AE9-5EBE-5C45-AAB5-FD98065426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85A253-1158-B94B-AE28-4894EC7287B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BF61E9-B746-DA49-9168-A00DD9A848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608E4DA-45AE-4506-8941-6E058130CAC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3E98F52-9132-441B-BE42-CB83EEC70FF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38C8C5E-0C1A-4C58-A9CB-402F342CE9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9E56E06-D1B1-4D36-98DE-C618F76CD0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9D6E9-6844-43AD-AE94-E6A451A7F743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877252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4D08F4B-3E0A-43A0-A4B3-DB73D69B668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3F40445-3F50-4A14-A920-4869DFA803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7A80C12-2F77-4E9C-BA75-B3A06D24A57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D0E7A-4135-4263-B912-6FDD04C999BB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992820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1FEC33D-5536-409F-A4DA-09D5082033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96EAC65-BC71-4087-AED8-60FC395429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DB609D0-8D56-4ABE-8DAE-53792502DB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9A66F1-732D-4814-AF4E-279474DBCF75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445861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49D5AF-C04F-4C23-A267-A45A434B03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BD48689-1FFE-47F3-91A8-DC94D3DFB8F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741851B-023D-4E24-B99A-FAE0D8C4AA4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EEC575-9FFD-4F5D-9AF9-E6B4BA38761F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141805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47113C8-FC19-45BB-8D5F-1AE787355F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245B285-C70B-46EC-8F48-5A5F71BDE9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97B3A3A-72FA-4A51-AF7A-E98526E3B9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1B0ECA-6016-4F6A-8EE9-C6F17318BDF4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64058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DCF3E5A-133B-4B13-9269-B3B61F63BF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9E3E243-922A-4707-BAE1-3339796A29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937E3E8-8BFF-4D57-8E88-0687CDB72E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C1F02-2ADE-43C5-98B8-B1E6D02FE980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452652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D89400A-44C9-4925-BF63-018B1E5262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220B457-DB76-496D-8B0B-F94899ABC1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D5E7E92-30AB-4412-A7BB-4DF5A8CB0E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9830AD-4C07-4103-9B67-7207607848CF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98824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DA8325-6009-4FE0-A367-8D248D7BA3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5E9C30-B424-412A-96AB-EC2F2D7AB4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B3211AE-5EF9-4BD1-B3BD-7895C72C45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28662-606D-465D-A09A-58B08DCA9A8F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284847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B81627-BE90-4BB0-95B2-39ABFCEB78D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28A164D-F511-4C62-9A31-52137A355A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B3F4A4-1FB0-4F74-9530-828B794972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DCBBA-4180-45F0-8DB8-5596AA4F1AF5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231199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75027FB-8682-45CE-8B0F-5917BD6D2E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6E124C9-0E86-446E-BB47-9E6B3871774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087AE9F-F4BC-48DF-9BD7-163DD58E55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D1D86B-2BC2-4F6A-B39E-64FF61E2A97C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156392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73E9E35-7B55-437B-AD40-46DCDBDC85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1981FDA-F1D8-402A-A45D-5418A90DC1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1B82FF5-4996-4B2E-A008-60546BC7DD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908F0-6213-4B37-81C5-65308CA1EB23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47807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D4CAA6A-B1FD-4256-996F-B00FC4AE44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F58A459A-178A-4A8E-90DB-F9EFA3E895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E3AEA512-7AF9-9948-8DEA-A964CD2B9F1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F5866FEC-AAA7-0443-AEDF-62E91107441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E44847D-E699-824B-96A2-232CEF49E45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4063EF6-6BE1-4F10-A095-2D027469E788}" type="slidenum">
              <a:rPr lang="es-ES" altLang="en-US"/>
              <a:pPr>
                <a:defRPr/>
              </a:pPr>
              <a:t>‹#›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8" name="Rectangle 150">
            <a:extLst>
              <a:ext uri="{FF2B5EF4-FFF2-40B4-BE49-F238E27FC236}">
                <a16:creationId xmlns:a16="http://schemas.microsoft.com/office/drawing/2014/main" id="{4CA61D02-CB03-864A-812B-EDD751C8B1B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27088" y="5445125"/>
            <a:ext cx="7632700" cy="1079500"/>
          </a:xfrm>
        </p:spPr>
        <p:txBody>
          <a:bodyPr/>
          <a:lstStyle/>
          <a:p>
            <a:pPr eaLnBrk="1" hangingPunct="1">
              <a:defRPr/>
            </a:pPr>
            <a:r>
              <a:rPr lang="es-UY" sz="4800" b="1">
                <a:solidFill>
                  <a:srgbClr val="FF0000"/>
                </a:solidFill>
              </a:rPr>
              <a:t>W</a:t>
            </a:r>
            <a:r>
              <a:rPr lang="es-UY" sz="4800" b="1">
                <a:solidFill>
                  <a:srgbClr val="7030A0"/>
                </a:solidFill>
              </a:rPr>
              <a:t>e</a:t>
            </a:r>
            <a:r>
              <a:rPr lang="es-UY" sz="4800" b="1">
                <a:solidFill>
                  <a:srgbClr val="3366CC"/>
                </a:solidFill>
              </a:rPr>
              <a:t>l</a:t>
            </a:r>
            <a:r>
              <a:rPr lang="es-UY" sz="4800" b="1">
                <a:solidFill>
                  <a:srgbClr val="00B050"/>
                </a:solidFill>
              </a:rPr>
              <a:t>c</a:t>
            </a:r>
            <a:r>
              <a:rPr lang="es-UY" sz="4800" b="1">
                <a:solidFill>
                  <a:srgbClr val="3366CC"/>
                </a:solidFill>
              </a:rPr>
              <a:t>o</a:t>
            </a:r>
            <a:r>
              <a:rPr lang="es-UY" sz="4800" b="1">
                <a:solidFill>
                  <a:srgbClr val="FF0000"/>
                </a:solidFill>
              </a:rPr>
              <a:t>m</a:t>
            </a:r>
            <a:r>
              <a:rPr lang="es-UY" sz="4800" b="1">
                <a:solidFill>
                  <a:srgbClr val="FFC000"/>
                </a:solidFill>
              </a:rPr>
              <a:t>e</a:t>
            </a:r>
            <a:r>
              <a:rPr lang="es-UY" sz="4800" b="1">
                <a:solidFill>
                  <a:srgbClr val="663300"/>
                </a:solidFill>
              </a:rPr>
              <a:t> </a:t>
            </a:r>
            <a:r>
              <a:rPr lang="es-UY" sz="4800" b="1">
                <a:solidFill>
                  <a:srgbClr val="006666"/>
                </a:solidFill>
              </a:rPr>
              <a:t>t</a:t>
            </a:r>
            <a:r>
              <a:rPr lang="es-UY" sz="4800" b="1">
                <a:solidFill>
                  <a:srgbClr val="663300"/>
                </a:solidFill>
              </a:rPr>
              <a:t>o </a:t>
            </a:r>
            <a:r>
              <a:rPr lang="es-UY" sz="4800" b="1">
                <a:solidFill>
                  <a:srgbClr val="00B050"/>
                </a:solidFill>
              </a:rPr>
              <a:t>Nursery</a:t>
            </a:r>
            <a:endParaRPr lang="es-ES" sz="4800" b="1" dirty="0">
              <a:solidFill>
                <a:srgbClr val="92D05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16704-019F-F1AA-721B-DA802F3E5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Supporting transition between </a:t>
            </a:r>
            <a:br>
              <a:rPr lang="en-US" sz="4000" dirty="0"/>
            </a:br>
            <a:r>
              <a:rPr lang="en-US" sz="4000" dirty="0"/>
              <a:t>home and school.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A3E274-E814-FA1C-5498-F5FDB39394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r>
              <a:rPr lang="en-US" sz="2800" dirty="0"/>
              <a:t>Welcome meeting - share information to support transition and wellbeing.</a:t>
            </a:r>
          </a:p>
          <a:p>
            <a:r>
              <a:rPr lang="en-US" sz="2800" dirty="0"/>
              <a:t>Introduce key members of staff.</a:t>
            </a:r>
          </a:p>
          <a:p>
            <a:r>
              <a:rPr lang="en-US" sz="2800" dirty="0"/>
              <a:t>Social story to share with your child </a:t>
            </a:r>
            <a:r>
              <a:rPr lang="en-US" sz="2800" b="1" dirty="0"/>
              <a:t>before </a:t>
            </a:r>
            <a:r>
              <a:rPr lang="en-US" sz="2800" dirty="0"/>
              <a:t>starting school.</a:t>
            </a:r>
          </a:p>
          <a:p>
            <a:r>
              <a:rPr lang="en-US" sz="2800" dirty="0"/>
              <a:t>Independence with personal needs.</a:t>
            </a:r>
          </a:p>
          <a:p>
            <a:r>
              <a:rPr lang="en-US" sz="2800" dirty="0"/>
              <a:t>Download school app</a:t>
            </a:r>
          </a:p>
        </p:txBody>
      </p:sp>
    </p:spTree>
    <p:extLst>
      <p:ext uri="{BB962C8B-B14F-4D97-AF65-F5344CB8AC3E}">
        <p14:creationId xmlns:p14="http://schemas.microsoft.com/office/powerpoint/2010/main" val="1405885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13C241-B9D2-C2E8-A2A3-8FCC41E23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US" sz="4000" dirty="0"/>
              <a:t>Toilet Ready for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1F8DB-7169-B97D-C693-1074F90AB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857403"/>
          </a:xfrm>
        </p:spPr>
        <p:txBody>
          <a:bodyPr/>
          <a:lstStyle/>
          <a:p>
            <a:r>
              <a:rPr lang="en-US" sz="2800" dirty="0"/>
              <a:t>Toilet training before school is an important milestone in a child’s development.</a:t>
            </a:r>
          </a:p>
          <a:p>
            <a:r>
              <a:rPr lang="en-US" sz="2800" dirty="0"/>
              <a:t>Support your child in </a:t>
            </a:r>
            <a:r>
              <a:rPr lang="en-US" sz="2800" dirty="0" err="1"/>
              <a:t>recognising</a:t>
            </a:r>
            <a:r>
              <a:rPr lang="en-US" sz="2800" dirty="0"/>
              <a:t> when they need to go, using the toilet, wiping, flushing and washing their hands.</a:t>
            </a:r>
          </a:p>
          <a:p>
            <a:r>
              <a:rPr lang="en-US" sz="2800" dirty="0"/>
              <a:t>For various reasons this is not always the case, some find this more challenging than others.</a:t>
            </a:r>
          </a:p>
          <a:p>
            <a:r>
              <a:rPr lang="en-US" sz="2800" dirty="0"/>
              <a:t>We will work together to support your child’s needs.</a:t>
            </a:r>
          </a:p>
        </p:txBody>
      </p:sp>
    </p:spTree>
    <p:extLst>
      <p:ext uri="{BB962C8B-B14F-4D97-AF65-F5344CB8AC3E}">
        <p14:creationId xmlns:p14="http://schemas.microsoft.com/office/powerpoint/2010/main" val="3917589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05304CF-210F-46F4-9487-32A63B8A28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eaLnBrk="1" hangingPunct="1"/>
            <a:r>
              <a:rPr lang="en-GB" altLang="en-US"/>
              <a:t>Daily Organisation</a:t>
            </a:r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0DEC16A8-5260-43C7-8593-F655C495CA6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528" y="958280"/>
            <a:ext cx="8496944" cy="441493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Afternoon Nursery will make their way to Nursery class at 1pm.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We will help the children to put their coats and bags onto their pegs.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However, we are encouraging independence – zips and buttons.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Please provide your child with a healthy snack and drink.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Please make </a:t>
            </a:r>
            <a:r>
              <a:rPr lang="en-GB" altLang="en-US" sz="2800" dirty="0"/>
              <a:t>ensure</a:t>
            </a:r>
            <a:r>
              <a:rPr lang="en-GB" altLang="en-US" sz="2400" dirty="0"/>
              <a:t> your child’s belongings are clearly labelled with their name- jumpers, snack, water bottles etc.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Collection is 3pm.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/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39A7696B-8229-4118-8139-6DCA977C84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799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dirty="0"/>
              <a:t>Focused skills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78787B11-2539-4FAE-B7F4-79AC91B86F6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43549" y="1052736"/>
            <a:ext cx="8229600" cy="4112177"/>
          </a:xfrm>
        </p:spPr>
        <p:txBody>
          <a:bodyPr/>
          <a:lstStyle/>
          <a:p>
            <a:pPr eaLnBrk="1" hangingPunct="1"/>
            <a:r>
              <a:rPr lang="en-GB" altLang="en-US" sz="2800"/>
              <a:t>Encouraging talk</a:t>
            </a:r>
          </a:p>
          <a:p>
            <a:pPr eaLnBrk="1" hangingPunct="1"/>
            <a:r>
              <a:rPr lang="en-GB" altLang="en-US" sz="2800"/>
              <a:t>Share stories together</a:t>
            </a:r>
          </a:p>
          <a:p>
            <a:pPr eaLnBrk="1" hangingPunct="1"/>
            <a:r>
              <a:rPr lang="en-GB" altLang="en-US" sz="2800"/>
              <a:t>Colours</a:t>
            </a:r>
          </a:p>
          <a:p>
            <a:pPr eaLnBrk="1" hangingPunct="1"/>
            <a:r>
              <a:rPr lang="en-GB" altLang="en-US" sz="2800"/>
              <a:t>Numbers 1-10 through play and songs</a:t>
            </a:r>
          </a:p>
          <a:p>
            <a:pPr eaLnBrk="1" hangingPunct="1"/>
            <a:r>
              <a:rPr lang="en-GB" altLang="en-US" sz="2800"/>
              <a:t>Begin to recognise their name by sight</a:t>
            </a:r>
          </a:p>
          <a:p>
            <a:pPr eaLnBrk="1" hangingPunct="1"/>
            <a:r>
              <a:rPr lang="en-GB" altLang="en-US" sz="2800"/>
              <a:t>Letters of the alphabet (phonetically)</a:t>
            </a:r>
          </a:p>
          <a:p>
            <a:pPr eaLnBrk="1" hangingPunct="1"/>
            <a:r>
              <a:rPr lang="en-GB" altLang="en-US" sz="2800"/>
              <a:t>Nursery rhymes</a:t>
            </a:r>
          </a:p>
          <a:p>
            <a:pPr eaLnBrk="1" hangingPunct="1"/>
            <a:r>
              <a:rPr lang="en-GB" altLang="en-US" sz="2800"/>
              <a:t>Early writing skills – drawing, tracing, cutting</a:t>
            </a: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F605695D-8FEA-4579-AA98-2CD9F290F4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2296" y="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/>
              <a:t>In the Class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1070D9CC-AD7A-4840-8D7E-BAC81CE93F7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836712"/>
            <a:ext cx="8229600" cy="3967742"/>
          </a:xfrm>
        </p:spPr>
        <p:txBody>
          <a:bodyPr/>
          <a:lstStyle/>
          <a:p>
            <a:pPr eaLnBrk="1" hangingPunct="1"/>
            <a:r>
              <a:rPr lang="en-GB" altLang="en-US" sz="2400"/>
              <a:t>Children will work in groups.</a:t>
            </a:r>
          </a:p>
          <a:p>
            <a:pPr eaLnBrk="1" hangingPunct="1"/>
            <a:r>
              <a:rPr lang="en-GB" altLang="en-US" sz="2400"/>
              <a:t>Will have opportunity through day to take part in teacher and child led activities- pupil voice.</a:t>
            </a:r>
          </a:p>
          <a:p>
            <a:pPr eaLnBrk="1" hangingPunct="1"/>
            <a:r>
              <a:rPr lang="en-GB" altLang="en-US" sz="2400"/>
              <a:t>Children will work in small focus tasks and in the enhanced provision/ challenges- in the different areas- sand, water etc.</a:t>
            </a:r>
          </a:p>
          <a:p>
            <a:pPr eaLnBrk="1" hangingPunct="1"/>
            <a:r>
              <a:rPr lang="en-GB" altLang="en-US" sz="2400"/>
              <a:t>Indoor and outdoor activities – we will get dirty while having fun! </a:t>
            </a:r>
          </a:p>
          <a:p>
            <a:pPr eaLnBrk="1" hangingPunct="1"/>
            <a:r>
              <a:rPr lang="en-GB" altLang="en-US" sz="2400"/>
              <a:t>Suitable outdoor footwear- Muddy Monday.</a:t>
            </a:r>
          </a:p>
          <a:p>
            <a:pPr eaLnBrk="1" hangingPunct="1"/>
            <a:r>
              <a:rPr lang="en-GB" altLang="en-US" sz="2400"/>
              <a:t>Good to be Green: behaviour system. </a:t>
            </a:r>
            <a:endParaRPr lang="en-GB" altLang="en-US" sz="2800"/>
          </a:p>
          <a:p>
            <a:pPr eaLnBrk="1" hangingPunct="1"/>
            <a:r>
              <a:rPr lang="en-GB" altLang="en-US" sz="2400"/>
              <a:t>Dojo points- reward system.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02122C41-7E8A-4C59-84F2-F42B1A3F9C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950" y="45720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err="1"/>
              <a:t>Tedi</a:t>
            </a:r>
            <a:r>
              <a:rPr lang="en-GB" altLang="en-US"/>
              <a:t> </a:t>
            </a:r>
            <a:r>
              <a:rPr lang="en-GB" altLang="en-US" err="1"/>
              <a:t>Twt</a:t>
            </a:r>
            <a:endParaRPr lang="en-GB" altLang="en-US"/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5DEC2986-13D0-394A-B733-9E3EF1FFA4E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5626968" cy="4525963"/>
          </a:xfrm>
        </p:spPr>
        <p:txBody>
          <a:bodyPr/>
          <a:lstStyle/>
          <a:p>
            <a:pPr eaLnBrk="1" hangingPunct="1">
              <a:defRPr/>
            </a:pPr>
            <a:endParaRPr lang="en-GB" altLang="en-US" sz="2800"/>
          </a:p>
          <a:p>
            <a:pPr eaLnBrk="1" hangingPunct="1">
              <a:defRPr/>
            </a:pPr>
            <a:r>
              <a:rPr lang="en-GB" altLang="en-US" sz="2800"/>
              <a:t>Barnaby Bear: to support talk </a:t>
            </a:r>
          </a:p>
          <a:p>
            <a:pPr marL="0" indent="0" eaLnBrk="1" hangingPunct="1">
              <a:buNone/>
              <a:defRPr/>
            </a:pPr>
            <a:r>
              <a:rPr lang="en-GB" altLang="en-US" sz="2800"/>
              <a:t>    and social skills</a:t>
            </a:r>
          </a:p>
          <a:p>
            <a:pPr eaLnBrk="1" hangingPunct="1">
              <a:defRPr/>
            </a:pPr>
            <a:r>
              <a:rPr lang="en-GB" altLang="en-US" sz="2800" err="1"/>
              <a:t>Tedi</a:t>
            </a:r>
            <a:r>
              <a:rPr lang="en-GB" altLang="en-US" sz="2800"/>
              <a:t> </a:t>
            </a:r>
            <a:r>
              <a:rPr lang="en-GB" altLang="en-US" sz="2800" err="1"/>
              <a:t>Twt</a:t>
            </a:r>
            <a:r>
              <a:rPr lang="en-GB" altLang="en-US" sz="2800"/>
              <a:t>: to support Welsh </a:t>
            </a:r>
          </a:p>
          <a:p>
            <a:pPr eaLnBrk="1" hangingPunct="1">
              <a:defRPr/>
            </a:pPr>
            <a:r>
              <a:rPr lang="en-GB" altLang="en-US" sz="2800"/>
              <a:t>Will start in Morning Nursery</a:t>
            </a:r>
          </a:p>
          <a:p>
            <a:pPr eaLnBrk="1" hangingPunct="1">
              <a:defRPr/>
            </a:pPr>
            <a:r>
              <a:rPr lang="en-GB" altLang="en-US" sz="2800">
                <a:solidFill>
                  <a:srgbClr val="FF0000"/>
                </a:solidFill>
              </a:rPr>
              <a:t>To be sent home on Friday and 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altLang="en-US" sz="2800">
                <a:solidFill>
                  <a:srgbClr val="FF0000"/>
                </a:solidFill>
              </a:rPr>
              <a:t>returned on Monday.</a:t>
            </a:r>
          </a:p>
          <a:p>
            <a:pPr eaLnBrk="1" hangingPunct="1">
              <a:buFontTx/>
              <a:buNone/>
              <a:defRPr/>
            </a:pPr>
            <a:endParaRPr lang="en-GB" altLang="en-US"/>
          </a:p>
          <a:p>
            <a:pPr eaLnBrk="1" hangingPunct="1">
              <a:defRPr/>
            </a:pPr>
            <a:endParaRPr lang="en-GB" altLang="en-US"/>
          </a:p>
        </p:txBody>
      </p:sp>
      <p:pic>
        <p:nvPicPr>
          <p:cNvPr id="1026" name="Picture 2" descr="Tedi Twt">
            <a:extLst>
              <a:ext uri="{FF2B5EF4-FFF2-40B4-BE49-F238E27FC236}">
                <a16:creationId xmlns:a16="http://schemas.microsoft.com/office/drawing/2014/main" id="{580C48C6-05A7-18AF-CF93-05908C7993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4" t="6666" r="6828" b="4851"/>
          <a:stretch/>
        </p:blipFill>
        <p:spPr bwMode="auto">
          <a:xfrm>
            <a:off x="6012191" y="491161"/>
            <a:ext cx="2664296" cy="264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39A7696B-8229-4118-8139-6DCA977C84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Resources that may help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78787B11-2539-4FAE-B7F4-79AC91B86F6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261055"/>
          </a:xfrm>
        </p:spPr>
        <p:txBody>
          <a:bodyPr/>
          <a:lstStyle/>
          <a:p>
            <a:pPr eaLnBrk="1" hangingPunct="1"/>
            <a:r>
              <a:rPr lang="en-GB" altLang="en-US" sz="2800"/>
              <a:t>Web page</a:t>
            </a:r>
          </a:p>
          <a:p>
            <a:pPr eaLnBrk="1" hangingPunct="1"/>
            <a:r>
              <a:rPr lang="en-GB" altLang="en-US" sz="2800"/>
              <a:t>Topics and what we will be learning</a:t>
            </a:r>
          </a:p>
          <a:p>
            <a:pPr eaLnBrk="1" hangingPunct="1"/>
            <a:r>
              <a:rPr lang="en-GB" altLang="en-US" sz="2800"/>
              <a:t>Helpful Websites and resources</a:t>
            </a:r>
          </a:p>
          <a:p>
            <a:pPr eaLnBrk="1" hangingPunct="1"/>
            <a:r>
              <a:rPr lang="en-GB" altLang="en-US" sz="2800"/>
              <a:t>Photos shared – to talk with your child about their day</a:t>
            </a:r>
          </a:p>
          <a:p>
            <a:pPr eaLnBrk="1" hangingPunct="1"/>
            <a:r>
              <a:rPr lang="en-GB" altLang="en-US" sz="2800"/>
              <a:t>Hints and tips</a:t>
            </a:r>
          </a:p>
        </p:txBody>
      </p:sp>
    </p:spTree>
    <p:extLst>
      <p:ext uri="{BB962C8B-B14F-4D97-AF65-F5344CB8AC3E}">
        <p14:creationId xmlns:p14="http://schemas.microsoft.com/office/powerpoint/2010/main" val="2187158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EF3C6F86-CB12-42E2-A3EC-EC37FCFE38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you can do to help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9F59259C-C5F1-48FA-972B-BDB7A4F441A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500" dirty="0"/>
              <a:t>Toilet ready for school.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500" dirty="0"/>
              <a:t>Begin to learn letter sounds- Monster Phonics.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500" dirty="0"/>
              <a:t>Read bedtime stories to your child.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500" dirty="0"/>
              <a:t>Check website regularly.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500" dirty="0"/>
              <a:t>Encourage children to draw, paint, cut, fasten zips, practise opening lunch box etc.</a:t>
            </a:r>
          </a:p>
          <a:p>
            <a:pPr eaLnBrk="1" hangingPunct="1"/>
            <a:r>
              <a:rPr lang="en-GB" altLang="en-US" sz="2500" dirty="0"/>
              <a:t>Homework  - occasionally we will push this out via the school app.</a:t>
            </a:r>
            <a:endParaRPr lang="en-GB" altLang="en-US" dirty="0">
              <a:solidFill>
                <a:srgbClr val="FF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7B123E12-9A82-4DBC-A20E-66FF8B1AF8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Things to remember: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870C1616-B83F-485A-ABA9-533E76BC94E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124744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Please inform the office of any changes to medical needs/ dietary requirements.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Packed lunches in named lunch box.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Spare change of clothes and shoes in their bag- labelled.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Children to bring in a healthy snack for snack time. This can be a piece of fruit, crackers, yoghurt.  No nuts or fish please due to allergies.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Place snacks and drinks in the basket.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6229B-FEE0-9160-737E-EA5E0AEAA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3069"/>
            <a:ext cx="8229600" cy="1143000"/>
          </a:xfrm>
        </p:spPr>
        <p:txBody>
          <a:bodyPr/>
          <a:lstStyle/>
          <a:p>
            <a:r>
              <a:rPr lang="en-GB"/>
              <a:t>The School Office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68C0AD-B5A6-3567-0D36-924222D8DB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525963"/>
          </a:xfrm>
        </p:spPr>
        <p:txBody>
          <a:bodyPr/>
          <a:lstStyle/>
          <a:p>
            <a:r>
              <a:rPr lang="en-GB"/>
              <a:t>School uniform – labels</a:t>
            </a:r>
          </a:p>
          <a:p>
            <a:r>
              <a:rPr lang="en-GB"/>
              <a:t>Lost property</a:t>
            </a:r>
          </a:p>
          <a:p>
            <a:r>
              <a:rPr lang="en-GB"/>
              <a:t>Absence procedures and holiday forms</a:t>
            </a:r>
          </a:p>
          <a:p>
            <a:r>
              <a:rPr lang="en-GB"/>
              <a:t>Trips and slips!</a:t>
            </a:r>
          </a:p>
          <a:p>
            <a:r>
              <a:rPr lang="en-GB"/>
              <a:t>School app</a:t>
            </a:r>
          </a:p>
          <a:p>
            <a:r>
              <a:rPr lang="en-GB" err="1"/>
              <a:t>iPay</a:t>
            </a:r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3654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FA6BC-498B-D8F0-7210-B04E32CBC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Wraparound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60E7F5-6D3F-13F4-1148-7A8D9E6144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/>
              <a:t>Opening hours - Monday to Friday 7:30am to 5:30pm in Term time</a:t>
            </a:r>
          </a:p>
          <a:p>
            <a:r>
              <a:rPr lang="en-US" sz="1800"/>
              <a:t>Bookings – on-line every Tuesday via The School App</a:t>
            </a:r>
          </a:p>
          <a:p>
            <a:r>
              <a:rPr lang="en-US" sz="1800"/>
              <a:t>Payment - pricing structure on website</a:t>
            </a:r>
          </a:p>
          <a:p>
            <a:pPr marL="0" indent="0">
              <a:buNone/>
            </a:pPr>
            <a:r>
              <a:rPr lang="en-US" sz="1800"/>
              <a:t>        	      - payment due Wednesday before the week booked</a:t>
            </a:r>
          </a:p>
          <a:p>
            <a:pPr marL="0" indent="0">
              <a:buNone/>
            </a:pPr>
            <a:r>
              <a:rPr lang="en-US" sz="1800"/>
              <a:t>                     - 48 hours notice cancellation</a:t>
            </a:r>
          </a:p>
          <a:p>
            <a:pPr marL="0" indent="0">
              <a:buNone/>
            </a:pPr>
            <a:r>
              <a:rPr lang="en-US" sz="1800"/>
              <a:t>                     - hourly late charge and after service penalty</a:t>
            </a:r>
          </a:p>
          <a:p>
            <a:r>
              <a:rPr lang="en-US" sz="1800"/>
              <a:t>Eligibility for 30 hours FREE – www.gov.wales</a:t>
            </a:r>
          </a:p>
          <a:p>
            <a:r>
              <a:rPr lang="en-US" sz="1800"/>
              <a:t>Start date dependent on child’s date of birth</a:t>
            </a:r>
          </a:p>
          <a:p>
            <a:r>
              <a:rPr lang="en-US" sz="1800"/>
              <a:t>Day care – packed lunch, healthy snack, drink and spare clothes!	</a:t>
            </a:r>
          </a:p>
        </p:txBody>
      </p:sp>
    </p:spTree>
    <p:extLst>
      <p:ext uri="{BB962C8B-B14F-4D97-AF65-F5344CB8AC3E}">
        <p14:creationId xmlns:p14="http://schemas.microsoft.com/office/powerpoint/2010/main" val="4229647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71C0705-26E2-21DB-2974-98BDCD803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62474"/>
          </a:xfrm>
        </p:spPr>
        <p:txBody>
          <a:bodyPr/>
          <a:lstStyle/>
          <a:p>
            <a:r>
              <a:rPr lang="en-GB" sz="600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670367537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b4f10a8-045a-4ff4-8ba8-f92582185811" xsi:nil="true"/>
    <lcf76f155ced4ddcb4097134ff3c332f xmlns="826de725-1423-4845-ab23-3fa8a5dc381e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DF275F02BA17C4CBAE5CBADA30A554E" ma:contentTypeVersion="16" ma:contentTypeDescription="Create a new document." ma:contentTypeScope="" ma:versionID="b4efd57cc55606efc3ca7c36cf0218e4">
  <xsd:schema xmlns:xsd="http://www.w3.org/2001/XMLSchema" xmlns:xs="http://www.w3.org/2001/XMLSchema" xmlns:p="http://schemas.microsoft.com/office/2006/metadata/properties" xmlns:ns2="826de725-1423-4845-ab23-3fa8a5dc381e" xmlns:ns3="0b4f10a8-045a-4ff4-8ba8-f92582185811" targetNamespace="http://schemas.microsoft.com/office/2006/metadata/properties" ma:root="true" ma:fieldsID="dbe48b4f86e0579a24e43de0552fabd5" ns2:_="" ns3:_="">
    <xsd:import namespace="826de725-1423-4845-ab23-3fa8a5dc381e"/>
    <xsd:import namespace="0b4f10a8-045a-4ff4-8ba8-f925821858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6de725-1423-4845-ab23-3fa8a5dc38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4f10a8-045a-4ff4-8ba8-f9258218581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2b201b37-a57d-466a-9fb2-39fa254c48ea}" ma:internalName="TaxCatchAll" ma:showField="CatchAllData" ma:web="0b4f10a8-045a-4ff4-8ba8-f925821858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E51CCD7-5331-41E3-B1F9-2E35D35F737E}">
  <ds:schemaRefs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terms/"/>
    <ds:schemaRef ds:uri="http://www.w3.org/XML/1998/namespace"/>
    <ds:schemaRef ds:uri="http://schemas.microsoft.com/office/2006/metadata/properties"/>
    <ds:schemaRef ds:uri="http://purl.org/dc/elements/1.1/"/>
    <ds:schemaRef ds:uri="826de725-1423-4845-ab23-3fa8a5dc381e"/>
    <ds:schemaRef ds:uri="http://schemas.openxmlformats.org/package/2006/metadata/core-properties"/>
    <ds:schemaRef ds:uri="0b4f10a8-045a-4ff4-8ba8-f92582185811"/>
  </ds:schemaRefs>
</ds:datastoreItem>
</file>

<file path=customXml/itemProps2.xml><?xml version="1.0" encoding="utf-8"?>
<ds:datastoreItem xmlns:ds="http://schemas.openxmlformats.org/officeDocument/2006/customXml" ds:itemID="{2EB6ABFB-AF79-4498-9222-1CC618673F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26de725-1423-4845-ab23-3fa8a5dc381e"/>
    <ds:schemaRef ds:uri="0b4f10a8-045a-4ff4-8ba8-f925821858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600BEE-CA9C-43E0-8CB2-DC098D2003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19286</TotalTime>
  <Words>624</Words>
  <Application>Microsoft Macintosh PowerPoint</Application>
  <PresentationFormat>On-screen Show (4:3)</PresentationFormat>
  <Paragraphs>81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Diseño predeterminado</vt:lpstr>
      <vt:lpstr>Welcome to Nursery</vt:lpstr>
      <vt:lpstr>Supporting transition between  home and school.</vt:lpstr>
      <vt:lpstr>Toilet Ready for School</vt:lpstr>
      <vt:lpstr>Daily Organisation</vt:lpstr>
      <vt:lpstr>Focused skills</vt:lpstr>
      <vt:lpstr>In the Class</vt:lpstr>
      <vt:lpstr>Tedi Twt</vt:lpstr>
      <vt:lpstr>Resources that may help</vt:lpstr>
      <vt:lpstr>What you can do to help</vt:lpstr>
      <vt:lpstr>Things to remember:</vt:lpstr>
      <vt:lpstr>The School Office</vt:lpstr>
      <vt:lpstr>Wraparound</vt:lpstr>
      <vt:lpstr>Any questions?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C Bate (Llangyfelach Primary School)</cp:lastModifiedBy>
  <cp:revision>879</cp:revision>
  <dcterms:created xsi:type="dcterms:W3CDTF">2010-05-23T14:28:12Z</dcterms:created>
  <dcterms:modified xsi:type="dcterms:W3CDTF">2026-03-24T14:42:12Z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0x0101005DF275F02BA17C4CBAE5CBADA30A554E</vt:lpwstr>
  </property>
  <property fmtid="{D5CDD505-2E9C-101B-9397-08002B2CF9AE}" pid="3" name="MediaServiceImageTags">
    <vt:lpwstr/>
  </property>
</Properties>
</file>