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63" r:id="rId6"/>
    <p:sldId id="266" r:id="rId7"/>
    <p:sldId id="267" r:id="rId8"/>
    <p:sldId id="258"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F35058-5AA2-4D48-8766-B0160C293D84}" v="4" dt="2024-01-11T11:08:34.5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0" autoAdjust="0"/>
    <p:restoredTop sz="88317" autoAdjust="0"/>
  </p:normalViewPr>
  <p:slideViewPr>
    <p:cSldViewPr snapToGrid="0" snapToObjects="1">
      <p:cViewPr varScale="1">
        <p:scale>
          <a:sx n="76" d="100"/>
          <a:sy n="76" d="100"/>
        </p:scale>
        <p:origin x="1416" y="48"/>
      </p:cViewPr>
      <p:guideLst/>
    </p:cSldViewPr>
  </p:slideViewPr>
  <p:notesTextViewPr>
    <p:cViewPr>
      <p:scale>
        <a:sx n="150" d="100"/>
        <a:sy n="15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A049BD-0A24-0C4C-B6B8-C52C6BB9057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A0CB7CF-B55B-1A42-A3BB-C0F69D4B12E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D9E9C2A-D88D-9E4E-A7D5-53F9F0A4625D}"/>
              </a:ext>
            </a:extLst>
          </p:cNvPr>
          <p:cNvSpPr>
            <a:spLocks noGrp="1"/>
          </p:cNvSpPr>
          <p:nvPr>
            <p:ph type="dt" sz="half" idx="10"/>
          </p:nvPr>
        </p:nvSpPr>
        <p:spPr/>
        <p:txBody>
          <a:bodyPr/>
          <a:lstStyle/>
          <a:p>
            <a:fld id="{46A3B3DB-ED07-9645-AC00-9C5FF6AB0F32}" type="datetimeFigureOut">
              <a:rPr lang="en-US" smtClean="0"/>
              <a:t>1/11/2024</a:t>
            </a:fld>
            <a:endParaRPr lang="en-US"/>
          </a:p>
        </p:txBody>
      </p:sp>
      <p:sp>
        <p:nvSpPr>
          <p:cNvPr id="5" name="Footer Placeholder 4">
            <a:extLst>
              <a:ext uri="{FF2B5EF4-FFF2-40B4-BE49-F238E27FC236}">
                <a16:creationId xmlns:a16="http://schemas.microsoft.com/office/drawing/2014/main" id="{9D4CAE3E-E475-8846-BAD9-7A15A2AA5F5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A3CF157-BE70-9D43-99C7-ED4D57652F72}"/>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528775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D7AEB-88C3-F14A-BF31-57E822570C3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2206DE-DF8C-5A4B-AFA7-34515408E07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BD7E16C-5909-5142-807E-9D3A3A52FCFB}"/>
              </a:ext>
            </a:extLst>
          </p:cNvPr>
          <p:cNvSpPr>
            <a:spLocks noGrp="1"/>
          </p:cNvSpPr>
          <p:nvPr>
            <p:ph type="dt" sz="half" idx="10"/>
          </p:nvPr>
        </p:nvSpPr>
        <p:spPr/>
        <p:txBody>
          <a:bodyPr/>
          <a:lstStyle/>
          <a:p>
            <a:fld id="{46A3B3DB-ED07-9645-AC00-9C5FF6AB0F32}" type="datetimeFigureOut">
              <a:rPr lang="en-US" smtClean="0"/>
              <a:t>1/11/2024</a:t>
            </a:fld>
            <a:endParaRPr lang="en-US"/>
          </a:p>
        </p:txBody>
      </p:sp>
      <p:sp>
        <p:nvSpPr>
          <p:cNvPr id="5" name="Footer Placeholder 4">
            <a:extLst>
              <a:ext uri="{FF2B5EF4-FFF2-40B4-BE49-F238E27FC236}">
                <a16:creationId xmlns:a16="http://schemas.microsoft.com/office/drawing/2014/main" id="{B26B8810-DF73-EC4A-B75F-6C872A6168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784FAA-71F4-9348-99D0-3094C776B583}"/>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40921703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877939-744E-5347-A081-C6587EAE6A6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1434EBD-5A33-3648-B22D-97D59CFF0D9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879244E-44BD-764B-874F-FACD4BFE5AA5}"/>
              </a:ext>
            </a:extLst>
          </p:cNvPr>
          <p:cNvSpPr>
            <a:spLocks noGrp="1"/>
          </p:cNvSpPr>
          <p:nvPr>
            <p:ph type="dt" sz="half" idx="10"/>
          </p:nvPr>
        </p:nvSpPr>
        <p:spPr/>
        <p:txBody>
          <a:bodyPr/>
          <a:lstStyle/>
          <a:p>
            <a:fld id="{46A3B3DB-ED07-9645-AC00-9C5FF6AB0F32}" type="datetimeFigureOut">
              <a:rPr lang="en-US" smtClean="0"/>
              <a:t>1/11/2024</a:t>
            </a:fld>
            <a:endParaRPr lang="en-US"/>
          </a:p>
        </p:txBody>
      </p:sp>
      <p:sp>
        <p:nvSpPr>
          <p:cNvPr id="5" name="Footer Placeholder 4">
            <a:extLst>
              <a:ext uri="{FF2B5EF4-FFF2-40B4-BE49-F238E27FC236}">
                <a16:creationId xmlns:a16="http://schemas.microsoft.com/office/drawing/2014/main" id="{4AA8E259-25FF-FB49-80B1-5638917E3AE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AABCF0-EBF5-8D4F-BA36-427DEDB625A3}"/>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723181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C174-F0F0-5245-BFB1-C3983A451CC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EE72003-3608-034B-8A69-F6821CE999F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650E9BA-7461-B544-BCE4-34F7B5B7B51A}"/>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C82C9CD-53AE-6247-92C1-8D4C31292267}"/>
              </a:ext>
            </a:extLst>
          </p:cNvPr>
          <p:cNvSpPr>
            <a:spLocks noGrp="1"/>
          </p:cNvSpPr>
          <p:nvPr>
            <p:ph type="dt" sz="half" idx="10"/>
          </p:nvPr>
        </p:nvSpPr>
        <p:spPr/>
        <p:txBody>
          <a:bodyPr/>
          <a:lstStyle/>
          <a:p>
            <a:fld id="{46A3B3DB-ED07-9645-AC00-9C5FF6AB0F32}" type="datetimeFigureOut">
              <a:rPr lang="en-US" smtClean="0"/>
              <a:t>1/11/2024</a:t>
            </a:fld>
            <a:endParaRPr lang="en-US"/>
          </a:p>
        </p:txBody>
      </p:sp>
      <p:sp>
        <p:nvSpPr>
          <p:cNvPr id="6" name="Footer Placeholder 5">
            <a:extLst>
              <a:ext uri="{FF2B5EF4-FFF2-40B4-BE49-F238E27FC236}">
                <a16:creationId xmlns:a16="http://schemas.microsoft.com/office/drawing/2014/main" id="{E7F7196D-14B8-FB41-86C0-92F1A75DD3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B544FD4-92F7-574B-8FC8-AA9B0FEC6615}"/>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2222563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34B9A-6719-114A-8660-A6FB1917218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F13EEA0-7545-D84D-85DB-E7BCB4A19AB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5CB0F0F-A082-E648-B784-F0BF1600197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380FE4-A81A-A444-BFAB-BC536CA97B1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9BABFD5-0DAB-414C-BC7F-F115D9C7E99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CC65E13-9BFC-6145-BBB0-07E1C0653431}"/>
              </a:ext>
            </a:extLst>
          </p:cNvPr>
          <p:cNvSpPr>
            <a:spLocks noGrp="1"/>
          </p:cNvSpPr>
          <p:nvPr>
            <p:ph type="dt" sz="half" idx="10"/>
          </p:nvPr>
        </p:nvSpPr>
        <p:spPr/>
        <p:txBody>
          <a:bodyPr/>
          <a:lstStyle/>
          <a:p>
            <a:fld id="{46A3B3DB-ED07-9645-AC00-9C5FF6AB0F32}" type="datetimeFigureOut">
              <a:rPr lang="en-US" smtClean="0"/>
              <a:t>1/11/2024</a:t>
            </a:fld>
            <a:endParaRPr lang="en-US"/>
          </a:p>
        </p:txBody>
      </p:sp>
      <p:sp>
        <p:nvSpPr>
          <p:cNvPr id="8" name="Footer Placeholder 7">
            <a:extLst>
              <a:ext uri="{FF2B5EF4-FFF2-40B4-BE49-F238E27FC236}">
                <a16:creationId xmlns:a16="http://schemas.microsoft.com/office/drawing/2014/main" id="{95F7D683-6582-CE42-8F3E-7F9DDDBAA34B}"/>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E84BD9F-7B13-4845-A29D-5FB8E1727B9F}"/>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24990308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1D3359-4B2F-694C-BEB0-AEFCBA4393B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8E7B45D-5AB3-BB47-BEE8-A3CEB1B93061}"/>
              </a:ext>
            </a:extLst>
          </p:cNvPr>
          <p:cNvSpPr>
            <a:spLocks noGrp="1"/>
          </p:cNvSpPr>
          <p:nvPr>
            <p:ph type="dt" sz="half" idx="10"/>
          </p:nvPr>
        </p:nvSpPr>
        <p:spPr/>
        <p:txBody>
          <a:bodyPr/>
          <a:lstStyle/>
          <a:p>
            <a:fld id="{46A3B3DB-ED07-9645-AC00-9C5FF6AB0F32}" type="datetimeFigureOut">
              <a:rPr lang="en-US" smtClean="0"/>
              <a:t>1/11/2024</a:t>
            </a:fld>
            <a:endParaRPr lang="en-US"/>
          </a:p>
        </p:txBody>
      </p:sp>
      <p:sp>
        <p:nvSpPr>
          <p:cNvPr id="4" name="Footer Placeholder 3">
            <a:extLst>
              <a:ext uri="{FF2B5EF4-FFF2-40B4-BE49-F238E27FC236}">
                <a16:creationId xmlns:a16="http://schemas.microsoft.com/office/drawing/2014/main" id="{351D860A-2491-9D4F-92C6-5FF4164C4A5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9DDAD9A-0587-4643-B0AC-B3B5A201FB19}"/>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1699361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DF18FEF-BC46-E340-8CD3-08A5797909D5}"/>
              </a:ext>
            </a:extLst>
          </p:cNvPr>
          <p:cNvSpPr>
            <a:spLocks noGrp="1"/>
          </p:cNvSpPr>
          <p:nvPr>
            <p:ph type="dt" sz="half" idx="10"/>
          </p:nvPr>
        </p:nvSpPr>
        <p:spPr/>
        <p:txBody>
          <a:bodyPr/>
          <a:lstStyle/>
          <a:p>
            <a:fld id="{46A3B3DB-ED07-9645-AC00-9C5FF6AB0F32}" type="datetimeFigureOut">
              <a:rPr lang="en-US" smtClean="0"/>
              <a:t>1/11/2024</a:t>
            </a:fld>
            <a:endParaRPr lang="en-US"/>
          </a:p>
        </p:txBody>
      </p:sp>
      <p:sp>
        <p:nvSpPr>
          <p:cNvPr id="3" name="Footer Placeholder 2">
            <a:extLst>
              <a:ext uri="{FF2B5EF4-FFF2-40B4-BE49-F238E27FC236}">
                <a16:creationId xmlns:a16="http://schemas.microsoft.com/office/drawing/2014/main" id="{AD4260A1-CC5C-2144-8CE6-DFF0E15AB3F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CFDC7DD-2353-D549-B127-A32BD2DCEC44}"/>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10816588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435F6-1B9A-A744-90CB-C5D2733FF6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3E995FF-36C4-3744-A502-C8005D1EB9A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F1B0A05-12CA-B04D-B4BB-01C4CB7A9D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E1C163E-63F8-3D44-A67C-6E7DDDDB6A08}"/>
              </a:ext>
            </a:extLst>
          </p:cNvPr>
          <p:cNvSpPr>
            <a:spLocks noGrp="1"/>
          </p:cNvSpPr>
          <p:nvPr>
            <p:ph type="dt" sz="half" idx="10"/>
          </p:nvPr>
        </p:nvSpPr>
        <p:spPr/>
        <p:txBody>
          <a:bodyPr/>
          <a:lstStyle/>
          <a:p>
            <a:fld id="{46A3B3DB-ED07-9645-AC00-9C5FF6AB0F32}" type="datetimeFigureOut">
              <a:rPr lang="en-US" smtClean="0"/>
              <a:t>1/11/2024</a:t>
            </a:fld>
            <a:endParaRPr lang="en-US"/>
          </a:p>
        </p:txBody>
      </p:sp>
      <p:sp>
        <p:nvSpPr>
          <p:cNvPr id="6" name="Footer Placeholder 5">
            <a:extLst>
              <a:ext uri="{FF2B5EF4-FFF2-40B4-BE49-F238E27FC236}">
                <a16:creationId xmlns:a16="http://schemas.microsoft.com/office/drawing/2014/main" id="{E6E57B54-46E9-7E41-8DE3-E81B17DAE8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2BADED-C29E-F748-972B-732720A9DD2E}"/>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22244990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B26E1-F37C-294A-86CF-E7F0795471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5E4C127-663F-534C-9223-A99AEA4598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0E06726-178E-B045-9B64-42016A7C7F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1482F39-27B4-2C43-A8DC-E5F744C1D455}"/>
              </a:ext>
            </a:extLst>
          </p:cNvPr>
          <p:cNvSpPr>
            <a:spLocks noGrp="1"/>
          </p:cNvSpPr>
          <p:nvPr>
            <p:ph type="dt" sz="half" idx="10"/>
          </p:nvPr>
        </p:nvSpPr>
        <p:spPr/>
        <p:txBody>
          <a:bodyPr/>
          <a:lstStyle/>
          <a:p>
            <a:fld id="{46A3B3DB-ED07-9645-AC00-9C5FF6AB0F32}" type="datetimeFigureOut">
              <a:rPr lang="en-US" smtClean="0"/>
              <a:t>1/11/2024</a:t>
            </a:fld>
            <a:endParaRPr lang="en-US"/>
          </a:p>
        </p:txBody>
      </p:sp>
      <p:sp>
        <p:nvSpPr>
          <p:cNvPr id="6" name="Footer Placeholder 5">
            <a:extLst>
              <a:ext uri="{FF2B5EF4-FFF2-40B4-BE49-F238E27FC236}">
                <a16:creationId xmlns:a16="http://schemas.microsoft.com/office/drawing/2014/main" id="{9585ECCE-1F89-4346-8D21-336D2C543F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A9FA3D-8F33-0E4D-9A25-9A85E0036D29}"/>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1692904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1BD54-F19D-924B-8F56-FB8BDD3A0E9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E3A3D67-2D8B-3448-8A59-E2DB3272F7A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61EC49-3404-1D46-A85D-E32661F69FE0}"/>
              </a:ext>
            </a:extLst>
          </p:cNvPr>
          <p:cNvSpPr>
            <a:spLocks noGrp="1"/>
          </p:cNvSpPr>
          <p:nvPr>
            <p:ph type="dt" sz="half" idx="10"/>
          </p:nvPr>
        </p:nvSpPr>
        <p:spPr/>
        <p:txBody>
          <a:bodyPr/>
          <a:lstStyle/>
          <a:p>
            <a:fld id="{46A3B3DB-ED07-9645-AC00-9C5FF6AB0F32}" type="datetimeFigureOut">
              <a:rPr lang="en-US" smtClean="0"/>
              <a:t>1/11/2024</a:t>
            </a:fld>
            <a:endParaRPr lang="en-US"/>
          </a:p>
        </p:txBody>
      </p:sp>
      <p:sp>
        <p:nvSpPr>
          <p:cNvPr id="5" name="Footer Placeholder 4">
            <a:extLst>
              <a:ext uri="{FF2B5EF4-FFF2-40B4-BE49-F238E27FC236}">
                <a16:creationId xmlns:a16="http://schemas.microsoft.com/office/drawing/2014/main" id="{2562450D-53B0-4145-9FD1-B7F9CDDF03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A923528-ADA3-0E41-89EA-91490DBE9BF9}"/>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2200189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F347599-4529-7344-A4C4-90A0F098EC0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B2AF48C-DB66-D140-8260-905EA33E0F6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BD39AD-3822-E24E-A68B-B4E1967694CF}"/>
              </a:ext>
            </a:extLst>
          </p:cNvPr>
          <p:cNvSpPr>
            <a:spLocks noGrp="1"/>
          </p:cNvSpPr>
          <p:nvPr>
            <p:ph type="dt" sz="half" idx="10"/>
          </p:nvPr>
        </p:nvSpPr>
        <p:spPr/>
        <p:txBody>
          <a:bodyPr/>
          <a:lstStyle/>
          <a:p>
            <a:fld id="{46A3B3DB-ED07-9645-AC00-9C5FF6AB0F32}" type="datetimeFigureOut">
              <a:rPr lang="en-US" smtClean="0"/>
              <a:t>1/11/2024</a:t>
            </a:fld>
            <a:endParaRPr lang="en-US"/>
          </a:p>
        </p:txBody>
      </p:sp>
      <p:sp>
        <p:nvSpPr>
          <p:cNvPr id="5" name="Footer Placeholder 4">
            <a:extLst>
              <a:ext uri="{FF2B5EF4-FFF2-40B4-BE49-F238E27FC236}">
                <a16:creationId xmlns:a16="http://schemas.microsoft.com/office/drawing/2014/main" id="{E64456E9-C5E8-E746-BC14-67800D6463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0F780EE-824E-344F-A8B1-8080E7E6DD24}"/>
              </a:ext>
            </a:extLst>
          </p:cNvPr>
          <p:cNvSpPr>
            <a:spLocks noGrp="1"/>
          </p:cNvSpPr>
          <p:nvPr>
            <p:ph type="sldNum" sz="quarter" idx="12"/>
          </p:nvPr>
        </p:nvSpPr>
        <p:spPr/>
        <p:txBody>
          <a:bodyPr/>
          <a:lstStyle/>
          <a:p>
            <a:fld id="{1DD0954C-665A-7F4A-929C-3083E824DDF3}" type="slidenum">
              <a:rPr lang="en-US" smtClean="0"/>
              <a:t>‹#›</a:t>
            </a:fld>
            <a:endParaRPr lang="en-US"/>
          </a:p>
        </p:txBody>
      </p:sp>
    </p:spTree>
    <p:extLst>
      <p:ext uri="{BB962C8B-B14F-4D97-AF65-F5344CB8AC3E}">
        <p14:creationId xmlns:p14="http://schemas.microsoft.com/office/powerpoint/2010/main" val="11841144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1D1124-C07D-5248-8E70-5295EEDB60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9F16961-8925-6847-AF18-845CCD23B77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4FC163-7DDE-0F43-ADE7-9166F0670E4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A3B3DB-ED07-9645-AC00-9C5FF6AB0F32}" type="datetimeFigureOut">
              <a:rPr lang="en-US" smtClean="0"/>
              <a:t>1/11/2024</a:t>
            </a:fld>
            <a:endParaRPr lang="en-US"/>
          </a:p>
        </p:txBody>
      </p:sp>
      <p:sp>
        <p:nvSpPr>
          <p:cNvPr id="5" name="Footer Placeholder 4">
            <a:extLst>
              <a:ext uri="{FF2B5EF4-FFF2-40B4-BE49-F238E27FC236}">
                <a16:creationId xmlns:a16="http://schemas.microsoft.com/office/drawing/2014/main" id="{8CB4D6E0-167C-784C-8EC9-856791ADCB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BE78C5-03A0-AE4E-B05A-7556365F51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D0954C-665A-7F4A-929C-3083E824DDF3}" type="slidenum">
              <a:rPr lang="en-US" smtClean="0"/>
              <a:t>‹#›</a:t>
            </a:fld>
            <a:endParaRPr lang="en-US"/>
          </a:p>
        </p:txBody>
      </p:sp>
    </p:spTree>
    <p:extLst>
      <p:ext uri="{BB962C8B-B14F-4D97-AF65-F5344CB8AC3E}">
        <p14:creationId xmlns:p14="http://schemas.microsoft.com/office/powerpoint/2010/main" val="12143477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bbc.co.uk/bitesize/topics/zh3nmfr/articles/zvngf4j"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unicef.org.uk/wp-content/uploads/2019/10/UNCRC_summary-1_1.pdf"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C0B27210-D0CA-4654-B3E3-9ABB4F178E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5C0B48-5AF8-9046-9EDF-9CBA33F64EA8}"/>
              </a:ext>
            </a:extLst>
          </p:cNvPr>
          <p:cNvSpPr>
            <a:spLocks noGrp="1"/>
          </p:cNvSpPr>
          <p:nvPr>
            <p:ph type="ctrTitle"/>
          </p:nvPr>
        </p:nvSpPr>
        <p:spPr>
          <a:xfrm>
            <a:off x="6167848" y="1050199"/>
            <a:ext cx="5828718" cy="2113816"/>
          </a:xfrm>
        </p:spPr>
        <p:txBody>
          <a:bodyPr anchor="b">
            <a:normAutofit/>
          </a:bodyPr>
          <a:lstStyle/>
          <a:p>
            <a:r>
              <a:rPr lang="en-US" b="1" dirty="0">
                <a:solidFill>
                  <a:schemeClr val="bg1"/>
                </a:solidFill>
              </a:rPr>
              <a:t>LPS Personal Learning Journey</a:t>
            </a:r>
          </a:p>
        </p:txBody>
      </p:sp>
      <p:sp>
        <p:nvSpPr>
          <p:cNvPr id="3" name="Subtitle 2">
            <a:extLst>
              <a:ext uri="{FF2B5EF4-FFF2-40B4-BE49-F238E27FC236}">
                <a16:creationId xmlns:a16="http://schemas.microsoft.com/office/drawing/2014/main" id="{9C9CB6DB-B1B1-C443-8B2C-6564CF408D6F}"/>
              </a:ext>
            </a:extLst>
          </p:cNvPr>
          <p:cNvSpPr>
            <a:spLocks noGrp="1"/>
          </p:cNvSpPr>
          <p:nvPr>
            <p:ph type="subTitle" idx="1"/>
          </p:nvPr>
        </p:nvSpPr>
        <p:spPr>
          <a:xfrm>
            <a:off x="6746627" y="4750893"/>
            <a:ext cx="4645250" cy="1147863"/>
          </a:xfrm>
        </p:spPr>
        <p:txBody>
          <a:bodyPr anchor="t">
            <a:normAutofit/>
          </a:bodyPr>
          <a:lstStyle/>
          <a:p>
            <a:r>
              <a:rPr lang="en-US" sz="4000" dirty="0">
                <a:solidFill>
                  <a:schemeClr val="bg1"/>
                </a:solidFill>
              </a:rPr>
              <a:t>Planning to aim high</a:t>
            </a:r>
          </a:p>
        </p:txBody>
      </p:sp>
      <p:sp>
        <p:nvSpPr>
          <p:cNvPr id="11" name="Freeform: Shape 10">
            <a:extLst>
              <a:ext uri="{FF2B5EF4-FFF2-40B4-BE49-F238E27FC236}">
                <a16:creationId xmlns:a16="http://schemas.microsoft.com/office/drawing/2014/main" id="{1DB7C82F-AB7E-4F0C-B829-FA1B9C4151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Freeform: Shape 12">
            <a:extLst>
              <a:ext uri="{FF2B5EF4-FFF2-40B4-BE49-F238E27FC236}">
                <a16:creationId xmlns:a16="http://schemas.microsoft.com/office/drawing/2014/main" id="{70B66945-4967-4040-926D-DCA44313CD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24154" cy="685800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officeArt object">
            <a:extLst>
              <a:ext uri="{FF2B5EF4-FFF2-40B4-BE49-F238E27FC236}">
                <a16:creationId xmlns:a16="http://schemas.microsoft.com/office/drawing/2014/main" id="{7A9549A7-592A-8143-A607-B1C50DF67805}"/>
              </a:ext>
            </a:extLst>
          </p:cNvPr>
          <p:cNvPicPr/>
          <p:nvPr/>
        </p:nvPicPr>
        <p:blipFill>
          <a:blip r:embed="rId2"/>
          <a:stretch>
            <a:fillRect/>
          </a:stretch>
        </p:blipFill>
        <p:spPr>
          <a:xfrm>
            <a:off x="419382" y="720993"/>
            <a:ext cx="4047843" cy="4047843"/>
          </a:xfrm>
          <a:prstGeom prst="rect">
            <a:avLst/>
          </a:prstGeom>
        </p:spPr>
      </p:pic>
    </p:spTree>
    <p:extLst>
      <p:ext uri="{BB962C8B-B14F-4D97-AF65-F5344CB8AC3E}">
        <p14:creationId xmlns:p14="http://schemas.microsoft.com/office/powerpoint/2010/main" val="21265104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7AEE57-1479-7548-A727-2E8FA1D4EE53}"/>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b="1" kern="1200" dirty="0">
                <a:solidFill>
                  <a:srgbClr val="FFFFFF"/>
                </a:solidFill>
                <a:latin typeface="+mj-lt"/>
                <a:ea typeface="+mj-ea"/>
                <a:cs typeface="+mj-cs"/>
              </a:rPr>
              <a:t>Planning </a:t>
            </a:r>
            <a:r>
              <a:rPr lang="en-US" sz="3600" b="1" dirty="0">
                <a:solidFill>
                  <a:srgbClr val="FFFFFF"/>
                </a:solidFill>
              </a:rPr>
              <a:t>to aim high</a:t>
            </a:r>
            <a:endParaRPr lang="en-US" sz="3600" b="1" kern="1200" dirty="0">
              <a:solidFill>
                <a:srgbClr val="FFFFFF"/>
              </a:solidFill>
              <a:latin typeface="+mj-lt"/>
              <a:ea typeface="+mj-ea"/>
              <a:cs typeface="+mj-cs"/>
            </a:endParaRPr>
          </a:p>
        </p:txBody>
      </p:sp>
      <p:pic>
        <p:nvPicPr>
          <p:cNvPr id="6" name="Picture 5">
            <a:extLst>
              <a:ext uri="{FF2B5EF4-FFF2-40B4-BE49-F238E27FC236}">
                <a16:creationId xmlns:a16="http://schemas.microsoft.com/office/drawing/2014/main" id="{59B1E43D-DA6A-DF7B-55BC-9BB1E1EBABD8}"/>
              </a:ext>
            </a:extLst>
          </p:cNvPr>
          <p:cNvPicPr>
            <a:picLocks noChangeAspect="1"/>
          </p:cNvPicPr>
          <p:nvPr/>
        </p:nvPicPr>
        <p:blipFill>
          <a:blip r:embed="rId2"/>
          <a:stretch>
            <a:fillRect/>
          </a:stretch>
        </p:blipFill>
        <p:spPr>
          <a:xfrm>
            <a:off x="4164416" y="304801"/>
            <a:ext cx="7788992" cy="5530184"/>
          </a:xfrm>
          <a:prstGeom prst="rect">
            <a:avLst/>
          </a:prstGeom>
        </p:spPr>
      </p:pic>
    </p:spTree>
    <p:extLst>
      <p:ext uri="{BB962C8B-B14F-4D97-AF65-F5344CB8AC3E}">
        <p14:creationId xmlns:p14="http://schemas.microsoft.com/office/powerpoint/2010/main" val="9983871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6" name="Rectangle 75">
            <a:extLst>
              <a:ext uri="{FF2B5EF4-FFF2-40B4-BE49-F238E27FC236}">
                <a16:creationId xmlns:a16="http://schemas.microsoft.com/office/drawing/2014/main" id="{BCED4D40-4B67-4331-AC48-79B82B4A4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7AEE57-1479-7548-A727-2E8FA1D4EE53}"/>
              </a:ext>
            </a:extLst>
          </p:cNvPr>
          <p:cNvSpPr>
            <a:spLocks noGrp="1"/>
          </p:cNvSpPr>
          <p:nvPr>
            <p:ph type="title"/>
          </p:nvPr>
        </p:nvSpPr>
        <p:spPr>
          <a:xfrm>
            <a:off x="638881" y="417576"/>
            <a:ext cx="10909640" cy="1249394"/>
          </a:xfrm>
        </p:spPr>
        <p:txBody>
          <a:bodyPr vert="horz" lIns="91440" tIns="45720" rIns="91440" bIns="45720" rtlCol="0" anchor="ctr">
            <a:normAutofit/>
          </a:bodyPr>
          <a:lstStyle/>
          <a:p>
            <a:pPr algn="ctr"/>
            <a:r>
              <a:rPr lang="en-US" sz="6600" b="1" kern="1200">
                <a:solidFill>
                  <a:schemeClr val="tx1"/>
                </a:solidFill>
                <a:latin typeface="+mj-lt"/>
                <a:ea typeface="+mj-ea"/>
                <a:cs typeface="+mj-cs"/>
              </a:rPr>
              <a:t>Planning to aim high</a:t>
            </a:r>
          </a:p>
        </p:txBody>
      </p:sp>
      <p:sp>
        <p:nvSpPr>
          <p:cNvPr id="78" name="sketch line">
            <a:extLst>
              <a:ext uri="{FF2B5EF4-FFF2-40B4-BE49-F238E27FC236}">
                <a16:creationId xmlns:a16="http://schemas.microsoft.com/office/drawing/2014/main" id="{670CEDEF-4F34-412E-84EE-329C1E936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1733454"/>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368A4BE-A31B-BF28-5A80-8BB1A38D3126}"/>
              </a:ext>
            </a:extLst>
          </p:cNvPr>
          <p:cNvPicPr>
            <a:picLocks noChangeAspect="1"/>
          </p:cNvPicPr>
          <p:nvPr/>
        </p:nvPicPr>
        <p:blipFill>
          <a:blip r:embed="rId2"/>
          <a:stretch>
            <a:fillRect/>
          </a:stretch>
        </p:blipFill>
        <p:spPr>
          <a:xfrm>
            <a:off x="320040" y="3878076"/>
            <a:ext cx="11548872" cy="1097144"/>
          </a:xfrm>
          <a:prstGeom prst="rect">
            <a:avLst/>
          </a:prstGeom>
        </p:spPr>
      </p:pic>
    </p:spTree>
    <p:extLst>
      <p:ext uri="{BB962C8B-B14F-4D97-AF65-F5344CB8AC3E}">
        <p14:creationId xmlns:p14="http://schemas.microsoft.com/office/powerpoint/2010/main" val="18512214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6" name="Rectangle 75">
            <a:extLst>
              <a:ext uri="{FF2B5EF4-FFF2-40B4-BE49-F238E27FC236}">
                <a16:creationId xmlns:a16="http://schemas.microsoft.com/office/drawing/2014/main" id="{FFD48BC7-DC40-47DE-87EE-9F4B6ECB9A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8" name="Freeform: Shape 77">
            <a:extLst>
              <a:ext uri="{FF2B5EF4-FFF2-40B4-BE49-F238E27FC236}">
                <a16:creationId xmlns:a16="http://schemas.microsoft.com/office/drawing/2014/main" id="{E502BBC7-2C76-46F3-BC24-5985BC13D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39700" sx="102000" sy="102000" algn="ctr" rotWithShape="0">
              <a:schemeClr val="bg1">
                <a:lumMod val="85000"/>
                <a:alpha val="3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80" name="Freeform: Shape 79">
            <a:extLst>
              <a:ext uri="{FF2B5EF4-FFF2-40B4-BE49-F238E27FC236}">
                <a16:creationId xmlns:a16="http://schemas.microsoft.com/office/drawing/2014/main" id="{C7F28D52-2A5F-4D23-81AE-7CB8B591C7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1664" y="0"/>
            <a:ext cx="9948672"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B7AEE57-1479-7548-A727-2E8FA1D4EE53}"/>
              </a:ext>
            </a:extLst>
          </p:cNvPr>
          <p:cNvSpPr>
            <a:spLocks noGrp="1"/>
          </p:cNvSpPr>
          <p:nvPr>
            <p:ph type="title"/>
          </p:nvPr>
        </p:nvSpPr>
        <p:spPr>
          <a:xfrm>
            <a:off x="1524003" y="1999615"/>
            <a:ext cx="9144000" cy="2764028"/>
          </a:xfrm>
        </p:spPr>
        <p:txBody>
          <a:bodyPr vert="horz" lIns="91440" tIns="45720" rIns="91440" bIns="45720" rtlCol="0" anchor="ctr">
            <a:normAutofit/>
          </a:bodyPr>
          <a:lstStyle/>
          <a:p>
            <a:pPr algn="ctr"/>
            <a:r>
              <a:rPr lang="en-US" sz="7200" b="1" kern="1200">
                <a:solidFill>
                  <a:schemeClr val="tx1"/>
                </a:solidFill>
                <a:latin typeface="+mj-lt"/>
                <a:ea typeface="+mj-ea"/>
                <a:cs typeface="+mj-cs"/>
              </a:rPr>
              <a:t>Planning to aim high</a:t>
            </a:r>
          </a:p>
        </p:txBody>
      </p:sp>
      <p:sp>
        <p:nvSpPr>
          <p:cNvPr id="3" name="TextBox 2">
            <a:extLst>
              <a:ext uri="{FF2B5EF4-FFF2-40B4-BE49-F238E27FC236}">
                <a16:creationId xmlns:a16="http://schemas.microsoft.com/office/drawing/2014/main" id="{E4DFEDB4-4CA6-987E-D52D-CC89C9060FA3}"/>
              </a:ext>
            </a:extLst>
          </p:cNvPr>
          <p:cNvSpPr txBox="1"/>
          <p:nvPr/>
        </p:nvSpPr>
        <p:spPr>
          <a:xfrm>
            <a:off x="1966912" y="5645150"/>
            <a:ext cx="8258176" cy="631825"/>
          </a:xfrm>
          <a:prstGeom prst="rect">
            <a:avLst/>
          </a:prstGeom>
        </p:spPr>
        <p:txBody>
          <a:bodyPr vert="horz" lIns="91440" tIns="45720" rIns="91440" bIns="45720" rtlCol="0" anchor="ctr">
            <a:normAutofit/>
          </a:bodyPr>
          <a:lstStyle/>
          <a:p>
            <a:pPr algn="ctr">
              <a:lnSpc>
                <a:spcPct val="90000"/>
              </a:lnSpc>
              <a:spcBef>
                <a:spcPts val="1000"/>
              </a:spcBef>
            </a:pPr>
            <a:r>
              <a:rPr lang="en-US" sz="2800" kern="1200">
                <a:solidFill>
                  <a:schemeClr val="tx1"/>
                </a:solidFill>
                <a:latin typeface="+mn-lt"/>
                <a:ea typeface="+mn-ea"/>
                <a:cs typeface="+mn-cs"/>
                <a:hlinkClick r:id="rId2"/>
              </a:rPr>
              <a:t>Achievements - BBC Bitesize</a:t>
            </a:r>
            <a:endParaRPr lang="en-US" sz="2800" kern="1200">
              <a:solidFill>
                <a:schemeClr val="tx1"/>
              </a:solidFill>
              <a:latin typeface="+mn-lt"/>
              <a:ea typeface="+mn-ea"/>
              <a:cs typeface="+mn-cs"/>
            </a:endParaRPr>
          </a:p>
        </p:txBody>
      </p:sp>
      <p:sp>
        <p:nvSpPr>
          <p:cNvPr id="82" name="Rectangle 81">
            <a:extLst>
              <a:ext uri="{FF2B5EF4-FFF2-40B4-BE49-F238E27FC236}">
                <a16:creationId xmlns:a16="http://schemas.microsoft.com/office/drawing/2014/main" id="{3629484E-3792-4B3D-89AD-7C8A1ED0E0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0" y="5524786"/>
            <a:ext cx="4754880" cy="274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2170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close-up of two heads&#10;&#10;Description automatically generated">
            <a:extLst>
              <a:ext uri="{FF2B5EF4-FFF2-40B4-BE49-F238E27FC236}">
                <a16:creationId xmlns:a16="http://schemas.microsoft.com/office/drawing/2014/main" id="{644FFFC8-4F7E-93C1-4098-778DEF9821C6}"/>
              </a:ext>
            </a:extLst>
          </p:cNvPr>
          <p:cNvPicPr>
            <a:picLocks noGrp="1" noChangeAspect="1"/>
          </p:cNvPicPr>
          <p:nvPr>
            <p:ph idx="1"/>
          </p:nvPr>
        </p:nvPicPr>
        <p:blipFill>
          <a:blip r:embed="rId2"/>
          <a:stretch>
            <a:fillRect/>
          </a:stretch>
        </p:blipFill>
        <p:spPr>
          <a:xfrm>
            <a:off x="1453444" y="643466"/>
            <a:ext cx="9285112" cy="5571067"/>
          </a:xfrm>
          <a:prstGeom prst="rect">
            <a:avLst/>
          </a:prstGeom>
        </p:spPr>
      </p:pic>
    </p:spTree>
    <p:extLst>
      <p:ext uri="{BB962C8B-B14F-4D97-AF65-F5344CB8AC3E}">
        <p14:creationId xmlns:p14="http://schemas.microsoft.com/office/powerpoint/2010/main" val="9144959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50E850-3957-D541-8D59-A9060BC915FD}"/>
              </a:ext>
            </a:extLst>
          </p:cNvPr>
          <p:cNvSpPr>
            <a:spLocks noGrp="1"/>
          </p:cNvSpPr>
          <p:nvPr>
            <p:ph type="title"/>
          </p:nvPr>
        </p:nvSpPr>
        <p:spPr>
          <a:xfrm>
            <a:off x="836679" y="723898"/>
            <a:ext cx="6002110" cy="1495425"/>
          </a:xfrm>
        </p:spPr>
        <p:txBody>
          <a:bodyPr>
            <a:normAutofit/>
          </a:bodyPr>
          <a:lstStyle/>
          <a:p>
            <a:r>
              <a:rPr lang="en-US" sz="4000" b="1" dirty="0"/>
              <a:t>Planning to aim high</a:t>
            </a:r>
          </a:p>
        </p:txBody>
      </p:sp>
      <p:sp>
        <p:nvSpPr>
          <p:cNvPr id="3" name="Content Placeholder 2">
            <a:extLst>
              <a:ext uri="{FF2B5EF4-FFF2-40B4-BE49-F238E27FC236}">
                <a16:creationId xmlns:a16="http://schemas.microsoft.com/office/drawing/2014/main" id="{3C5FF96C-B883-9C49-91CA-E7A11BB90AEE}"/>
              </a:ext>
            </a:extLst>
          </p:cNvPr>
          <p:cNvSpPr>
            <a:spLocks noGrp="1"/>
          </p:cNvSpPr>
          <p:nvPr>
            <p:ph idx="1"/>
          </p:nvPr>
        </p:nvSpPr>
        <p:spPr>
          <a:xfrm>
            <a:off x="836680" y="2405067"/>
            <a:ext cx="6002110" cy="3729034"/>
          </a:xfrm>
        </p:spPr>
        <p:txBody>
          <a:bodyPr>
            <a:normAutofit/>
          </a:bodyPr>
          <a:lstStyle/>
          <a:p>
            <a:pPr marL="0" indent="0">
              <a:buNone/>
            </a:pPr>
            <a:r>
              <a:rPr lang="en-US" sz="3200" b="1" dirty="0"/>
              <a:t>Rights of the child: </a:t>
            </a:r>
            <a:r>
              <a:rPr lang="en-US" sz="3200" dirty="0"/>
              <a:t>what rights can we link to our discussions today?</a:t>
            </a:r>
          </a:p>
          <a:p>
            <a:pPr marL="0" indent="0">
              <a:buNone/>
            </a:pPr>
            <a:endParaRPr lang="en-US" sz="3200" dirty="0"/>
          </a:p>
          <a:p>
            <a:pPr marL="0" indent="0">
              <a:buNone/>
            </a:pPr>
            <a:r>
              <a:rPr lang="en-US" sz="3200" dirty="0">
                <a:hlinkClick r:id="rId2"/>
              </a:rPr>
              <a:t>https://www.unicef.org.uk/wp-content/uploads/2019/10/UNCRC_summary-1_1.pdf</a:t>
            </a:r>
            <a:r>
              <a:rPr lang="en-US" sz="3200" dirty="0"/>
              <a:t> </a:t>
            </a:r>
          </a:p>
          <a:p>
            <a:pPr marL="457200" lvl="1" indent="0">
              <a:buNone/>
            </a:pPr>
            <a:endParaRPr lang="en-US" sz="2000" dirty="0"/>
          </a:p>
        </p:txBody>
      </p:sp>
      <p:pic>
        <p:nvPicPr>
          <p:cNvPr id="5" name="Picture 4">
            <a:extLst>
              <a:ext uri="{FF2B5EF4-FFF2-40B4-BE49-F238E27FC236}">
                <a16:creationId xmlns:a16="http://schemas.microsoft.com/office/drawing/2014/main" id="{9C8F70D6-9D69-F750-C56D-C33C41FBDF20}"/>
              </a:ext>
            </a:extLst>
          </p:cNvPr>
          <p:cNvPicPr>
            <a:picLocks noChangeAspect="1"/>
          </p:cNvPicPr>
          <p:nvPr/>
        </p:nvPicPr>
        <p:blipFill rotWithShape="1">
          <a:blip r:embed="rId3"/>
          <a:srcRect l="432" r="2825"/>
          <a:stretch/>
        </p:blipFill>
        <p:spPr>
          <a:xfrm>
            <a:off x="7199440" y="10"/>
            <a:ext cx="4992560" cy="6857990"/>
          </a:xfrm>
          <a:prstGeom prst="rect">
            <a:avLst/>
          </a:prstGeom>
          <a:effectLst/>
        </p:spPr>
      </p:pic>
    </p:spTree>
    <p:extLst>
      <p:ext uri="{BB962C8B-B14F-4D97-AF65-F5344CB8AC3E}">
        <p14:creationId xmlns:p14="http://schemas.microsoft.com/office/powerpoint/2010/main" val="3515858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50E850-3957-D541-8D59-A9060BC915FD}"/>
              </a:ext>
            </a:extLst>
          </p:cNvPr>
          <p:cNvSpPr>
            <a:spLocks noGrp="1"/>
          </p:cNvSpPr>
          <p:nvPr>
            <p:ph type="title"/>
          </p:nvPr>
        </p:nvSpPr>
        <p:spPr>
          <a:xfrm>
            <a:off x="836679" y="723898"/>
            <a:ext cx="6002110" cy="5666742"/>
          </a:xfrm>
        </p:spPr>
        <p:txBody>
          <a:bodyPr>
            <a:normAutofit fontScale="90000"/>
          </a:bodyPr>
          <a:lstStyle/>
          <a:p>
            <a:r>
              <a:rPr lang="en-US" sz="4000" b="1" dirty="0"/>
              <a:t>Article 12- </a:t>
            </a:r>
            <a:r>
              <a:rPr lang="en-GB" sz="1600" dirty="0"/>
              <a:t> (respect for the views of the child) Every child has the right to express their views, feelings and wishes in all matters affecting them, and to have their views considered and taken seriously. This right applies at all times, for example during immigration proceedings, housing decisions or the child’s day-to-day home life.</a:t>
            </a:r>
            <a:br>
              <a:rPr lang="en-GB" sz="1600" dirty="0"/>
            </a:br>
            <a:br>
              <a:rPr lang="en-US" sz="4000" b="1" dirty="0"/>
            </a:br>
            <a:r>
              <a:rPr lang="en-US" sz="4000" b="1" dirty="0"/>
              <a:t>Article 13- </a:t>
            </a:r>
            <a:r>
              <a:rPr lang="en-GB" sz="1600" dirty="0"/>
              <a:t>(freedom of expression) Every child must be free to express their thoughts and opinions and to access all kinds of information, as long as it is within the law.</a:t>
            </a:r>
            <a:br>
              <a:rPr lang="en-GB" sz="1600" dirty="0"/>
            </a:br>
            <a:br>
              <a:rPr lang="en-US" sz="4000" b="1" dirty="0"/>
            </a:br>
            <a:r>
              <a:rPr lang="en-US" sz="4000" b="1" dirty="0"/>
              <a:t>Article 28-</a:t>
            </a:r>
            <a:r>
              <a:rPr lang="en-GB" sz="1600" dirty="0"/>
              <a:t>(right to education) Every child has the right to an education. Primary education must be free and different forms of secondary education must be available to every child. Discipline in schools must respect children’s dignity and their rights. Richer countries must help poorer countries achieve this. </a:t>
            </a:r>
            <a:br>
              <a:rPr lang="en-GB" sz="1600" dirty="0"/>
            </a:br>
            <a:br>
              <a:rPr lang="en-GB" sz="1600" dirty="0"/>
            </a:br>
            <a:r>
              <a:rPr lang="en-US" sz="4000" b="1" dirty="0"/>
              <a:t>Article 29- </a:t>
            </a:r>
            <a:r>
              <a:rPr lang="en-GB" sz="1600" dirty="0"/>
              <a:t>goals of education) Education must develop every child’s personality, talents and abilities to the full. It must encourage the child’s respect for human rights, as well as respect for their parents, their own and other cultures, and the environment.</a:t>
            </a:r>
            <a:endParaRPr lang="en-US" sz="4000" b="1" dirty="0"/>
          </a:p>
        </p:txBody>
      </p:sp>
      <p:pic>
        <p:nvPicPr>
          <p:cNvPr id="6" name="Picture 5">
            <a:extLst>
              <a:ext uri="{FF2B5EF4-FFF2-40B4-BE49-F238E27FC236}">
                <a16:creationId xmlns:a16="http://schemas.microsoft.com/office/drawing/2014/main" id="{4F7AA0FC-8AB5-0A86-8016-4032D253BAED}"/>
              </a:ext>
            </a:extLst>
          </p:cNvPr>
          <p:cNvPicPr>
            <a:picLocks noChangeAspect="1"/>
          </p:cNvPicPr>
          <p:nvPr/>
        </p:nvPicPr>
        <p:blipFill rotWithShape="1">
          <a:blip r:embed="rId2"/>
          <a:srcRect l="2934"/>
          <a:stretch/>
        </p:blipFill>
        <p:spPr>
          <a:xfrm>
            <a:off x="7199440" y="10"/>
            <a:ext cx="4992560" cy="6857990"/>
          </a:xfrm>
          <a:prstGeom prst="rect">
            <a:avLst/>
          </a:prstGeom>
          <a:effectLst/>
        </p:spPr>
      </p:pic>
    </p:spTree>
    <p:extLst>
      <p:ext uri="{BB962C8B-B14F-4D97-AF65-F5344CB8AC3E}">
        <p14:creationId xmlns:p14="http://schemas.microsoft.com/office/powerpoint/2010/main" val="4736042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MediaLengthInSeconds xmlns="0bfd215f-5049-412f-9833-ceaf4c661593" xsi:nil="true"/>
    <_activity xmlns="0bfd215f-5049-412f-9833-ceaf4c66159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0B96B3E12CA3F641B0E4A9EBB561F922" ma:contentTypeVersion="17" ma:contentTypeDescription="Create a new document." ma:contentTypeScope="" ma:versionID="6314699307cbcf7821c205ca9192f11f">
  <xsd:schema xmlns:xsd="http://www.w3.org/2001/XMLSchema" xmlns:xs="http://www.w3.org/2001/XMLSchema" xmlns:p="http://schemas.microsoft.com/office/2006/metadata/properties" xmlns:ns3="0bfd215f-5049-412f-9833-ceaf4c661593" xmlns:ns4="8673b7f7-9bca-4ae7-a7af-1a71f11bd24f" targetNamespace="http://schemas.microsoft.com/office/2006/metadata/properties" ma:root="true" ma:fieldsID="7311ef658a6e4fede797ef37ae0b28e5" ns3:_="" ns4:_="">
    <xsd:import namespace="0bfd215f-5049-412f-9833-ceaf4c661593"/>
    <xsd:import namespace="8673b7f7-9bca-4ae7-a7af-1a71f11bd24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OCR"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4:SharedWithUsers" minOccurs="0"/>
                <xsd:element ref="ns4:SharedWithDetails" minOccurs="0"/>
                <xsd:element ref="ns4:SharingHintHash" minOccurs="0"/>
                <xsd:element ref="ns3:MediaServiceObjectDetectorVersions" minOccurs="0"/>
                <xsd:element ref="ns3:_activity"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fd215f-5049-412f-9833-ceaf4c66159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_activity" ma:index="23" nillable="true" ma:displayName="_activity" ma:hidden="true" ma:internalName="_activity">
      <xsd:simpleType>
        <xsd:restriction base="dms:Note"/>
      </xsd:simpleType>
    </xsd:element>
    <xsd:element name="MediaServiceSystemTags" ma:index="24"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673b7f7-9bca-4ae7-a7af-1a71f11bd24f"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SharingHintHash" ma:index="21"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D6A16F4-6F28-433F-9789-FA923C0AA343}">
  <ds:schemaRefs>
    <ds:schemaRef ds:uri="http://schemas.microsoft.com/sharepoint/v3/contenttype/forms"/>
  </ds:schemaRefs>
</ds:datastoreItem>
</file>

<file path=customXml/itemProps2.xml><?xml version="1.0" encoding="utf-8"?>
<ds:datastoreItem xmlns:ds="http://schemas.openxmlformats.org/officeDocument/2006/customXml" ds:itemID="{1F1117A2-6CCC-4EBD-A7DF-9D080BC98864}">
  <ds:schemaRefs>
    <ds:schemaRef ds:uri="0bfd215f-5049-412f-9833-ceaf4c661593"/>
    <ds:schemaRef ds:uri="http://schemas.microsoft.com/office/2006/documentManagement/types"/>
    <ds:schemaRef ds:uri="http://schemas.microsoft.com/office/2006/metadata/properties"/>
    <ds:schemaRef ds:uri="http://purl.org/dc/dcmitype/"/>
    <ds:schemaRef ds:uri="8673b7f7-9bca-4ae7-a7af-1a71f11bd24f"/>
    <ds:schemaRef ds:uri="http://purl.org/dc/terms/"/>
    <ds:schemaRef ds:uri="http://purl.org/dc/elements/1.1/"/>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0A01C918-64D2-4152-AE72-6403A457512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fd215f-5049-412f-9833-ceaf4c661593"/>
    <ds:schemaRef ds:uri="8673b7f7-9bca-4ae7-a7af-1a71f11bd24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95</TotalTime>
  <Words>269</Words>
  <Application>Microsoft Office PowerPoint</Application>
  <PresentationFormat>Widescreen</PresentationFormat>
  <Paragraphs>11</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LPS Personal Learning Journey</vt:lpstr>
      <vt:lpstr>Planning to aim high</vt:lpstr>
      <vt:lpstr>Planning to aim high</vt:lpstr>
      <vt:lpstr>Planning to aim high</vt:lpstr>
      <vt:lpstr>PowerPoint Presentation</vt:lpstr>
      <vt:lpstr>Planning to aim high</vt:lpstr>
      <vt:lpstr>Article 12-  (respect for the views of the child) Every child has the right to express their views, feelings and wishes in all matters affecting them, and to have their views considered and taken seriously. This right applies at all times, for example during immigration proceedings, housing decisions or the child’s day-to-day home life.  Article 13- (freedom of expression) Every child must be free to express their thoughts and opinions and to access all kinds of information, as long as it is within the law.  Article 28-(right to education) Every child has the right to an education. Primary education must be free and different forms of secondary education must be available to every child. Discipline in schools must respect children’s dignity and their rights. Richer countries must help poorer countries achieve this.   Article 29- goals of education) Education must develop every child’s personality, talents and abilities to the full. It must encourage the child’s respect for human rights, as well as respect for their parents, their own and other cultures, and the environment.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Ethically Informed Learners</dc:title>
  <dc:creator>Microsoft Office User</dc:creator>
  <cp:lastModifiedBy>C Gaffney (Llangyfelach Primary School)</cp:lastModifiedBy>
  <cp:revision>7</cp:revision>
  <dcterms:created xsi:type="dcterms:W3CDTF">2018-10-21T10:38:49Z</dcterms:created>
  <dcterms:modified xsi:type="dcterms:W3CDTF">2024-01-11T11:31:45Z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0x0101000B96B3E12CA3F641B0E4A9EBB561F922</vt:lpwstr>
  </property>
  <property fmtid="{D5CDD505-2E9C-101B-9397-08002B2CF9AE}" pid="3" name="Order">
    <vt:r8>3815500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MediaServiceImageTags">
    <vt:lpwstr/>
  </property>
</Properties>
</file>