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84" r:id="rId2"/>
    <p:sldId id="272" r:id="rId3"/>
    <p:sldId id="293" r:id="rId4"/>
    <p:sldId id="268" r:id="rId5"/>
    <p:sldId id="276" r:id="rId6"/>
    <p:sldId id="289" r:id="rId7"/>
    <p:sldId id="286" r:id="rId8"/>
    <p:sldId id="292" r:id="rId9"/>
    <p:sldId id="27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A284B65-C375-8085-4FF4-57881A2C0CC1}" name="Helen Trivers" initials="HT" userId="8pMgN81jyqnMrUI0dNIJa8beac0O984VTe51k3YQ86A=" providerId="None"/>
  <p188:author id="{09619C74-98F6-4D6A-F9B6-5E5547497F99}" name="Samantha Bradey" initials="SB" userId="S::SamanthaB@unicef.org.uk::41c99f15-9b87-403a-8456-1da8256f332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6937"/>
    <a:srgbClr val="003B5E"/>
    <a:srgbClr val="FFFF00"/>
    <a:srgbClr val="DDF3F1"/>
    <a:srgbClr val="00833D"/>
    <a:srgbClr val="7030A0"/>
    <a:srgbClr val="6A1E74"/>
    <a:srgbClr val="FF9933"/>
    <a:srgbClr val="D8D1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07" autoAdjust="0"/>
    <p:restoredTop sz="93792" autoAdjust="0"/>
  </p:normalViewPr>
  <p:slideViewPr>
    <p:cSldViewPr snapToGrid="0">
      <p:cViewPr varScale="1">
        <p:scale>
          <a:sx n="86" d="100"/>
          <a:sy n="86" d="100"/>
        </p:scale>
        <p:origin x="869" y="58"/>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Gaffney (Llangyfelach Primary School)" userId="0323f3cf-5272-4efb-bbc6-ad1016911845" providerId="ADAL" clId="{589558EE-E1CE-4C5F-933A-AD5E99841E31}"/>
    <pc:docChg chg="modSld">
      <pc:chgData name="C Gaffney (Llangyfelach Primary School)" userId="0323f3cf-5272-4efb-bbc6-ad1016911845" providerId="ADAL" clId="{589558EE-E1CE-4C5F-933A-AD5E99841E31}" dt="2023-06-19T09:26:01.311" v="1" actId="14100"/>
      <pc:docMkLst>
        <pc:docMk/>
      </pc:docMkLst>
      <pc:sldChg chg="modSp mod">
        <pc:chgData name="C Gaffney (Llangyfelach Primary School)" userId="0323f3cf-5272-4efb-bbc6-ad1016911845" providerId="ADAL" clId="{589558EE-E1CE-4C5F-933A-AD5E99841E31}" dt="2023-06-19T09:26:01.311" v="1" actId="14100"/>
        <pc:sldMkLst>
          <pc:docMk/>
          <pc:sldMk cId="2002339656" sldId="289"/>
        </pc:sldMkLst>
        <pc:spChg chg="mod">
          <ac:chgData name="C Gaffney (Llangyfelach Primary School)" userId="0323f3cf-5272-4efb-bbc6-ad1016911845" providerId="ADAL" clId="{589558EE-E1CE-4C5F-933A-AD5E99841E31}" dt="2023-06-19T09:26:01.311" v="1" actId="14100"/>
          <ac:spMkLst>
            <pc:docMk/>
            <pc:sldMk cId="2002339656" sldId="289"/>
            <ac:spMk id="4" creationId="{E95D1F9D-23C7-7303-B75E-3F3BD1B912C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6/19/2023</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21212"/>
                </a:solidFill>
                <a:effectLst/>
                <a:latin typeface="Open Sans" panose="020B0606030504020204" pitchFamily="34" charset="0"/>
              </a:rPr>
              <a:t>Children making a heart shape with their hands in a UNICEF-supported tent classroom at the </a:t>
            </a:r>
            <a:r>
              <a:rPr lang="en-GB" b="0" i="0" dirty="0" err="1">
                <a:solidFill>
                  <a:srgbClr val="121212"/>
                </a:solidFill>
                <a:effectLst/>
                <a:latin typeface="Open Sans" panose="020B0606030504020204" pitchFamily="34" charset="0"/>
              </a:rPr>
              <a:t>Orhanlı</a:t>
            </a:r>
            <a:r>
              <a:rPr lang="en-GB" b="0" i="0" dirty="0">
                <a:solidFill>
                  <a:srgbClr val="121212"/>
                </a:solidFill>
                <a:effectLst/>
                <a:latin typeface="Open Sans" panose="020B0606030504020204" pitchFamily="34" charset="0"/>
              </a:rPr>
              <a:t> temporary shelter in </a:t>
            </a:r>
            <a:r>
              <a:rPr lang="en-GB" b="0" i="0" dirty="0" err="1">
                <a:solidFill>
                  <a:srgbClr val="121212"/>
                </a:solidFill>
                <a:effectLst/>
                <a:latin typeface="Open Sans" panose="020B0606030504020204" pitchFamily="34" charset="0"/>
              </a:rPr>
              <a:t>Hatay</a:t>
            </a:r>
            <a:r>
              <a:rPr lang="en-GB" b="0" i="0" dirty="0">
                <a:solidFill>
                  <a:srgbClr val="121212"/>
                </a:solidFill>
                <a:effectLst/>
                <a:latin typeface="Open Sans" panose="020B0606030504020204" pitchFamily="34" charset="0"/>
              </a:rPr>
              <a:t>, Türkiye, after two devastating earthquakes hit south-east Türkiye.</a:t>
            </a:r>
          </a:p>
          <a:p>
            <a:r>
              <a:rPr lang="en-GB" b="0" i="0" dirty="0">
                <a:solidFill>
                  <a:srgbClr val="121212"/>
                </a:solidFill>
                <a:effectLst/>
                <a:latin typeface="Open Sans" panose="020B0606030504020204" pitchFamily="34" charset="0"/>
              </a:rPr>
              <a:t>UNICEF/Karacan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533924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852866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3</a:t>
            </a:fld>
            <a:endParaRPr lang="en-US"/>
          </a:p>
        </p:txBody>
      </p:sp>
    </p:spTree>
    <p:extLst>
      <p:ext uri="{BB962C8B-B14F-4D97-AF65-F5344CB8AC3E}">
        <p14:creationId xmlns:p14="http://schemas.microsoft.com/office/powerpoint/2010/main" val="9192897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21498229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couple of girls making a heart with their fingers&#10;&#10;Description automatically generated with medium confidence">
            <a:extLst>
              <a:ext uri="{FF2B5EF4-FFF2-40B4-BE49-F238E27FC236}">
                <a16:creationId xmlns:a16="http://schemas.microsoft.com/office/drawing/2014/main" id="{609622D2-548E-47CD-85E7-748514CF9C6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7812" b="7812"/>
          <a:stretch/>
        </p:blipFill>
        <p:spPr>
          <a:xfrm>
            <a:off x="0" y="0"/>
            <a:ext cx="12192000" cy="6857999"/>
          </a:xfrm>
          <a:prstGeom prst="rect">
            <a:avLst/>
          </a:prstGeom>
        </p:spPr>
      </p:pic>
      <p:sp>
        <p:nvSpPr>
          <p:cNvPr id="4" name="TextBox 3">
            <a:extLst>
              <a:ext uri="{FF2B5EF4-FFF2-40B4-BE49-F238E27FC236}">
                <a16:creationId xmlns:a16="http://schemas.microsoft.com/office/drawing/2014/main" id="{C2804D59-C014-07C4-BD9D-537F2115DF20}"/>
              </a:ext>
            </a:extLst>
          </p:cNvPr>
          <p:cNvSpPr txBox="1"/>
          <p:nvPr userDrawn="1"/>
        </p:nvSpPr>
        <p:spPr>
          <a:xfrm rot="5400000">
            <a:off x="11322989" y="469320"/>
            <a:ext cx="1277191"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dirty="0">
                <a:solidFill>
                  <a:schemeClr val="tx1"/>
                </a:solidFill>
                <a:effectLst/>
                <a:latin typeface="Arial" panose="020B0604020202020204" pitchFamily="34" charset="0"/>
                <a:cs typeface="Arial" panose="020B0604020202020204" pitchFamily="34" charset="0"/>
              </a:rPr>
              <a:t>© </a:t>
            </a:r>
            <a:r>
              <a:rPr lang="en-GB" sz="800" b="0" i="0" dirty="0">
                <a:solidFill>
                  <a:srgbClr val="121212"/>
                </a:solidFill>
                <a:effectLst/>
                <a:latin typeface="Open Sans" panose="020B0606030504020204" pitchFamily="34" charset="0"/>
              </a:rPr>
              <a:t>UNICEF/Karacan</a:t>
            </a:r>
            <a:endParaRPr lang="en-GB" sz="800" dirty="0"/>
          </a:p>
          <a:p>
            <a:pPr algn="l"/>
            <a:endParaRPr lang="en-US" sz="800" b="0" i="0" dirty="0">
              <a:solidFill>
                <a:schemeClr val="tx1"/>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828393A1-67F3-F254-ADE8-EDA1A8381A49}"/>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pic>
        <p:nvPicPr>
          <p:cNvPr id="9" name="Picture 8">
            <a:extLst>
              <a:ext uri="{FF2B5EF4-FFF2-40B4-BE49-F238E27FC236}">
                <a16:creationId xmlns:a16="http://schemas.microsoft.com/office/drawing/2014/main" id="{99FAAEA2-09A0-280B-5758-E2206A11C0F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343766" y="5138189"/>
            <a:ext cx="1728039" cy="1424750"/>
          </a:xfrm>
          <a:prstGeom prst="rect">
            <a:avLst/>
          </a:prstGeom>
        </p:spPr>
      </p:pic>
    </p:spTree>
    <p:extLst>
      <p:ext uri="{BB962C8B-B14F-4D97-AF65-F5344CB8AC3E}">
        <p14:creationId xmlns:p14="http://schemas.microsoft.com/office/powerpoint/2010/main" val="2003611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6" name="TextBox 5">
            <a:extLst>
              <a:ext uri="{FF2B5EF4-FFF2-40B4-BE49-F238E27FC236}">
                <a16:creationId xmlns:a16="http://schemas.microsoft.com/office/drawing/2014/main" id="{9AD4D9D1-2B9C-AC49-DDBA-1DAF9AC18FEA}"/>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bg1"/>
                </a:solidFill>
                <a:effectLst/>
                <a:latin typeface="Univers LT Pro 45 Light" panose="020B0403020202020204" pitchFamily="34" charset="77"/>
              </a:rPr>
              <a:t>© UNICEF/Dawe</a:t>
            </a:r>
            <a:endParaRPr lang="en-US" sz="800" b="0" i="0" dirty="0">
              <a:solidFill>
                <a:schemeClr val="bg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775F2EA9-C95F-AB8D-24F6-99DAF9FE367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4" name="Title 1">
            <a:extLst>
              <a:ext uri="{FF2B5EF4-FFF2-40B4-BE49-F238E27FC236}">
                <a16:creationId xmlns:a16="http://schemas.microsoft.com/office/drawing/2014/main" id="{E34CD91C-42CA-8B00-1DB9-BC7C6B88FFBB}"/>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3" name="TextBox 2">
            <a:extLst>
              <a:ext uri="{FF2B5EF4-FFF2-40B4-BE49-F238E27FC236}">
                <a16:creationId xmlns:a16="http://schemas.microsoft.com/office/drawing/2014/main" id="{60FB937E-E3C0-1B43-A23E-E479019F8118}"/>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4" name="Picture 3">
            <a:extLst>
              <a:ext uri="{FF2B5EF4-FFF2-40B4-BE49-F238E27FC236}">
                <a16:creationId xmlns:a16="http://schemas.microsoft.com/office/drawing/2014/main" id="{D69FE414-4BFE-F01A-CC0C-CA0236D3CEC5}"/>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5" name="Title 1">
            <a:extLst>
              <a:ext uri="{FF2B5EF4-FFF2-40B4-BE49-F238E27FC236}">
                <a16:creationId xmlns:a16="http://schemas.microsoft.com/office/drawing/2014/main" id="{B42C4ACB-ECDD-5C73-79AB-458D4959F465}"/>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1597861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726" t="29854" r="14254" b="1615"/>
          <a:stretch/>
        </p:blipFill>
        <p:spPr>
          <a:xfrm>
            <a:off x="0" y="0"/>
            <a:ext cx="12192000" cy="6858000"/>
          </a:xfrm>
          <a:prstGeom prst="rect">
            <a:avLst/>
          </a:prstGeom>
        </p:spPr>
      </p:pic>
      <p:sp>
        <p:nvSpPr>
          <p:cNvPr id="4" name="TextBox 3">
            <a:extLst>
              <a:ext uri="{FF2B5EF4-FFF2-40B4-BE49-F238E27FC236}">
                <a16:creationId xmlns:a16="http://schemas.microsoft.com/office/drawing/2014/main" id="{AE3A876E-1413-13D5-98F0-9D83FBA55911}"/>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262CD102-EDA9-8771-956B-E6E10FC5E77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5" name="Title 1">
            <a:extLst>
              <a:ext uri="{FF2B5EF4-FFF2-40B4-BE49-F238E27FC236}">
                <a16:creationId xmlns:a16="http://schemas.microsoft.com/office/drawing/2014/main" id="{1A285FEC-AAB2-ECEE-A637-DB78DEEDD2B5}"/>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155859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4648901" cy="714793"/>
          </a:xfrm>
          <a:solidFill>
            <a:schemeClr val="tx1"/>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INSTRUCTIONS</a:t>
            </a:r>
            <a:endParaRPr lang="en-GB" dirty="0"/>
          </a:p>
        </p:txBody>
      </p:sp>
      <p:sp>
        <p:nvSpPr>
          <p:cNvPr id="5" name="Rectangle 4">
            <a:extLst>
              <a:ext uri="{FF2B5EF4-FFF2-40B4-BE49-F238E27FC236}">
                <a16:creationId xmlns:a16="http://schemas.microsoft.com/office/drawing/2014/main" id="{4B7438D2-6C85-3681-FD0E-952127D229CA}"/>
              </a:ext>
            </a:extLst>
          </p:cNvPr>
          <p:cNvSpPr/>
          <p:nvPr userDrawn="1"/>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6357940" y="1624939"/>
            <a:ext cx="5305425" cy="4490853"/>
          </a:xfrm>
        </p:spPr>
        <p:txBody>
          <a:bodyPr lIns="0">
            <a:normAutofit/>
          </a:bodyPr>
          <a:lstStyle>
            <a:lvl1pPr>
              <a:buClr>
                <a:srgbClr val="00AEEF"/>
              </a:buClr>
              <a:defRPr sz="1800" b="1"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pic>
        <p:nvPicPr>
          <p:cNvPr id="6" name="Picture 5">
            <a:extLst>
              <a:ext uri="{FF2B5EF4-FFF2-40B4-BE49-F238E27FC236}">
                <a16:creationId xmlns:a16="http://schemas.microsoft.com/office/drawing/2014/main" id="{87B3CECD-7C84-120C-E609-3483F65EEBC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2" name="TextBox 1">
            <a:extLst>
              <a:ext uri="{FF2B5EF4-FFF2-40B4-BE49-F238E27FC236}">
                <a16:creationId xmlns:a16="http://schemas.microsoft.com/office/drawing/2014/main" id="{2FB6DC46-8A37-35D2-B2E3-6898A53A5DD8}"/>
              </a:ext>
            </a:extLst>
          </p:cNvPr>
          <p:cNvSpPr txBox="1"/>
          <p:nvPr userDrawn="1"/>
        </p:nvSpPr>
        <p:spPr>
          <a:xfrm>
            <a:off x="528635" y="1624939"/>
            <a:ext cx="5305425"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solidFill>
                  <a:schemeClr val="bg1"/>
                </a:solidFill>
                <a:latin typeface="Arial" panose="020B0604020202020204" pitchFamily="34" charset="0"/>
                <a:cs typeface="Arial" panose="020B0604020202020204" pitchFamily="34" charset="0"/>
              </a:rPr>
              <a:t>Conversations about the issues linked to World Refugee Day could be difficult, particularly for younger children.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dirty="0">
              <a:solidFill>
                <a:schemeClr val="bg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0" dirty="0">
                <a:solidFill>
                  <a:srgbClr val="FFFF00"/>
                </a:solidFill>
                <a:latin typeface="Arial" panose="020B0604020202020204" pitchFamily="34" charset="0"/>
                <a:cs typeface="Arial" panose="020B0604020202020204" pitchFamily="34" charset="0"/>
              </a:rPr>
              <a:t>We strongly recommend completing this week’s pack in class with teacher supervision and not setting this pack, or activities from this pack, as homework. </a:t>
            </a:r>
            <a:r>
              <a:rPr lang="en-GB" sz="1600" b="0" i="0" dirty="0">
                <a:solidFill>
                  <a:schemeClr val="bg1"/>
                </a:solidFill>
                <a:latin typeface="Arial" panose="020B0604020202020204" pitchFamily="34" charset="0"/>
                <a:cs typeface="Arial" panose="020B0604020202020204" pitchFamily="34" charset="0"/>
              </a:rPr>
              <a:t>We would also recommend considering the situations your learners may bring with them into this discussion and have support and safeguarding in place. </a:t>
            </a:r>
          </a:p>
          <a:p>
            <a:pPr lvl="0"/>
            <a:r>
              <a:rPr lang="en-GB" sz="1600" b="0" i="0" dirty="0">
                <a:solidFill>
                  <a:schemeClr val="bg1"/>
                </a:solidFill>
                <a:latin typeface="Arial" panose="020B0604020202020204" pitchFamily="34" charset="0"/>
                <a:cs typeface="Arial" panose="020B0604020202020204" pitchFamily="34" charset="0"/>
              </a:rPr>
              <a:t> </a:t>
            </a:r>
          </a:p>
          <a:p>
            <a:pPr lvl="0"/>
            <a:r>
              <a:rPr lang="en-GB" sz="1600" b="0" i="0" dirty="0">
                <a:solidFill>
                  <a:schemeClr val="bg1"/>
                </a:solidFill>
                <a:latin typeface="Arial" panose="020B0604020202020204" pitchFamily="34" charset="0"/>
                <a:cs typeface="Arial" panose="020B0604020202020204" pitchFamily="34" charset="0"/>
              </a:rPr>
              <a:t>Please </a:t>
            </a:r>
            <a:r>
              <a:rPr lang="en-GB" sz="1600" b="1" i="0" dirty="0">
                <a:solidFill>
                  <a:srgbClr val="FFFF00"/>
                </a:solidFill>
                <a:latin typeface="Arial" panose="020B0604020202020204" pitchFamily="34" charset="0"/>
                <a:cs typeface="Arial" panose="020B0604020202020204" pitchFamily="34" charset="0"/>
              </a:rPr>
              <a:t>edit out non-relevant slides </a:t>
            </a:r>
            <a:r>
              <a:rPr lang="en-GB" sz="1600" b="0" i="0" dirty="0">
                <a:solidFill>
                  <a:schemeClr val="bg1"/>
                </a:solidFill>
                <a:latin typeface="Arial" panose="020B0604020202020204" pitchFamily="34" charset="0"/>
                <a:cs typeface="Arial" panose="020B0604020202020204" pitchFamily="34" charset="0"/>
              </a:rPr>
              <a:t>or tasks before sharing with students. Please check the content works for your learners and feel free to add any content that would make the material more relevant to your setting. </a:t>
            </a:r>
          </a:p>
          <a:p>
            <a:pPr lvl="0"/>
            <a:endParaRPr lang="en-GB" sz="1600" b="0" i="0" dirty="0">
              <a:solidFill>
                <a:schemeClr val="bg1"/>
              </a:solidFill>
              <a:latin typeface="Arial" panose="020B0604020202020204" pitchFamily="34" charset="0"/>
              <a:cs typeface="Arial" panose="020B0604020202020204" pitchFamily="34" charset="0"/>
            </a:endParaRPr>
          </a:p>
          <a:p>
            <a:pPr lvl="0"/>
            <a:r>
              <a:rPr lang="en-GB" sz="1600" b="0" i="0" dirty="0">
                <a:solidFill>
                  <a:schemeClr val="bg1"/>
                </a:solidFill>
                <a:latin typeface="Arial" panose="020B0604020202020204" pitchFamily="34" charset="0"/>
                <a:cs typeface="Arial" panose="020B0604020202020204" pitchFamily="34" charset="0"/>
              </a:rPr>
              <a:t>This pack also provides links to learning resources from third parties and from the UK Committee for UNICEF (UNICEF UK) that you can access for free.</a:t>
            </a:r>
          </a:p>
        </p:txBody>
      </p:sp>
    </p:spTree>
    <p:extLst>
      <p:ext uri="{BB962C8B-B14F-4D97-AF65-F5344CB8AC3E}">
        <p14:creationId xmlns:p14="http://schemas.microsoft.com/office/powerpoint/2010/main" val="972543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and object 1">
    <p:bg>
      <p:bgPr>
        <a:solidFill>
          <a:schemeClr val="bg1"/>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7DE4915-8F76-AB49-9590-D6122C483402}"/>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 name="Rectangle 1">
            <a:extLst>
              <a:ext uri="{FF2B5EF4-FFF2-40B4-BE49-F238E27FC236}">
                <a16:creationId xmlns:a16="http://schemas.microsoft.com/office/drawing/2014/main" id="{08ABAA83-EA49-59C5-F1C6-74286C2B285F}"/>
              </a:ext>
            </a:extLst>
          </p:cNvPr>
          <p:cNvSpPr/>
          <p:nvPr userDrawn="1"/>
        </p:nvSpPr>
        <p:spPr>
          <a:xfrm>
            <a:off x="6096000" y="0"/>
            <a:ext cx="6096000" cy="685800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5E4A1A1-0D48-7706-9CE0-C5B58F46F9C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35" name="Text Placeholder 6">
            <a:extLst>
              <a:ext uri="{FF2B5EF4-FFF2-40B4-BE49-F238E27FC236}">
                <a16:creationId xmlns:a16="http://schemas.microsoft.com/office/drawing/2014/main" id="{7C993EE9-E58A-7E4B-B4EB-2294621E94E9}"/>
              </a:ext>
            </a:extLst>
          </p:cNvPr>
          <p:cNvSpPr>
            <a:spLocks noGrp="1"/>
          </p:cNvSpPr>
          <p:nvPr>
            <p:ph type="body" sz="quarter" idx="23" hasCustomPrompt="1"/>
          </p:nvPr>
        </p:nvSpPr>
        <p:spPr>
          <a:xfrm>
            <a:off x="6586401" y="2071688"/>
            <a:ext cx="5305425" cy="309086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5" name="Text Placeholder 24">
            <a:extLst>
              <a:ext uri="{FF2B5EF4-FFF2-40B4-BE49-F238E27FC236}">
                <a16:creationId xmlns:a16="http://schemas.microsoft.com/office/drawing/2014/main" id="{0099BF44-277F-CD47-80F6-ADBE4478B29B}"/>
              </a:ext>
            </a:extLst>
          </p:cNvPr>
          <p:cNvSpPr>
            <a:spLocks noGrp="1"/>
          </p:cNvSpPr>
          <p:nvPr>
            <p:ph type="body" sz="quarter" idx="17" hasCustomPrompt="1"/>
          </p:nvPr>
        </p:nvSpPr>
        <p:spPr>
          <a:xfrm>
            <a:off x="6586401" y="1468553"/>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sp>
        <p:nvSpPr>
          <p:cNvPr id="4" name="Text Placeholder 24">
            <a:extLst>
              <a:ext uri="{FF2B5EF4-FFF2-40B4-BE49-F238E27FC236}">
                <a16:creationId xmlns:a16="http://schemas.microsoft.com/office/drawing/2014/main" id="{DF19E799-652C-FA37-7A63-035B8B3219C7}"/>
              </a:ext>
            </a:extLst>
          </p:cNvPr>
          <p:cNvSpPr>
            <a:spLocks noGrp="1"/>
          </p:cNvSpPr>
          <p:nvPr>
            <p:ph type="body" sz="quarter" idx="24" hasCustomPrompt="1"/>
          </p:nvPr>
        </p:nvSpPr>
        <p:spPr>
          <a:xfrm>
            <a:off x="551757" y="1597203"/>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pic>
        <p:nvPicPr>
          <p:cNvPr id="5" name="Picture 4">
            <a:extLst>
              <a:ext uri="{FF2B5EF4-FFF2-40B4-BE49-F238E27FC236}">
                <a16:creationId xmlns:a16="http://schemas.microsoft.com/office/drawing/2014/main" id="{7A5C89A7-5221-DDDB-423F-26E8274D59F0}"/>
              </a:ext>
            </a:extLst>
          </p:cNvPr>
          <p:cNvPicPr>
            <a:picLocks noChangeAspect="1"/>
          </p:cNvPicPr>
          <p:nvPr userDrawn="1"/>
        </p:nvPicPr>
        <p:blipFill>
          <a:blip r:embed="rId3"/>
          <a:stretch>
            <a:fillRect/>
          </a:stretch>
        </p:blipFill>
        <p:spPr>
          <a:xfrm>
            <a:off x="677478" y="2326112"/>
            <a:ext cx="4512040" cy="4531888"/>
          </a:xfrm>
          <a:prstGeom prst="rect">
            <a:avLst/>
          </a:prstGeom>
        </p:spPr>
      </p:pic>
    </p:spTree>
    <p:extLst>
      <p:ext uri="{BB962C8B-B14F-4D97-AF65-F5344CB8AC3E}">
        <p14:creationId xmlns:p14="http://schemas.microsoft.com/office/powerpoint/2010/main" val="4021570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latin typeface="Univers LT Pro 45 Light" panose="020B0403020202020204"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4" name="Text Placeholder 7">
            <a:extLst>
              <a:ext uri="{FF2B5EF4-FFF2-40B4-BE49-F238E27FC236}">
                <a16:creationId xmlns:a16="http://schemas.microsoft.com/office/drawing/2014/main" id="{09FAF7C1-0CA9-E90C-964C-A069F3890133}"/>
              </a:ext>
            </a:extLst>
          </p:cNvPr>
          <p:cNvSpPr>
            <a:spLocks noGrp="1"/>
          </p:cNvSpPr>
          <p:nvPr>
            <p:ph type="body" sz="quarter" idx="14" hasCustomPrompt="1"/>
          </p:nvPr>
        </p:nvSpPr>
        <p:spPr>
          <a:xfrm>
            <a:off x="528741" y="531140"/>
            <a:ext cx="2641971" cy="714793"/>
          </a:xfrm>
          <a:solidFill>
            <a:schemeClr val="tx1"/>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HEADER</a:t>
            </a:r>
            <a:endParaRPr lang="en-GB" dirty="0"/>
          </a:p>
        </p:txBody>
      </p:sp>
      <p:pic>
        <p:nvPicPr>
          <p:cNvPr id="5" name="Picture 4">
            <a:extLst>
              <a:ext uri="{FF2B5EF4-FFF2-40B4-BE49-F238E27FC236}">
                <a16:creationId xmlns:a16="http://schemas.microsoft.com/office/drawing/2014/main" id="{9FC541B7-871A-357C-23E6-5617B6B91D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36267AA-06DB-7249-97B0-AC604B4097ED}"/>
              </a:ext>
            </a:extLst>
          </p:cNvPr>
          <p:cNvPicPr>
            <a:picLocks noChangeAspect="1"/>
          </p:cNvPicPr>
          <p:nvPr userDrawn="1"/>
        </p:nvPicPr>
        <p:blipFill>
          <a:blip r:embed="rId2">
            <a:extLst>
              <a:ext uri="{28A0092B-C50C-407E-A947-70E740481C1C}">
                <a14:useLocalDpi xmlns:a14="http://schemas.microsoft.com/office/drawing/2010/main" val="0"/>
              </a:ext>
            </a:extLst>
          </a:blip>
          <a:srcRect l="20344" r="20344"/>
          <a:stretch/>
        </p:blipFill>
        <p:spPr>
          <a:xfrm>
            <a:off x="-5355" y="1"/>
            <a:ext cx="6101355" cy="6857999"/>
          </a:xfrm>
          <a:prstGeom prst="rect">
            <a:avLst/>
          </a:prstGeom>
        </p:spPr>
      </p:pic>
      <p:sp>
        <p:nvSpPr>
          <p:cNvPr id="6" name="TextBox 5">
            <a:extLst>
              <a:ext uri="{FF2B5EF4-FFF2-40B4-BE49-F238E27FC236}">
                <a16:creationId xmlns:a16="http://schemas.microsoft.com/office/drawing/2014/main" id="{73870DF2-4455-3149-A14A-9AA96CF762C8}"/>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3ADCB709-ED65-0741-B289-5B4E347811A1}"/>
              </a:ext>
            </a:extLst>
          </p:cNvPr>
          <p:cNvSpPr>
            <a:spLocks noGrp="1"/>
          </p:cNvSpPr>
          <p:nvPr>
            <p:ph type="body" sz="quarter" idx="14" hasCustomPrompt="1"/>
          </p:nvPr>
        </p:nvSpPr>
        <p:spPr>
          <a:xfrm>
            <a:off x="6536002" y="600588"/>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1CABC8AD-7222-F34B-9DC8-93443F8D4804}"/>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3F15152C-B9F1-1C47-8AA6-A4AEDF174D0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C5ACB111-88C0-7C49-ACB4-E11D22B29D64}"/>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60A7AC5E-963B-0D4E-8617-70DC4C02B753}"/>
              </a:ext>
            </a:extLst>
          </p:cNvPr>
          <p:cNvSpPr>
            <a:spLocks noGrp="1"/>
          </p:cNvSpPr>
          <p:nvPr>
            <p:ph type="body" sz="quarter" idx="21" hasCustomPrompt="1"/>
          </p:nvPr>
        </p:nvSpPr>
        <p:spPr>
          <a:xfrm>
            <a:off x="6535898" y="4179743"/>
            <a:ext cx="3534377"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C7D2DC5-51AB-754B-B99C-2DC72F97B410}"/>
              </a:ext>
            </a:extLst>
          </p:cNvPr>
          <p:cNvSpPr>
            <a:spLocks noGrp="1"/>
          </p:cNvSpPr>
          <p:nvPr>
            <p:ph type="body" sz="quarter" idx="22" hasCustomPrompt="1"/>
          </p:nvPr>
        </p:nvSpPr>
        <p:spPr>
          <a:xfrm>
            <a:off x="6535896" y="5471243"/>
            <a:ext cx="353437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3" name="Picture 2">
            <a:extLst>
              <a:ext uri="{FF2B5EF4-FFF2-40B4-BE49-F238E27FC236}">
                <a16:creationId xmlns:a16="http://schemas.microsoft.com/office/drawing/2014/main" id="{82603934-A46A-7495-82B1-0BF49C5D8D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ransparent box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1B3C1F-DE48-BE44-84E4-4DA05CF781BE}"/>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6096000" y="0"/>
            <a:ext cx="6096000" cy="6858000"/>
          </a:xfrm>
          <a:prstGeom prst="rect">
            <a:avLst/>
          </a:prstGeom>
        </p:spPr>
      </p:pic>
      <p:sp>
        <p:nvSpPr>
          <p:cNvPr id="12" name="TextBox 11">
            <a:extLst>
              <a:ext uri="{FF2B5EF4-FFF2-40B4-BE49-F238E27FC236}">
                <a16:creationId xmlns:a16="http://schemas.microsoft.com/office/drawing/2014/main" id="{7AF3A560-1280-9B48-A5E5-0D34FA4E1F21}"/>
              </a:ext>
            </a:extLst>
          </p:cNvPr>
          <p:cNvSpPr txBox="1"/>
          <p:nvPr userDrawn="1"/>
        </p:nvSpPr>
        <p:spPr>
          <a:xfrm>
            <a:off x="6096000" y="6642556"/>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911F93A4-C228-F843-9F26-8B47B8F1C0E6}"/>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9AD6D71F-36D3-9241-AF54-11F7648E9923}"/>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F4C04A3D-CB22-0A49-97D0-5BA4C5664ED8}"/>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FA9C82D4-3C10-E142-9889-00D4EF3D257D}"/>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108794B6-B7F9-6A46-BACB-E949B4648B59}"/>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9C3253F-B0B0-DB41-B8CE-F01AA9C25704}"/>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2" name="Picture 1">
            <a:extLst>
              <a:ext uri="{FF2B5EF4-FFF2-40B4-BE49-F238E27FC236}">
                <a16:creationId xmlns:a16="http://schemas.microsoft.com/office/drawing/2014/main" id="{38677344-1482-515F-838F-853FB0B35BB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21271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3465E4-4110-A240-96F3-76D8EE5C46AC}"/>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1" y="0"/>
            <a:ext cx="6096000" cy="6857999"/>
          </a:xfrm>
          <a:prstGeom prst="rect">
            <a:avLst/>
          </a:prstGeom>
        </p:spPr>
      </p:pic>
      <p:sp>
        <p:nvSpPr>
          <p:cNvPr id="19" name="Text Placeholder 7">
            <a:extLst>
              <a:ext uri="{FF2B5EF4-FFF2-40B4-BE49-F238E27FC236}">
                <a16:creationId xmlns:a16="http://schemas.microsoft.com/office/drawing/2014/main" id="{50971B6A-3C27-4844-8231-F1BBFFEE3C4F}"/>
              </a:ext>
            </a:extLst>
          </p:cNvPr>
          <p:cNvSpPr>
            <a:spLocks noGrp="1"/>
          </p:cNvSpPr>
          <p:nvPr>
            <p:ph type="body" sz="quarter" idx="14" hasCustomPrompt="1"/>
          </p:nvPr>
        </p:nvSpPr>
        <p:spPr>
          <a:xfrm>
            <a:off x="6536002" y="600588"/>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0" name="Text Placeholder 24">
            <a:extLst>
              <a:ext uri="{FF2B5EF4-FFF2-40B4-BE49-F238E27FC236}">
                <a16:creationId xmlns:a16="http://schemas.microsoft.com/office/drawing/2014/main" id="{0568E147-7B99-AB4E-87BD-2A6E5E4C1FEA}"/>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1" name="Text Placeholder 30">
            <a:extLst>
              <a:ext uri="{FF2B5EF4-FFF2-40B4-BE49-F238E27FC236}">
                <a16:creationId xmlns:a16="http://schemas.microsoft.com/office/drawing/2014/main" id="{9B82D579-7705-DA4E-8F72-031AA3ACA39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4" name="Text Placeholder 6">
            <a:extLst>
              <a:ext uri="{FF2B5EF4-FFF2-40B4-BE49-F238E27FC236}">
                <a16:creationId xmlns:a16="http://schemas.microsoft.com/office/drawing/2014/main" id="{F9A46698-EC9E-B948-AAB6-297953D1AF4F}"/>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5" name="Text Placeholder 32">
            <a:extLst>
              <a:ext uri="{FF2B5EF4-FFF2-40B4-BE49-F238E27FC236}">
                <a16:creationId xmlns:a16="http://schemas.microsoft.com/office/drawing/2014/main" id="{6F95AD97-5A5B-4E4E-BB5F-514681B19D93}"/>
              </a:ext>
            </a:extLst>
          </p:cNvPr>
          <p:cNvSpPr>
            <a:spLocks noGrp="1"/>
          </p:cNvSpPr>
          <p:nvPr>
            <p:ph type="body" sz="quarter" idx="21" hasCustomPrompt="1"/>
          </p:nvPr>
        </p:nvSpPr>
        <p:spPr>
          <a:xfrm>
            <a:off x="6535898" y="4179743"/>
            <a:ext cx="3498751"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6" name="Text Placeholder 32">
            <a:extLst>
              <a:ext uri="{FF2B5EF4-FFF2-40B4-BE49-F238E27FC236}">
                <a16:creationId xmlns:a16="http://schemas.microsoft.com/office/drawing/2014/main" id="{C4A51ABF-E0D2-BE43-A416-1F6A52F0A81E}"/>
              </a:ext>
            </a:extLst>
          </p:cNvPr>
          <p:cNvSpPr>
            <a:spLocks noGrp="1"/>
          </p:cNvSpPr>
          <p:nvPr>
            <p:ph type="body" sz="quarter" idx="22" hasCustomPrompt="1"/>
          </p:nvPr>
        </p:nvSpPr>
        <p:spPr>
          <a:xfrm>
            <a:off x="6535896" y="5471243"/>
            <a:ext cx="3498751"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2" name="TextBox 1">
            <a:extLst>
              <a:ext uri="{FF2B5EF4-FFF2-40B4-BE49-F238E27FC236}">
                <a16:creationId xmlns:a16="http://schemas.microsoft.com/office/drawing/2014/main" id="{EF4C4F8C-71BC-F3D4-6E06-81DC9705AD7D}"/>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541CD321-0CC8-7111-00D7-2571011F1A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ransparent box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1B3C1F-DE48-BE44-84E4-4DA05CF781BE}"/>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6096000" y="0"/>
            <a:ext cx="6096000" cy="6858000"/>
          </a:xfrm>
          <a:prstGeom prst="rect">
            <a:avLst/>
          </a:prstGeom>
        </p:spPr>
      </p:pic>
      <p:sp>
        <p:nvSpPr>
          <p:cNvPr id="12" name="TextBox 11">
            <a:extLst>
              <a:ext uri="{FF2B5EF4-FFF2-40B4-BE49-F238E27FC236}">
                <a16:creationId xmlns:a16="http://schemas.microsoft.com/office/drawing/2014/main" id="{7AF3A560-1280-9B48-A5E5-0D34FA4E1F21}"/>
              </a:ext>
            </a:extLst>
          </p:cNvPr>
          <p:cNvSpPr txBox="1"/>
          <p:nvPr userDrawn="1"/>
        </p:nvSpPr>
        <p:spPr>
          <a:xfrm rot="5400000">
            <a:off x="11452265" y="524290"/>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911F93A4-C228-F843-9F26-8B47B8F1C0E6}"/>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9AD6D71F-36D3-9241-AF54-11F7648E9923}"/>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F4C04A3D-CB22-0A49-97D0-5BA4C5664ED8}"/>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FA9C82D4-3C10-E142-9889-00D4EF3D257D}"/>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108794B6-B7F9-6A46-BACB-E949B4648B59}"/>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9C3253F-B0B0-DB41-B8CE-F01AA9C25704}"/>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2" name="Picture 1">
            <a:extLst>
              <a:ext uri="{FF2B5EF4-FFF2-40B4-BE49-F238E27FC236}">
                <a16:creationId xmlns:a16="http://schemas.microsoft.com/office/drawing/2014/main" id="{00FB72C7-3C60-6225-7C09-061437778961}"/>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3560171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781619"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781620"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781619"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1078161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781619"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ADBC8ABD-FF41-7E2C-391C-DB27D8AD346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621182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chemeClr val="bg1"/>
          </a:solidFill>
        </p:spPr>
        <p:txBody>
          <a:bodyPr wrap="square" lIns="144000" tIns="144000" rIns="108000" bIns="0" anchor="ctr" anchorCtr="0">
            <a:spAutoFit/>
          </a:bodyPr>
          <a:lstStyle>
            <a:lvl1pPr marL="0" indent="0">
              <a:buNone/>
              <a:defRPr sz="4000" b="1" i="0" spc="100" baseline="0">
                <a:solidFill>
                  <a:schemeClr val="tx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901362" cy="339950"/>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901363" cy="448808"/>
          </a:xfrm>
        </p:spPr>
        <p:txBody>
          <a:bodyPr lIns="0" rIns="90000"/>
          <a:lstStyle>
            <a:lvl1pPr marL="0" indent="0">
              <a:buNone/>
              <a:defRPr b="1" i="0">
                <a:solidFill>
                  <a:schemeClr val="bg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901362"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9464450"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901362"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98AD53AF-A3FF-E765-48A1-23677D7BED7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664656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8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2" y="531140"/>
            <a:ext cx="6536088"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PRIMARY ACTIVITIES</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1830416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9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7113029"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PRIMARY ACTIVITIES 2</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456173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0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7396059"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SECONDARY ACTIVITIES</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543368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1_Content and object 1">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
        <p:nvSpPr>
          <p:cNvPr id="2" name="Text Placeholder 7">
            <a:extLst>
              <a:ext uri="{FF2B5EF4-FFF2-40B4-BE49-F238E27FC236}">
                <a16:creationId xmlns:a16="http://schemas.microsoft.com/office/drawing/2014/main" id="{9A9F81EF-7F77-3B1F-73E2-57BF6571838B}"/>
              </a:ext>
            </a:extLst>
          </p:cNvPr>
          <p:cNvSpPr>
            <a:spLocks noGrp="1"/>
          </p:cNvSpPr>
          <p:nvPr>
            <p:ph type="body" sz="quarter" idx="14" hasCustomPrompt="1"/>
          </p:nvPr>
        </p:nvSpPr>
        <p:spPr>
          <a:xfrm>
            <a:off x="528741" y="531140"/>
            <a:ext cx="7962116"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SECONDARY ACTIVITIES 2</a:t>
            </a:r>
            <a:endParaRPr lang="en-GB" dirty="0"/>
          </a:p>
        </p:txBody>
      </p:sp>
    </p:spTree>
    <p:extLst>
      <p:ext uri="{BB962C8B-B14F-4D97-AF65-F5344CB8AC3E}">
        <p14:creationId xmlns:p14="http://schemas.microsoft.com/office/powerpoint/2010/main" val="104045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Univers LT Pro 45 Light" panose="020B0403020202020204"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spTree>
    <p:extLst>
      <p:ext uri="{BB962C8B-B14F-4D97-AF65-F5344CB8AC3E}">
        <p14:creationId xmlns:p14="http://schemas.microsoft.com/office/powerpoint/2010/main" val="4204059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Univers LT Pro 45 Light" panose="020B0403020202020204"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pic>
        <p:nvPicPr>
          <p:cNvPr id="2" name="Picture 1">
            <a:extLst>
              <a:ext uri="{FF2B5EF4-FFF2-40B4-BE49-F238E27FC236}">
                <a16:creationId xmlns:a16="http://schemas.microsoft.com/office/drawing/2014/main" id="{FE15D024-C41D-B762-417D-5D4BB0F0DF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1111698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DBEF1F-C7C5-A642-AA3C-6FE58155CEAC}"/>
              </a:ext>
            </a:extLst>
          </p:cNvPr>
          <p:cNvPicPr>
            <a:picLocks noChangeAspect="1"/>
          </p:cNvPicPr>
          <p:nvPr userDrawn="1"/>
        </p:nvPicPr>
        <p:blipFill>
          <a:blip r:embed="rId2">
            <a:extLst>
              <a:ext uri="{28A0092B-C50C-407E-A947-70E740481C1C}">
                <a14:useLocalDpi xmlns:a14="http://schemas.microsoft.com/office/drawing/2010/main" val="0"/>
              </a:ext>
            </a:extLst>
          </a:blip>
          <a:srcRect t="7812" b="7812"/>
          <a:stretch/>
        </p:blipFill>
        <p:spPr>
          <a:xfrm>
            <a:off x="0" y="-1"/>
            <a:ext cx="12192000" cy="6858001"/>
          </a:xfrm>
          <a:prstGeom prst="rect">
            <a:avLst/>
          </a:prstGeom>
        </p:spPr>
      </p:pic>
      <p:sp>
        <p:nvSpPr>
          <p:cNvPr id="9" name="TextBox 8">
            <a:extLst>
              <a:ext uri="{FF2B5EF4-FFF2-40B4-BE49-F238E27FC236}">
                <a16:creationId xmlns:a16="http://schemas.microsoft.com/office/drawing/2014/main" id="{363BC055-63D2-7B4C-AA38-1B4DCD1B627F}"/>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UNICEF/Dawe</a:t>
            </a:r>
            <a:endParaRPr lang="en-US" sz="800" dirty="0">
              <a:solidFill>
                <a:schemeClr val="bg1"/>
              </a:solidFill>
            </a:endParaRPr>
          </a:p>
        </p:txBody>
      </p:sp>
      <p:sp>
        <p:nvSpPr>
          <p:cNvPr id="10" name="Title 1">
            <a:extLst>
              <a:ext uri="{FF2B5EF4-FFF2-40B4-BE49-F238E27FC236}">
                <a16:creationId xmlns:a16="http://schemas.microsoft.com/office/drawing/2014/main" id="{A2E32C0A-6D4C-3E4E-8CDC-D872D60D9DA8}"/>
              </a:ext>
            </a:extLst>
          </p:cNvPr>
          <p:cNvSpPr>
            <a:spLocks noGrp="1"/>
          </p:cNvSpPr>
          <p:nvPr>
            <p:ph type="ctrTitle" hasCustomPrompt="1"/>
          </p:nvPr>
        </p:nvSpPr>
        <p:spPr>
          <a:xfrm>
            <a:off x="296867" y="5775443"/>
            <a:ext cx="3696909"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GB" dirty="0"/>
              <a:t>THANK YOU</a:t>
            </a:r>
          </a:p>
        </p:txBody>
      </p:sp>
      <p:pic>
        <p:nvPicPr>
          <p:cNvPr id="3" name="Picture 2">
            <a:extLst>
              <a:ext uri="{FF2B5EF4-FFF2-40B4-BE49-F238E27FC236}">
                <a16:creationId xmlns:a16="http://schemas.microsoft.com/office/drawing/2014/main" id="{D58130B9-1C61-63D0-95E6-64BFB4628ED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4968000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B298E2-0F22-BC40-A2EA-513B720D7304}"/>
              </a:ext>
            </a:extLst>
          </p:cNvPr>
          <p:cNvPicPr>
            <a:picLocks noChangeAspect="1"/>
          </p:cNvPicPr>
          <p:nvPr userDrawn="1"/>
        </p:nvPicPr>
        <p:blipFill>
          <a:blip r:embed="rId2">
            <a:extLst>
              <a:ext uri="{28A0092B-C50C-407E-A947-70E740481C1C}">
                <a14:useLocalDpi xmlns:a14="http://schemas.microsoft.com/office/drawing/2010/main" val="0"/>
              </a:ext>
            </a:extLst>
          </a:blip>
          <a:srcRect t="7812" b="7812"/>
          <a:stretch/>
        </p:blipFill>
        <p:spPr>
          <a:xfrm>
            <a:off x="0" y="0"/>
            <a:ext cx="12192000" cy="6858000"/>
          </a:xfrm>
          <a:prstGeom prst="rect">
            <a:avLst/>
          </a:prstGeom>
        </p:spPr>
      </p:pic>
      <p:sp>
        <p:nvSpPr>
          <p:cNvPr id="10" name="Title 1">
            <a:extLst>
              <a:ext uri="{FF2B5EF4-FFF2-40B4-BE49-F238E27FC236}">
                <a16:creationId xmlns:a16="http://schemas.microsoft.com/office/drawing/2014/main" id="{302640B2-5C62-5346-B320-A8ACB9465292}"/>
              </a:ext>
            </a:extLst>
          </p:cNvPr>
          <p:cNvSpPr>
            <a:spLocks noGrp="1"/>
          </p:cNvSpPr>
          <p:nvPr>
            <p:ph type="ctrTitle" hasCustomPrompt="1"/>
          </p:nvPr>
        </p:nvSpPr>
        <p:spPr>
          <a:xfrm>
            <a:off x="296868" y="5775443"/>
            <a:ext cx="3750698"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GB" dirty="0"/>
              <a:t>THANK YOU</a:t>
            </a:r>
          </a:p>
        </p:txBody>
      </p:sp>
      <p:pic>
        <p:nvPicPr>
          <p:cNvPr id="3" name="Picture 2">
            <a:extLst>
              <a:ext uri="{FF2B5EF4-FFF2-40B4-BE49-F238E27FC236}">
                <a16:creationId xmlns:a16="http://schemas.microsoft.com/office/drawing/2014/main" id="{01F5D4E2-2139-70F7-952D-5144759F4D4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
        <p:nvSpPr>
          <p:cNvPr id="4" name="TextBox 3">
            <a:extLst>
              <a:ext uri="{FF2B5EF4-FFF2-40B4-BE49-F238E27FC236}">
                <a16:creationId xmlns:a16="http://schemas.microsoft.com/office/drawing/2014/main" id="{5AB51BA1-C2BB-DCDE-F966-63A72A44D1B0}"/>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UNICEF/Dawe</a:t>
            </a:r>
            <a:endParaRPr lang="en-US" sz="800" dirty="0">
              <a:solidFill>
                <a:schemeClr val="bg1"/>
              </a:solidFill>
            </a:endParaRPr>
          </a:p>
        </p:txBody>
      </p:sp>
    </p:spTree>
    <p:extLst>
      <p:ext uri="{BB962C8B-B14F-4D97-AF65-F5344CB8AC3E}">
        <p14:creationId xmlns:p14="http://schemas.microsoft.com/office/powerpoint/2010/main" val="1627772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19/06/2023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93" r:id="rId1"/>
    <p:sldLayoutId id="2147483688" r:id="rId2"/>
    <p:sldLayoutId id="2147483738" r:id="rId3"/>
    <p:sldLayoutId id="2147483739" r:id="rId4"/>
    <p:sldLayoutId id="2147483734" r:id="rId5"/>
    <p:sldLayoutId id="2147483728" r:id="rId6"/>
    <p:sldLayoutId id="2147483694" r:id="rId7"/>
    <p:sldLayoutId id="2147483706" r:id="rId8"/>
    <p:sldLayoutId id="2147483727" r:id="rId9"/>
    <p:sldLayoutId id="2147483709" r:id="rId10"/>
    <p:sldLayoutId id="2147483740" r:id="rId11"/>
    <p:sldLayoutId id="2147483735" r:id="rId12"/>
    <p:sldLayoutId id="2147483733" r:id="rId13"/>
    <p:sldLayoutId id="2147483736" r:id="rId14"/>
    <p:sldLayoutId id="2147483741" r:id="rId15"/>
    <p:sldLayoutId id="2147483742" r:id="rId16"/>
    <p:sldLayoutId id="2147483743" r:id="rId17"/>
    <p:sldLayoutId id="2147483715" r:id="rId18"/>
    <p:sldLayoutId id="2147483737" r:id="rId19"/>
    <p:sldLayoutId id="2147483696" r:id="rId20"/>
    <p:sldLayoutId id="2147483722" r:id="rId21"/>
  </p:sldLayoutIdLst>
  <p:txStyles>
    <p:titleStyle>
      <a:lvl1pPr algn="l" defTabSz="914400" rtl="0" eaLnBrk="1" latinLnBrk="0" hangingPunct="1">
        <a:lnSpc>
          <a:spcPct val="90000"/>
        </a:lnSpc>
        <a:spcBef>
          <a:spcPct val="0"/>
        </a:spcBef>
        <a:buNone/>
        <a:defRPr sz="4400" b="1" i="0" kern="1200">
          <a:solidFill>
            <a:schemeClr val="tx1"/>
          </a:solidFill>
          <a:latin typeface="Univers LT Pro 85 XBlack" panose="020B08040305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Univers LT Std 45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Univers LT Std 45 Light" panose="020B04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Univers LT Std 45 Light" panose="020B04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video" Target="https://www.youtube.com/embed/Kald0xG-W3c?feature=oembed" TargetMode="External"/><Relationship Id="rId5" Type="http://schemas.openxmlformats.org/officeDocument/2006/relationships/image" Target="../media/image13.jpeg"/><Relationship Id="rId4" Type="http://schemas.openxmlformats.org/officeDocument/2006/relationships/hyperlink" Target="https://www.youtube.com/channel/UCjI37_ExpvQnz1tP3qtfFy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14.xml"/><Relationship Id="rId7" Type="http://schemas.openxmlformats.org/officeDocument/2006/relationships/image" Target="../media/image18.jpeg"/><Relationship Id="rId2" Type="http://schemas.openxmlformats.org/officeDocument/2006/relationships/video" Target="https://www.youtube.com/embed/lmizwPXjcSQ?feature=oembed" TargetMode="External"/><Relationship Id="rId1" Type="http://schemas.openxmlformats.org/officeDocument/2006/relationships/video" Target="https://www.youtube.com/embed/q9n1plse2K4?feature=oembed" TargetMode="External"/><Relationship Id="rId6" Type="http://schemas.openxmlformats.org/officeDocument/2006/relationships/hyperlink" Target="https://www.paddington.com/us/heritage/paddington/" TargetMode="External"/><Relationship Id="rId5" Type="http://schemas.openxmlformats.org/officeDocument/2006/relationships/hyperlink" Target="https://youtu.be/lmizwPXjcSQ" TargetMode="External"/><Relationship Id="rId4" Type="http://schemas.openxmlformats.org/officeDocument/2006/relationships/hyperlink" Target="https://youtu.be/q9n1plse2K4"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slideLayout" Target="../slideLayouts/slideLayout15.xml"/><Relationship Id="rId7" Type="http://schemas.openxmlformats.org/officeDocument/2006/relationships/image" Target="../media/image20.jpeg"/><Relationship Id="rId2" Type="http://schemas.openxmlformats.org/officeDocument/2006/relationships/video" Target="https://www.youtube.com/embed/ITtanRWYOMc?feature=oembed" TargetMode="External"/><Relationship Id="rId1" Type="http://schemas.openxmlformats.org/officeDocument/2006/relationships/video" Target="https://www.youtube.com/embed/CRk8eaW3X1Y?feature=oembed" TargetMode="External"/><Relationship Id="rId6" Type="http://schemas.openxmlformats.org/officeDocument/2006/relationships/hyperlink" Target="https://www.youtube.com/watch?v=CRk8eaW3X1Y" TargetMode="External"/><Relationship Id="rId5" Type="http://schemas.openxmlformats.org/officeDocument/2006/relationships/hyperlink" Target="https://www.youtube.com/watch?v=ITtanRWYOMc" TargetMode="External"/><Relationship Id="rId4" Type="http://schemas.openxmlformats.org/officeDocument/2006/relationships/hyperlink" Target="https://www.walkwithamal.org/"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WoWSxdDRM2E" TargetMode="External"/><Relationship Id="rId3" Type="http://schemas.openxmlformats.org/officeDocument/2006/relationships/notesSlide" Target="../notesSlides/notesSlide4.xml"/><Relationship Id="rId7" Type="http://schemas.openxmlformats.org/officeDocument/2006/relationships/hyperlink" Target="https://www.youngroots.org.uk/" TargetMode="External"/><Relationship Id="rId2" Type="http://schemas.openxmlformats.org/officeDocument/2006/relationships/slideLayout" Target="../slideLayouts/slideLayout15.xml"/><Relationship Id="rId1" Type="http://schemas.openxmlformats.org/officeDocument/2006/relationships/video" Target="https://www.youtube.com/embed/WoWSxdDRM2E?feature=oembed" TargetMode="External"/><Relationship Id="rId6" Type="http://schemas.openxmlformats.org/officeDocument/2006/relationships/hyperlink" Target="https://www.refugeecouncil.org.uk/" TargetMode="External"/><Relationship Id="rId5" Type="http://schemas.openxmlformats.org/officeDocument/2006/relationships/hyperlink" Target="https://www.redcross.org.uk/get-help/get-help-as-a-refugee" TargetMode="External"/><Relationship Id="rId10" Type="http://schemas.openxmlformats.org/officeDocument/2006/relationships/image" Target="../media/image22.jpeg"/><Relationship Id="rId4" Type="http://schemas.openxmlformats.org/officeDocument/2006/relationships/hyperlink" Target="https://www.rescue.org/uk/" TargetMode="External"/><Relationship Id="rId9" Type="http://schemas.openxmlformats.org/officeDocument/2006/relationships/hyperlink" Target="https://refugeeweek.org.uk/"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44AE93F-A5B5-55D9-0E0C-F7F2CD976D92}"/>
              </a:ext>
            </a:extLst>
          </p:cNvPr>
          <p:cNvSpPr>
            <a:spLocks noGrp="1"/>
          </p:cNvSpPr>
          <p:nvPr>
            <p:ph type="ctrTitle"/>
          </p:nvPr>
        </p:nvSpPr>
        <p:spPr>
          <a:xfrm>
            <a:off x="273218" y="5821785"/>
            <a:ext cx="6576899" cy="744407"/>
          </a:xfrm>
        </p:spPr>
        <p:txBody>
          <a:bodyPr/>
          <a:lstStyle/>
          <a:p>
            <a:r>
              <a:rPr lang="en-US" sz="3800" dirty="0">
                <a:latin typeface="Arial Black" panose="020B0A04020102020204" pitchFamily="34" charset="0"/>
                <a:cs typeface="Arial" panose="020B0604020202020204" pitchFamily="34" charset="0"/>
              </a:rPr>
              <a:t>ARTICLE OF THE WEEK</a:t>
            </a:r>
          </a:p>
        </p:txBody>
      </p:sp>
    </p:spTree>
    <p:extLst>
      <p:ext uri="{BB962C8B-B14F-4D97-AF65-F5344CB8AC3E}">
        <p14:creationId xmlns:p14="http://schemas.microsoft.com/office/powerpoint/2010/main" val="824152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189B3A-D0E7-E640-B1F0-3B483591A08C}"/>
              </a:ext>
            </a:extLst>
          </p:cNvPr>
          <p:cNvSpPr>
            <a:spLocks noGrp="1"/>
          </p:cNvSpPr>
          <p:nvPr>
            <p:ph type="body" sz="quarter" idx="14"/>
          </p:nvPr>
        </p:nvSpPr>
        <p:spPr>
          <a:xfrm>
            <a:off x="528740" y="538834"/>
            <a:ext cx="4293479" cy="699404"/>
          </a:xfrm>
        </p:spPr>
        <p:txBody>
          <a:bodyPr/>
          <a:lstStyle/>
          <a:p>
            <a:r>
              <a:rPr lang="en-US" sz="2000" dirty="0">
                <a:latin typeface="Arial Black" panose="020B0A04020102020204" pitchFamily="34" charset="0"/>
              </a:rPr>
              <a:t>INTRODUCING WORLD REFUGEE DAY</a:t>
            </a:r>
          </a:p>
        </p:txBody>
      </p:sp>
      <p:sp>
        <p:nvSpPr>
          <p:cNvPr id="4" name="Text Placeholder 3">
            <a:extLst>
              <a:ext uri="{FF2B5EF4-FFF2-40B4-BE49-F238E27FC236}">
                <a16:creationId xmlns:a16="http://schemas.microsoft.com/office/drawing/2014/main" id="{90C7C574-9573-5D42-A50A-7E87DA182D29}"/>
              </a:ext>
            </a:extLst>
          </p:cNvPr>
          <p:cNvSpPr>
            <a:spLocks noGrp="1"/>
          </p:cNvSpPr>
          <p:nvPr>
            <p:ph type="body" sz="quarter" idx="17"/>
          </p:nvPr>
        </p:nvSpPr>
        <p:spPr>
          <a:xfrm>
            <a:off x="6586401" y="708932"/>
            <a:ext cx="5305425" cy="259486"/>
          </a:xfrm>
        </p:spPr>
        <p:txBody>
          <a:bodyPr/>
          <a:lstStyle/>
          <a:p>
            <a:r>
              <a:rPr lang="en-US" dirty="0">
                <a:latin typeface="Arial Black" panose="020B0A04020102020204" pitchFamily="34" charset="0"/>
              </a:rPr>
              <a:t>World Refugee Day</a:t>
            </a:r>
          </a:p>
        </p:txBody>
      </p:sp>
      <p:sp>
        <p:nvSpPr>
          <p:cNvPr id="6" name="Text Placeholder 5">
            <a:extLst>
              <a:ext uri="{FF2B5EF4-FFF2-40B4-BE49-F238E27FC236}">
                <a16:creationId xmlns:a16="http://schemas.microsoft.com/office/drawing/2014/main" id="{1655297F-1DF4-2847-81FC-29805F363780}"/>
              </a:ext>
            </a:extLst>
          </p:cNvPr>
          <p:cNvSpPr>
            <a:spLocks noGrp="1"/>
          </p:cNvSpPr>
          <p:nvPr>
            <p:ph type="body" sz="quarter" idx="23"/>
          </p:nvPr>
        </p:nvSpPr>
        <p:spPr>
          <a:xfrm>
            <a:off x="6586401" y="1178576"/>
            <a:ext cx="5148399" cy="2568966"/>
          </a:xfrm>
        </p:spPr>
        <p:txBody>
          <a:bodyPr>
            <a:noAutofit/>
          </a:bodyPr>
          <a:lstStyle/>
          <a:p>
            <a:pPr algn="l" rtl="0" fontAlgn="base"/>
            <a:r>
              <a:rPr lang="en-GB" i="0" dirty="0">
                <a:effectLst/>
                <a:latin typeface="Arial" panose="020B0604020202020204" pitchFamily="34" charset="0"/>
                <a:cs typeface="Arial" panose="020B0604020202020204" pitchFamily="34" charset="0"/>
              </a:rPr>
              <a:t>World Refugee Day is an international day designated by the United Nations to honour refugees around the globe. </a:t>
            </a:r>
          </a:p>
          <a:p>
            <a:pPr algn="l" rtl="0" fontAlgn="base"/>
            <a:r>
              <a:rPr lang="en-GB" i="0" dirty="0">
                <a:effectLst/>
                <a:latin typeface="Arial" panose="020B0604020202020204" pitchFamily="34" charset="0"/>
                <a:cs typeface="Arial" panose="020B0604020202020204" pitchFamily="34" charset="0"/>
              </a:rPr>
              <a:t>It falls each year on June 20 and celebrates the strength and courage of people who have been forced to flee their home country to escape conflict or persecution. </a:t>
            </a:r>
          </a:p>
          <a:p>
            <a:pPr algn="l" rtl="0" fontAlgn="base"/>
            <a:r>
              <a:rPr lang="en-GB" i="0" dirty="0">
                <a:effectLst/>
                <a:latin typeface="Arial" panose="020B0604020202020204" pitchFamily="34" charset="0"/>
                <a:cs typeface="Arial" panose="020B0604020202020204" pitchFamily="34" charset="0"/>
              </a:rPr>
              <a:t>‘Refugee Week’ occurs at the same time as World Refugee Day and is a UK-wide festival celebrating the contributions, creativity and resilience of refugees and people seeking sanctuary.  </a:t>
            </a:r>
          </a:p>
        </p:txBody>
      </p:sp>
      <p:sp>
        <p:nvSpPr>
          <p:cNvPr id="2" name="TextBox 1">
            <a:extLst>
              <a:ext uri="{FF2B5EF4-FFF2-40B4-BE49-F238E27FC236}">
                <a16:creationId xmlns:a16="http://schemas.microsoft.com/office/drawing/2014/main" id="{627778A1-9760-5310-3D0C-C99F762FA511}"/>
              </a:ext>
            </a:extLst>
          </p:cNvPr>
          <p:cNvSpPr txBox="1"/>
          <p:nvPr/>
        </p:nvSpPr>
        <p:spPr>
          <a:xfrm>
            <a:off x="528741" y="1598296"/>
            <a:ext cx="5076859" cy="584775"/>
          </a:xfrm>
          <a:prstGeom prst="rect">
            <a:avLst/>
          </a:prstGeom>
          <a:noFill/>
        </p:spPr>
        <p:txBody>
          <a:bodyPr wrap="square" rtlCol="0">
            <a:spAutoFit/>
          </a:bodyPr>
          <a:lstStyle/>
          <a:p>
            <a:r>
              <a:rPr lang="en-GB" sz="1600" dirty="0">
                <a:solidFill>
                  <a:srgbClr val="030303"/>
                </a:solidFill>
                <a:latin typeface="Arial" panose="020B0604020202020204" pitchFamily="34" charset="0"/>
                <a:cs typeface="Arial" panose="020B0604020202020204" pitchFamily="34" charset="0"/>
              </a:rPr>
              <a:t>Steven Kidd</a:t>
            </a:r>
            <a:r>
              <a:rPr lang="en-GB" sz="1600" i="0" dirty="0">
                <a:solidFill>
                  <a:srgbClr val="030303"/>
                </a:solidFill>
                <a:effectLst/>
                <a:latin typeface="Arial" panose="020B0604020202020204" pitchFamily="34" charset="0"/>
                <a:cs typeface="Arial" panose="020B0604020202020204" pitchFamily="34" charset="0"/>
              </a:rPr>
              <a:t>, RRSA Professional Adviser, </a:t>
            </a:r>
            <a:r>
              <a:rPr lang="en-GB" sz="1600" dirty="0">
                <a:latin typeface="Arial" panose="020B0604020202020204" pitchFamily="34" charset="0"/>
                <a:cs typeface="Arial" panose="020B0604020202020204" pitchFamily="34" charset="0"/>
              </a:rPr>
              <a:t>introduces World Refugee Day</a:t>
            </a:r>
          </a:p>
        </p:txBody>
      </p:sp>
      <p:sp>
        <p:nvSpPr>
          <p:cNvPr id="5" name="TextBox 4">
            <a:extLst>
              <a:ext uri="{FF2B5EF4-FFF2-40B4-BE49-F238E27FC236}">
                <a16:creationId xmlns:a16="http://schemas.microsoft.com/office/drawing/2014/main" id="{AFE197FF-E6E9-DBAD-E48D-989B8106B534}"/>
              </a:ext>
            </a:extLst>
          </p:cNvPr>
          <p:cNvSpPr txBox="1"/>
          <p:nvPr/>
        </p:nvSpPr>
        <p:spPr>
          <a:xfrm>
            <a:off x="1312120" y="6091411"/>
            <a:ext cx="3510099" cy="338554"/>
          </a:xfrm>
          <a:prstGeom prst="rect">
            <a:avLst/>
          </a:prstGeom>
          <a:noFill/>
        </p:spPr>
        <p:txBody>
          <a:bodyPr wrap="square" rtlCol="0">
            <a:spAutoFit/>
          </a:bodyPr>
          <a:lstStyle/>
          <a:p>
            <a:r>
              <a:rPr lang="en-GB" sz="1600" dirty="0">
                <a:solidFill>
                  <a:srgbClr val="0563C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Click here</a:t>
            </a:r>
            <a:r>
              <a:rPr lang="en-GB" sz="1600" dirty="0">
                <a:solidFill>
                  <a:srgbClr val="00AEEF"/>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to watch on YouTube</a:t>
            </a:r>
            <a:endParaRPr lang="en-GB" sz="1600" dirty="0">
              <a:solidFill>
                <a:srgbClr val="00AEEF"/>
              </a:solidFill>
              <a:latin typeface="Arial" panose="020B0604020202020204" pitchFamily="34" charset="0"/>
              <a:cs typeface="Arial" panose="020B0604020202020204" pitchFamily="34" charset="0"/>
            </a:endParaRPr>
          </a:p>
        </p:txBody>
      </p:sp>
      <p:pic>
        <p:nvPicPr>
          <p:cNvPr id="7" name="Online Media 6" title="Steven Kidd, Professional Adviser, introduces Article of the Week, World Refugee Day">
            <a:hlinkClick r:id="" action="ppaction://media"/>
            <a:extLst>
              <a:ext uri="{FF2B5EF4-FFF2-40B4-BE49-F238E27FC236}">
                <a16:creationId xmlns:a16="http://schemas.microsoft.com/office/drawing/2014/main" id="{7D78D716-826C-65E5-888F-5357CA62AC97}"/>
              </a:ext>
            </a:extLst>
          </p:cNvPr>
          <p:cNvPicPr>
            <a:picLocks noRot="1" noChangeAspect="1"/>
          </p:cNvPicPr>
          <p:nvPr>
            <a:videoFile r:link="rId1"/>
          </p:nvPr>
        </p:nvPicPr>
        <p:blipFill>
          <a:blip r:embed="rId5"/>
          <a:stretch>
            <a:fillRect/>
          </a:stretch>
        </p:blipFill>
        <p:spPr>
          <a:xfrm>
            <a:off x="791028" y="2644546"/>
            <a:ext cx="4303487" cy="2431470"/>
          </a:xfrm>
          <a:prstGeom prst="rect">
            <a:avLst/>
          </a:prstGeom>
        </p:spPr>
      </p:pic>
    </p:spTree>
    <p:extLst>
      <p:ext uri="{BB962C8B-B14F-4D97-AF65-F5344CB8AC3E}">
        <p14:creationId xmlns:p14="http://schemas.microsoft.com/office/powerpoint/2010/main" val="409143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E722AB0-3331-B7CD-CD1A-C7CF85A72433}"/>
              </a:ext>
            </a:extLst>
          </p:cNvPr>
          <p:cNvSpPr>
            <a:spLocks noGrp="1"/>
          </p:cNvSpPr>
          <p:nvPr>
            <p:ph type="body" sz="quarter" idx="14"/>
          </p:nvPr>
        </p:nvSpPr>
        <p:spPr>
          <a:xfrm>
            <a:off x="528741" y="261836"/>
            <a:ext cx="5901088" cy="884793"/>
          </a:xfrm>
        </p:spPr>
        <p:txBody>
          <a:bodyPr/>
          <a:lstStyle/>
          <a:p>
            <a:r>
              <a:rPr lang="en-GB" dirty="0"/>
              <a:t>LINKED ARTICLES</a:t>
            </a:r>
          </a:p>
        </p:txBody>
      </p:sp>
      <p:sp>
        <p:nvSpPr>
          <p:cNvPr id="7" name="Text Placeholder 6">
            <a:extLst>
              <a:ext uri="{FF2B5EF4-FFF2-40B4-BE49-F238E27FC236}">
                <a16:creationId xmlns:a16="http://schemas.microsoft.com/office/drawing/2014/main" id="{39C13C2B-12A9-5698-CE7B-15AE95AE7EBF}"/>
              </a:ext>
            </a:extLst>
          </p:cNvPr>
          <p:cNvSpPr>
            <a:spLocks noGrp="1"/>
          </p:cNvSpPr>
          <p:nvPr>
            <p:ph type="body" sz="quarter" idx="23"/>
          </p:nvPr>
        </p:nvSpPr>
        <p:spPr>
          <a:xfrm>
            <a:off x="528638" y="1591015"/>
            <a:ext cx="5901088" cy="3675969"/>
          </a:xfrm>
        </p:spPr>
        <p:txBody>
          <a:bodyPr>
            <a:normAutofit fontScale="62500" lnSpcReduction="20000"/>
          </a:bodyPr>
          <a:lstStyle/>
          <a:p>
            <a:pPr lvl="0">
              <a:lnSpc>
                <a:spcPct val="107000"/>
              </a:lnSpc>
            </a:pPr>
            <a:r>
              <a:rPr lang="en-GB" sz="2600" b="1" dirty="0">
                <a:solidFill>
                  <a:schemeClr val="tx1"/>
                </a:solidFill>
                <a:effectLst/>
                <a:latin typeface="Arial" panose="020B0604020202020204" pitchFamily="34" charset="0"/>
                <a:ea typeface="Arial" panose="020B0604020202020204" pitchFamily="34" charset="0"/>
                <a:cs typeface="Arial" panose="020B0604020202020204" pitchFamily="34" charset="0"/>
              </a:rPr>
              <a:t>Article 10 (family reunification) </a:t>
            </a:r>
          </a:p>
          <a:p>
            <a:pPr lvl="0">
              <a:lnSpc>
                <a:spcPct val="107000"/>
              </a:lnSpc>
            </a:pPr>
            <a:r>
              <a:rPr lang="en-GB" sz="2600" dirty="0">
                <a:effectLst/>
                <a:latin typeface="Arial" panose="020B0604020202020204" pitchFamily="34" charset="0"/>
                <a:ea typeface="Arial" panose="020B0604020202020204" pitchFamily="34" charset="0"/>
                <a:cs typeface="Arial" panose="020B0604020202020204" pitchFamily="34" charset="0"/>
              </a:rPr>
              <a:t>Governments must respond quickly and sympathetically if a child or their parents apply to live together in the same country. If a child’s parents live apart in different countries, the child has the right to visit and keep in contact with both of them.</a:t>
            </a:r>
          </a:p>
          <a:p>
            <a:pPr lvl="0">
              <a:lnSpc>
                <a:spcPct val="107000"/>
              </a:lnSpc>
            </a:pPr>
            <a:endParaRPr lang="en-GB" sz="2600" dirty="0">
              <a:effectLst/>
              <a:latin typeface="Arial" panose="020B0604020202020204" pitchFamily="34" charset="0"/>
              <a:ea typeface="Calibri" panose="020F0502020204030204" pitchFamily="34" charset="0"/>
              <a:cs typeface="Arial" panose="020B0604020202020204" pitchFamily="34" charset="0"/>
            </a:endParaRPr>
          </a:p>
          <a:p>
            <a:pPr lvl="0">
              <a:lnSpc>
                <a:spcPct val="107000"/>
              </a:lnSpc>
            </a:pPr>
            <a:r>
              <a:rPr lang="en-GB" sz="2600" b="1" dirty="0">
                <a:solidFill>
                  <a:schemeClr val="tx1"/>
                </a:solidFill>
                <a:effectLst/>
                <a:latin typeface="Arial" panose="020B0604020202020204" pitchFamily="34" charset="0"/>
                <a:ea typeface="Arial" panose="020B0604020202020204" pitchFamily="34" charset="0"/>
                <a:cs typeface="Arial" panose="020B0604020202020204" pitchFamily="34" charset="0"/>
              </a:rPr>
              <a:t>Article 22 (refugee children) </a:t>
            </a:r>
          </a:p>
          <a:p>
            <a:pPr lvl="0">
              <a:lnSpc>
                <a:spcPct val="107000"/>
              </a:lnSpc>
              <a:spcAft>
                <a:spcPts val="800"/>
              </a:spcAft>
            </a:pPr>
            <a:r>
              <a:rPr lang="en-GB" sz="2600" dirty="0">
                <a:effectLst/>
                <a:latin typeface="Arial" panose="020B0604020202020204" pitchFamily="34" charset="0"/>
                <a:ea typeface="Arial" panose="020B0604020202020204" pitchFamily="34" charset="0"/>
                <a:cs typeface="Arial" panose="020B0604020202020204" pitchFamily="34" charset="0"/>
              </a:rPr>
              <a:t>If a child is seeking refuge or has refugee status, governments must provide them with appropriate protection and assistance to help them enjoy all the rights in the Convention. Governments must help refugee children who are separated from their parents to be reunited with them.</a:t>
            </a:r>
            <a:endParaRPr lang="en-GB" sz="26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pic>
        <p:nvPicPr>
          <p:cNvPr id="8" name="Graphic 7">
            <a:extLst>
              <a:ext uri="{FF2B5EF4-FFF2-40B4-BE49-F238E27FC236}">
                <a16:creationId xmlns:a16="http://schemas.microsoft.com/office/drawing/2014/main" id="{83FC81BE-23C5-F212-E128-BC11CAA262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45820" y="1591015"/>
            <a:ext cx="2258786" cy="3011714"/>
          </a:xfrm>
          <a:prstGeom prst="rect">
            <a:avLst/>
          </a:prstGeom>
        </p:spPr>
      </p:pic>
      <p:pic>
        <p:nvPicPr>
          <p:cNvPr id="9" name="Graphic 8">
            <a:extLst>
              <a:ext uri="{FF2B5EF4-FFF2-40B4-BE49-F238E27FC236}">
                <a16:creationId xmlns:a16="http://schemas.microsoft.com/office/drawing/2014/main" id="{32354FF6-ECB9-26A5-7517-A2A11F9EBAD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08380" y="1591014"/>
            <a:ext cx="2258786" cy="3011715"/>
          </a:xfrm>
          <a:prstGeom prst="rect">
            <a:avLst/>
          </a:prstGeom>
        </p:spPr>
      </p:pic>
    </p:spTree>
    <p:extLst>
      <p:ext uri="{BB962C8B-B14F-4D97-AF65-F5344CB8AC3E}">
        <p14:creationId xmlns:p14="http://schemas.microsoft.com/office/powerpoint/2010/main" val="3891169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5DD6C81-8AA4-E041-AAF8-8EB97BD3C477}"/>
              </a:ext>
            </a:extLst>
          </p:cNvPr>
          <p:cNvSpPr>
            <a:spLocks noGrp="1"/>
          </p:cNvSpPr>
          <p:nvPr>
            <p:ph type="body" sz="quarter" idx="14"/>
          </p:nvPr>
        </p:nvSpPr>
        <p:spPr>
          <a:xfrm>
            <a:off x="6536001" y="303582"/>
            <a:ext cx="4480341" cy="1133332"/>
          </a:xfrm>
        </p:spPr>
        <p:txBody>
          <a:bodyPr/>
          <a:lstStyle/>
          <a:p>
            <a:r>
              <a:rPr lang="en-US" sz="2800" dirty="0">
                <a:latin typeface="Arial Black" panose="020B0A04020102020204" pitchFamily="34" charset="0"/>
              </a:rPr>
              <a:t>EXPLORING WORLD REFUGEE DAY</a:t>
            </a:r>
          </a:p>
        </p:txBody>
      </p:sp>
      <p:sp>
        <p:nvSpPr>
          <p:cNvPr id="3" name="Text Placeholder 2">
            <a:extLst>
              <a:ext uri="{FF2B5EF4-FFF2-40B4-BE49-F238E27FC236}">
                <a16:creationId xmlns:a16="http://schemas.microsoft.com/office/drawing/2014/main" id="{D795E4B6-838B-EB4E-BE98-33E79F1EFA72}"/>
              </a:ext>
            </a:extLst>
          </p:cNvPr>
          <p:cNvSpPr>
            <a:spLocks noGrp="1"/>
          </p:cNvSpPr>
          <p:nvPr>
            <p:ph type="body" sz="quarter" idx="17"/>
          </p:nvPr>
        </p:nvSpPr>
        <p:spPr>
          <a:xfrm>
            <a:off x="6535899" y="4340579"/>
            <a:ext cx="5484651" cy="224238"/>
          </a:xfrm>
        </p:spPr>
        <p:txBody>
          <a:bodyPr/>
          <a:lstStyle/>
          <a:p>
            <a:r>
              <a:rPr lang="en-US" dirty="0">
                <a:latin typeface="Arial Black" panose="020B0A04020102020204" pitchFamily="34" charset="0"/>
              </a:rPr>
              <a:t>Have a think and write down some answers.</a:t>
            </a:r>
          </a:p>
        </p:txBody>
      </p:sp>
      <p:sp>
        <p:nvSpPr>
          <p:cNvPr id="5" name="Text Placeholder 4">
            <a:extLst>
              <a:ext uri="{FF2B5EF4-FFF2-40B4-BE49-F238E27FC236}">
                <a16:creationId xmlns:a16="http://schemas.microsoft.com/office/drawing/2014/main" id="{80BACD06-3EA4-8443-8E69-00A32D75E953}"/>
              </a:ext>
            </a:extLst>
          </p:cNvPr>
          <p:cNvSpPr>
            <a:spLocks noGrp="1"/>
          </p:cNvSpPr>
          <p:nvPr>
            <p:ph type="body" sz="quarter" idx="23"/>
          </p:nvPr>
        </p:nvSpPr>
        <p:spPr/>
        <p:txBody>
          <a:bodyPr>
            <a:normAutofit/>
          </a:bodyPr>
          <a:lstStyle/>
          <a:p>
            <a:r>
              <a:rPr lang="en-GB" sz="2400" b="1" i="1" dirty="0">
                <a:solidFill>
                  <a:srgbClr val="00AEEF"/>
                </a:solidFill>
                <a:effectLst/>
                <a:latin typeface="Arial" panose="020B0604020202020204" pitchFamily="34" charset="0"/>
                <a:ea typeface="Arial" panose="020B0604020202020204" pitchFamily="34" charset="0"/>
                <a:cs typeface="Times New Roman" panose="02020603050405020304" pitchFamily="18" charset="0"/>
              </a:rPr>
              <a:t>What events may lead to children and their families becoming refugees?</a:t>
            </a:r>
            <a:endParaRPr lang="en-GB" sz="2400" i="1" dirty="0">
              <a:solidFill>
                <a:srgbClr val="00AEE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56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DAE188-B461-304A-9ACF-B4696591BBA5}"/>
              </a:ext>
            </a:extLst>
          </p:cNvPr>
          <p:cNvSpPr>
            <a:spLocks noGrp="1"/>
          </p:cNvSpPr>
          <p:nvPr>
            <p:ph type="body" sz="quarter" idx="14"/>
          </p:nvPr>
        </p:nvSpPr>
        <p:spPr>
          <a:xfrm>
            <a:off x="528740" y="267085"/>
            <a:ext cx="7570231" cy="850516"/>
          </a:xfrm>
        </p:spPr>
        <p:txBody>
          <a:bodyPr/>
          <a:lstStyle/>
          <a:p>
            <a:r>
              <a:rPr lang="en-US" sz="2800" dirty="0">
                <a:latin typeface="Arial Black" panose="020B0A04020102020204" pitchFamily="34" charset="0"/>
              </a:rPr>
              <a:t>EXPLORING WORLD REFUGEE DAY</a:t>
            </a:r>
          </a:p>
        </p:txBody>
      </p:sp>
      <p:sp>
        <p:nvSpPr>
          <p:cNvPr id="3" name="Text Placeholder 2">
            <a:extLst>
              <a:ext uri="{FF2B5EF4-FFF2-40B4-BE49-F238E27FC236}">
                <a16:creationId xmlns:a16="http://schemas.microsoft.com/office/drawing/2014/main" id="{969CAE0C-8DF7-5944-AE5F-25312ADF0302}"/>
              </a:ext>
            </a:extLst>
          </p:cNvPr>
          <p:cNvSpPr>
            <a:spLocks noGrp="1"/>
          </p:cNvSpPr>
          <p:nvPr>
            <p:ph type="body" sz="quarter" idx="17"/>
          </p:nvPr>
        </p:nvSpPr>
        <p:spPr>
          <a:xfrm>
            <a:off x="528636" y="6300221"/>
            <a:ext cx="10781619" cy="259486"/>
          </a:xfrm>
        </p:spPr>
        <p:txBody>
          <a:bodyPr/>
          <a:lstStyle/>
          <a:p>
            <a:r>
              <a:rPr lang="en-US" sz="1800" dirty="0">
                <a:latin typeface="Arial Black" panose="020B0A04020102020204" pitchFamily="34" charset="0"/>
              </a:rPr>
              <a:t>What else did you think of?</a:t>
            </a:r>
          </a:p>
        </p:txBody>
      </p:sp>
      <p:sp>
        <p:nvSpPr>
          <p:cNvPr id="4" name="Text Placeholder 3">
            <a:extLst>
              <a:ext uri="{FF2B5EF4-FFF2-40B4-BE49-F238E27FC236}">
                <a16:creationId xmlns:a16="http://schemas.microsoft.com/office/drawing/2014/main" id="{7920D01A-4E83-BD46-A2A0-3F244A7D11DC}"/>
              </a:ext>
            </a:extLst>
          </p:cNvPr>
          <p:cNvSpPr>
            <a:spLocks noGrp="1"/>
          </p:cNvSpPr>
          <p:nvPr>
            <p:ph type="body" sz="quarter" idx="20"/>
          </p:nvPr>
        </p:nvSpPr>
        <p:spPr>
          <a:xfrm>
            <a:off x="528636" y="1572186"/>
            <a:ext cx="10781620" cy="346471"/>
          </a:xfrm>
        </p:spPr>
        <p:txBody>
          <a:bodyPr>
            <a:normAutofit/>
          </a:bodyPr>
          <a:lstStyle/>
          <a:p>
            <a:r>
              <a:rPr lang="en-US" sz="1800" dirty="0">
                <a:latin typeface="Arial Black" panose="020B0A04020102020204" pitchFamily="34" charset="0"/>
              </a:rPr>
              <a:t>Did you think of these?</a:t>
            </a:r>
          </a:p>
        </p:txBody>
      </p:sp>
      <p:sp>
        <p:nvSpPr>
          <p:cNvPr id="5" name="Text Placeholder 4">
            <a:extLst>
              <a:ext uri="{FF2B5EF4-FFF2-40B4-BE49-F238E27FC236}">
                <a16:creationId xmlns:a16="http://schemas.microsoft.com/office/drawing/2014/main" id="{605676CA-21AD-D447-A863-BE7395533B6E}"/>
              </a:ext>
            </a:extLst>
          </p:cNvPr>
          <p:cNvSpPr>
            <a:spLocks noGrp="1"/>
          </p:cNvSpPr>
          <p:nvPr>
            <p:ph type="body" sz="quarter" idx="21"/>
          </p:nvPr>
        </p:nvSpPr>
        <p:spPr>
          <a:xfrm>
            <a:off x="528636" y="2064487"/>
            <a:ext cx="11453814" cy="3898163"/>
          </a:xfrm>
        </p:spPr>
        <p:txBody>
          <a:bodyPr numCol="2">
            <a:noAutofit/>
          </a:bodyPr>
          <a:lstStyle/>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Natural disasters like floods, hurricanes, earthquakes, tsunamis, volcanic activity, snow storms or bushfires.</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Drought or famine which leads to lack of food and water.</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War and conflict.</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Climate change. Changes in weather may affect children’s access to food, water and education.</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Discrimination around race, religious beliefs, sex, nationality, or political beliefs.</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Civil unrest in a country making people feel unsafe.</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Poverty or loss of income.</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Family disputes or problems.</a:t>
            </a:r>
          </a:p>
        </p:txBody>
      </p:sp>
    </p:spTree>
    <p:extLst>
      <p:ext uri="{BB962C8B-B14F-4D97-AF65-F5344CB8AC3E}">
        <p14:creationId xmlns:p14="http://schemas.microsoft.com/office/powerpoint/2010/main" val="1858401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767E2F-0883-B9A9-5DEE-F19AEA1475EF}"/>
              </a:ext>
            </a:extLst>
          </p:cNvPr>
          <p:cNvSpPr>
            <a:spLocks noGrp="1"/>
          </p:cNvSpPr>
          <p:nvPr>
            <p:ph type="body" sz="quarter" idx="14"/>
          </p:nvPr>
        </p:nvSpPr>
        <p:spPr>
          <a:xfrm>
            <a:off x="528742" y="552684"/>
            <a:ext cx="6536088" cy="671704"/>
          </a:xfrm>
        </p:spPr>
        <p:txBody>
          <a:bodyPr/>
          <a:lstStyle/>
          <a:p>
            <a:r>
              <a:rPr lang="en-US" sz="3800" dirty="0">
                <a:latin typeface="Arial Black" panose="020B0A04020102020204" pitchFamily="34" charset="0"/>
              </a:rPr>
              <a:t>PRIMARY ACTIVITIES</a:t>
            </a:r>
          </a:p>
        </p:txBody>
      </p:sp>
      <p:sp>
        <p:nvSpPr>
          <p:cNvPr id="4" name="Rectangle 3">
            <a:extLst>
              <a:ext uri="{FF2B5EF4-FFF2-40B4-BE49-F238E27FC236}">
                <a16:creationId xmlns:a16="http://schemas.microsoft.com/office/drawing/2014/main" id="{E95D1F9D-23C7-7303-B75E-3F3BD1B912CB}"/>
              </a:ext>
            </a:extLst>
          </p:cNvPr>
          <p:cNvSpPr/>
          <p:nvPr/>
        </p:nvSpPr>
        <p:spPr>
          <a:xfrm>
            <a:off x="527930" y="2105749"/>
            <a:ext cx="6849414"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05F42D4-759C-0084-0604-75C92CF20A90}"/>
              </a:ext>
            </a:extLst>
          </p:cNvPr>
          <p:cNvSpPr/>
          <p:nvPr/>
        </p:nvSpPr>
        <p:spPr>
          <a:xfrm>
            <a:off x="528741" y="4434357"/>
            <a:ext cx="6033983"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079DBE2-2550-30FE-3F8D-3F3C730CB51A}"/>
              </a:ext>
            </a:extLst>
          </p:cNvPr>
          <p:cNvSpPr/>
          <p:nvPr/>
        </p:nvSpPr>
        <p:spPr>
          <a:xfrm>
            <a:off x="7064830" y="2136586"/>
            <a:ext cx="486818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1238C7B-2FE0-8A8D-1EEC-D11B2AFFD794}"/>
              </a:ext>
            </a:extLst>
          </p:cNvPr>
          <p:cNvSpPr/>
          <p:nvPr/>
        </p:nvSpPr>
        <p:spPr>
          <a:xfrm>
            <a:off x="6562724" y="4434357"/>
            <a:ext cx="5370289"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A32228E-A587-B079-368C-799516903CFD}"/>
              </a:ext>
            </a:extLst>
          </p:cNvPr>
          <p:cNvSpPr txBox="1"/>
          <p:nvPr/>
        </p:nvSpPr>
        <p:spPr>
          <a:xfrm>
            <a:off x="7264541" y="2335172"/>
            <a:ext cx="4468761" cy="1754326"/>
          </a:xfrm>
          <a:prstGeom prst="rect">
            <a:avLst/>
          </a:prstGeom>
          <a:noFill/>
        </p:spPr>
        <p:txBody>
          <a:bodyPr wrap="square" rtlCol="0">
            <a:spAutoFit/>
          </a:bodyPr>
          <a:lstStyle/>
          <a:p>
            <a:pPr algn="ctr"/>
            <a:r>
              <a:rPr lang="en-GB" sz="1800" b="0" i="0" dirty="0">
                <a:solidFill>
                  <a:schemeClr val="bg1"/>
                </a:solidFill>
                <a:effectLst/>
                <a:latin typeface="Arial" panose="020B0604020202020204" pitchFamily="34" charset="0"/>
                <a:cs typeface="Arial" panose="020B0604020202020204" pitchFamily="34" charset="0"/>
              </a:rPr>
              <a:t>There are many rights related to being kept safe and protected from harm. Do you have a special place where you feel really safe? Maybe at home or a grandparent’s home, or somewhere else? Draw a picture of where you feel safe. </a:t>
            </a:r>
            <a:endParaRPr lang="en-GB" sz="1600"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D3FF4E1-6384-ACDA-AC24-C12B1E305126}"/>
              </a:ext>
            </a:extLst>
          </p:cNvPr>
          <p:cNvSpPr txBox="1"/>
          <p:nvPr/>
        </p:nvSpPr>
        <p:spPr>
          <a:xfrm>
            <a:off x="724196" y="2329171"/>
            <a:ext cx="4236263" cy="1754326"/>
          </a:xfrm>
          <a:prstGeom prst="rect">
            <a:avLst/>
          </a:prstGeom>
          <a:noFill/>
        </p:spPr>
        <p:txBody>
          <a:bodyPr wrap="square" rtlCol="0">
            <a:spAutoFit/>
          </a:bodyPr>
          <a:lstStyle/>
          <a:p>
            <a:pPr algn="ctr"/>
            <a:r>
              <a:rPr lang="en-GB" b="0" i="0" dirty="0">
                <a:solidFill>
                  <a:srgbClr val="000000"/>
                </a:solidFill>
                <a:effectLst/>
                <a:latin typeface="Arial" panose="020B0604020202020204" pitchFamily="34" charset="0"/>
                <a:cs typeface="Arial" panose="020B0604020202020204" pitchFamily="34" charset="0"/>
              </a:rPr>
              <a:t>Watch or read </a:t>
            </a:r>
            <a:r>
              <a:rPr lang="en-GB" b="0" i="0" dirty="0">
                <a:solidFill>
                  <a:srgbClr val="000000"/>
                </a:solidFill>
                <a:effectLst/>
                <a:latin typeface="Arial" panose="020B0604020202020204" pitchFamily="34" charset="0"/>
                <a:cs typeface="Arial" panose="020B0604020202020204" pitchFamily="34" charset="0"/>
                <a:hlinkClick r:id="rId4"/>
              </a:rPr>
              <a:t>My Name is Not Refugee </a:t>
            </a:r>
            <a:r>
              <a:rPr lang="en-GB" b="0" i="0" dirty="0">
                <a:solidFill>
                  <a:srgbClr val="000000"/>
                </a:solidFill>
                <a:effectLst/>
                <a:latin typeface="Arial" panose="020B0604020202020204" pitchFamily="34" charset="0"/>
                <a:cs typeface="Arial" panose="020B0604020202020204" pitchFamily="34" charset="0"/>
              </a:rPr>
              <a:t>or </a:t>
            </a:r>
            <a:r>
              <a:rPr lang="en-GB" b="0" i="0" dirty="0">
                <a:solidFill>
                  <a:srgbClr val="000000"/>
                </a:solidFill>
                <a:effectLst/>
                <a:latin typeface="Arial" panose="020B0604020202020204" pitchFamily="34" charset="0"/>
                <a:cs typeface="Arial" panose="020B0604020202020204" pitchFamily="34" charset="0"/>
                <a:hlinkClick r:id="rId5"/>
              </a:rPr>
              <a:t>The Suitcase</a:t>
            </a:r>
            <a:r>
              <a:rPr lang="en-GB" b="0" i="0" dirty="0">
                <a:solidFill>
                  <a:srgbClr val="000000"/>
                </a:solidFill>
                <a:effectLst/>
                <a:latin typeface="Arial" panose="020B0604020202020204" pitchFamily="34" charset="0"/>
                <a:cs typeface="Arial" panose="020B0604020202020204" pitchFamily="34" charset="0"/>
              </a:rPr>
              <a:t>. </a:t>
            </a:r>
          </a:p>
          <a:p>
            <a:pPr algn="ctr"/>
            <a:endParaRPr lang="en-GB" dirty="0">
              <a:solidFill>
                <a:srgbClr val="000000"/>
              </a:solidFill>
              <a:latin typeface="Arial" panose="020B0604020202020204" pitchFamily="34" charset="0"/>
              <a:cs typeface="Arial" panose="020B0604020202020204" pitchFamily="34" charset="0"/>
            </a:endParaRPr>
          </a:p>
          <a:p>
            <a:pPr algn="ctr"/>
            <a:r>
              <a:rPr lang="en-GB" b="0" i="0" dirty="0">
                <a:solidFill>
                  <a:srgbClr val="000000"/>
                </a:solidFill>
                <a:effectLst/>
                <a:latin typeface="Arial" panose="020B0604020202020204" pitchFamily="34" charset="0"/>
                <a:cs typeface="Arial" panose="020B0604020202020204" pitchFamily="34" charset="0"/>
              </a:rPr>
              <a:t>Use the themes of the stories to open up a simple exploration of what it is to be a refugee.  </a:t>
            </a:r>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8AB74C1-8E97-AF83-2917-1BDE1E72C459}"/>
              </a:ext>
            </a:extLst>
          </p:cNvPr>
          <p:cNvSpPr txBox="1"/>
          <p:nvPr/>
        </p:nvSpPr>
        <p:spPr>
          <a:xfrm>
            <a:off x="713107" y="4590775"/>
            <a:ext cx="5649906" cy="1754326"/>
          </a:xfrm>
          <a:prstGeom prst="rect">
            <a:avLst/>
          </a:prstGeom>
          <a:noFill/>
        </p:spPr>
        <p:txBody>
          <a:bodyPr wrap="square" rtlCol="0">
            <a:spAutoFit/>
          </a:bodyPr>
          <a:lstStyle/>
          <a:p>
            <a:pPr algn="ctr"/>
            <a:r>
              <a:rPr lang="en-GB" sz="1800" b="0" i="0" dirty="0">
                <a:solidFill>
                  <a:srgbClr val="000000"/>
                </a:solidFill>
                <a:effectLst/>
                <a:latin typeface="Arial" panose="020B0604020202020204" pitchFamily="34" charset="0"/>
                <a:cs typeface="Arial" panose="020B0604020202020204" pitchFamily="34" charset="0"/>
              </a:rPr>
              <a:t>Paddington Bear was a refugee. </a:t>
            </a:r>
            <a:r>
              <a:rPr lang="en-GB" sz="1800" b="0" i="0" dirty="0">
                <a:solidFill>
                  <a:srgbClr val="000000"/>
                </a:solidFill>
                <a:effectLst/>
                <a:latin typeface="Arial" panose="020B0604020202020204" pitchFamily="34" charset="0"/>
                <a:cs typeface="Arial" panose="020B0604020202020204" pitchFamily="34" charset="0"/>
                <a:hlinkClick r:id="rId6"/>
              </a:rPr>
              <a:t>Read some of his story </a:t>
            </a:r>
            <a:r>
              <a:rPr lang="en-GB" sz="1800" b="0" i="0" dirty="0">
                <a:solidFill>
                  <a:srgbClr val="000000"/>
                </a:solidFill>
                <a:effectLst/>
                <a:latin typeface="Arial" panose="020B0604020202020204" pitchFamily="34" charset="0"/>
                <a:cs typeface="Arial" panose="020B0604020202020204" pitchFamily="34" charset="0"/>
              </a:rPr>
              <a:t>or watch the Paddington film and then discuss how you think Paddington felt when he was in the lifeboat after leaving Aunt Lucy in Peru or how he felt being at the train station on his own. How do you think he felt when he met the Brown family? </a:t>
            </a:r>
            <a:endParaRPr lang="en-GB" sz="1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7FD5D052-65BD-1B4F-1CF2-727342CCC180}"/>
              </a:ext>
            </a:extLst>
          </p:cNvPr>
          <p:cNvSpPr txBox="1"/>
          <p:nvPr/>
        </p:nvSpPr>
        <p:spPr>
          <a:xfrm>
            <a:off x="6878808" y="4590775"/>
            <a:ext cx="4854494" cy="1938992"/>
          </a:xfrm>
          <a:prstGeom prst="rect">
            <a:avLst/>
          </a:prstGeom>
          <a:noFill/>
        </p:spPr>
        <p:txBody>
          <a:bodyPr wrap="square" rtlCol="0">
            <a:spAutoFit/>
          </a:bodyPr>
          <a:lstStyle/>
          <a:p>
            <a:pPr algn="ctr"/>
            <a:r>
              <a:rPr lang="en-GB" sz="2000" b="0" i="0" dirty="0">
                <a:solidFill>
                  <a:schemeClr val="bg1"/>
                </a:solidFill>
                <a:effectLst/>
                <a:latin typeface="Arial" panose="020B0604020202020204" pitchFamily="34" charset="0"/>
                <a:cs typeface="Arial" panose="020B0604020202020204" pitchFamily="34" charset="0"/>
              </a:rPr>
              <a:t>If you had to flee your home suddenly, what would you take with you? Draw or list what you would take and remember that you might have to carry it a long way. Compare your list with other people in your class.  </a:t>
            </a:r>
            <a:endParaRPr lang="en-GB" sz="1600" dirty="0">
              <a:solidFill>
                <a:schemeClr val="bg1"/>
              </a:solidFill>
              <a:latin typeface="Arial" panose="020B0604020202020204" pitchFamily="34" charset="0"/>
              <a:cs typeface="Arial" panose="020B0604020202020204" pitchFamily="34" charset="0"/>
            </a:endParaRPr>
          </a:p>
        </p:txBody>
      </p:sp>
      <p:pic>
        <p:nvPicPr>
          <p:cNvPr id="9" name="Online Media 8" title="My name is not Refugee | Children's Books Read Aloud">
            <a:hlinkClick r:id="" action="ppaction://media"/>
            <a:extLst>
              <a:ext uri="{FF2B5EF4-FFF2-40B4-BE49-F238E27FC236}">
                <a16:creationId xmlns:a16="http://schemas.microsoft.com/office/drawing/2014/main" id="{5DFA37AE-BA77-FED7-DB5F-F4AF61C00A27}"/>
              </a:ext>
            </a:extLst>
          </p:cNvPr>
          <p:cNvPicPr>
            <a:picLocks noRot="1" noChangeAspect="1"/>
          </p:cNvPicPr>
          <p:nvPr>
            <a:videoFile r:link="rId1"/>
          </p:nvPr>
        </p:nvPicPr>
        <p:blipFill>
          <a:blip r:embed="rId7"/>
          <a:stretch>
            <a:fillRect/>
          </a:stretch>
        </p:blipFill>
        <p:spPr>
          <a:xfrm>
            <a:off x="5330371" y="2347175"/>
            <a:ext cx="1531257" cy="865160"/>
          </a:xfrm>
          <a:prstGeom prst="rect">
            <a:avLst/>
          </a:prstGeom>
        </p:spPr>
      </p:pic>
      <p:pic>
        <p:nvPicPr>
          <p:cNvPr id="14" name="Online Media 13" title="Chris Naylor-Ballesteros reads The Suitcase">
            <a:hlinkClick r:id="" action="ppaction://media"/>
            <a:extLst>
              <a:ext uri="{FF2B5EF4-FFF2-40B4-BE49-F238E27FC236}">
                <a16:creationId xmlns:a16="http://schemas.microsoft.com/office/drawing/2014/main" id="{E2065824-0C2A-618A-C3CF-8BC516FC894B}"/>
              </a:ext>
            </a:extLst>
          </p:cNvPr>
          <p:cNvPicPr>
            <a:picLocks noRot="1" noChangeAspect="1"/>
          </p:cNvPicPr>
          <p:nvPr>
            <a:videoFile r:link="rId2"/>
          </p:nvPr>
        </p:nvPicPr>
        <p:blipFill>
          <a:blip r:embed="rId8"/>
          <a:stretch>
            <a:fillRect/>
          </a:stretch>
        </p:blipFill>
        <p:spPr>
          <a:xfrm>
            <a:off x="5330371" y="3264213"/>
            <a:ext cx="1474439" cy="833058"/>
          </a:xfrm>
          <a:prstGeom prst="rect">
            <a:avLst/>
          </a:prstGeom>
        </p:spPr>
      </p:pic>
    </p:spTree>
    <p:extLst>
      <p:ext uri="{BB962C8B-B14F-4D97-AF65-F5344CB8AC3E}">
        <p14:creationId xmlns:p14="http://schemas.microsoft.com/office/powerpoint/2010/main" val="200233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9"/>
                </p:tgtEl>
              </p:cMediaNode>
            </p:video>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9"/>
                                        </p:tgtEl>
                                      </p:cBhvr>
                                    </p:cmd>
                                  </p:childTnLst>
                                </p:cTn>
                              </p:par>
                            </p:childTnLst>
                          </p:cTn>
                        </p:par>
                      </p:childTnLst>
                    </p:cTn>
                  </p:par>
                </p:childTnLst>
              </p:cTn>
              <p:nextCondLst>
                <p:cond evt="onClick" delay="0">
                  <p:tgtEl>
                    <p:spTgt spid="9"/>
                  </p:tgtEl>
                </p:cond>
              </p:nextCondLst>
            </p:seq>
            <p:video>
              <p:cMediaNode vol="80000">
                <p:cTn id="17" fill="hold" display="0">
                  <p:stCondLst>
                    <p:cond delay="indefinite"/>
                  </p:stCondLst>
                </p:cTn>
                <p:tgtEl>
                  <p:spTgt spid="14"/>
                </p:tgtEl>
              </p:cMediaNode>
            </p:video>
            <p:seq concurrent="1" nextAc="seek">
              <p:cTn id="18" restart="whenNotActive" fill="hold" evtFilter="cancelBubble" nodeType="interactiveSeq">
                <p:stCondLst>
                  <p:cond evt="onClick" delay="0">
                    <p:tgtEl>
                      <p:spTgt spid="1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E6E59D-9743-29F0-B67F-54BFDE309694}"/>
              </a:ext>
            </a:extLst>
          </p:cNvPr>
          <p:cNvSpPr>
            <a:spLocks noGrp="1"/>
          </p:cNvSpPr>
          <p:nvPr>
            <p:ph type="body" sz="quarter" idx="14"/>
          </p:nvPr>
        </p:nvSpPr>
        <p:spPr>
          <a:xfrm>
            <a:off x="528741" y="552684"/>
            <a:ext cx="7113029" cy="671704"/>
          </a:xfrm>
        </p:spPr>
        <p:txBody>
          <a:bodyPr/>
          <a:lstStyle/>
          <a:p>
            <a:r>
              <a:rPr lang="en-US" sz="3800" dirty="0">
                <a:latin typeface="Arial Black" panose="020B0A04020102020204" pitchFamily="34" charset="0"/>
              </a:rPr>
              <a:t>PRIMARY ACTIVITIES 2</a:t>
            </a:r>
          </a:p>
        </p:txBody>
      </p:sp>
      <p:sp>
        <p:nvSpPr>
          <p:cNvPr id="4" name="Rectangle 3">
            <a:extLst>
              <a:ext uri="{FF2B5EF4-FFF2-40B4-BE49-F238E27FC236}">
                <a16:creationId xmlns:a16="http://schemas.microsoft.com/office/drawing/2014/main" id="{248D6161-A1A7-87C4-2CFF-151403062A80}"/>
              </a:ext>
            </a:extLst>
          </p:cNvPr>
          <p:cNvSpPr/>
          <p:nvPr/>
        </p:nvSpPr>
        <p:spPr>
          <a:xfrm>
            <a:off x="528742" y="2137472"/>
            <a:ext cx="4462358"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F0FC9A-4DC3-A95E-EDD1-A65280ACF3C5}"/>
              </a:ext>
            </a:extLst>
          </p:cNvPr>
          <p:cNvSpPr/>
          <p:nvPr/>
        </p:nvSpPr>
        <p:spPr>
          <a:xfrm>
            <a:off x="528741" y="4434357"/>
            <a:ext cx="662453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F72573-65AF-707A-98FE-27DF8EF863B5}"/>
              </a:ext>
            </a:extLst>
          </p:cNvPr>
          <p:cNvSpPr/>
          <p:nvPr/>
        </p:nvSpPr>
        <p:spPr>
          <a:xfrm>
            <a:off x="4991099" y="2151631"/>
            <a:ext cx="6941914"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DA503FD-5B43-FBEC-35EB-041DB2B4A72F}"/>
              </a:ext>
            </a:extLst>
          </p:cNvPr>
          <p:cNvSpPr/>
          <p:nvPr/>
        </p:nvSpPr>
        <p:spPr>
          <a:xfrm>
            <a:off x="7153275" y="4434357"/>
            <a:ext cx="4779738"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AB0D2D-7A56-C172-5C99-4EFDF7642C70}"/>
              </a:ext>
            </a:extLst>
          </p:cNvPr>
          <p:cNvSpPr txBox="1"/>
          <p:nvPr/>
        </p:nvSpPr>
        <p:spPr>
          <a:xfrm>
            <a:off x="570153" y="4511740"/>
            <a:ext cx="6547090" cy="1815882"/>
          </a:xfrm>
          <a:prstGeom prst="rect">
            <a:avLst/>
          </a:prstGeom>
          <a:noFill/>
        </p:spPr>
        <p:txBody>
          <a:bodyPr wrap="square" rtlCol="0">
            <a:spAutoFit/>
          </a:bodyPr>
          <a:lstStyle/>
          <a:p>
            <a:pPr algn="ctr"/>
            <a:r>
              <a:rPr lang="en-GB" sz="1400" b="0" i="0" dirty="0">
                <a:solidFill>
                  <a:schemeClr val="bg1"/>
                </a:solidFill>
                <a:effectLst/>
                <a:latin typeface="Arial" panose="020B0604020202020204" pitchFamily="34" charset="0"/>
                <a:cs typeface="Arial" panose="020B0604020202020204" pitchFamily="34" charset="0"/>
              </a:rPr>
              <a:t>You might be interested in finding out about an extraordinary art project called </a:t>
            </a:r>
            <a:r>
              <a:rPr lang="en-GB" sz="1400" b="0" i="0" dirty="0">
                <a:solidFill>
                  <a:schemeClr val="bg1"/>
                </a:solidFill>
                <a:effectLst/>
                <a:latin typeface="Arial" panose="020B0604020202020204" pitchFamily="34" charset="0"/>
                <a:cs typeface="Arial" panose="020B0604020202020204" pitchFamily="34" charset="0"/>
                <a:hlinkClick r:id="rId4"/>
              </a:rPr>
              <a:t>Little Amal</a:t>
            </a:r>
            <a:r>
              <a:rPr lang="en-GB" sz="1400" b="0" i="0" dirty="0">
                <a:solidFill>
                  <a:schemeClr val="bg1"/>
                </a:solidFill>
                <a:effectLst/>
                <a:latin typeface="Arial" panose="020B0604020202020204" pitchFamily="34" charset="0"/>
                <a:cs typeface="Arial" panose="020B0604020202020204" pitchFamily="34" charset="0"/>
              </a:rPr>
              <a:t>.  Little Amal is a giant puppet – a 3.5 metre-tall living artwork character that represents child refugees, especially those who have been separated from their families. Since July 2021, Amal has travelled over 9,000km in 13 countries and been welcomed by more than a million people on the street, as well as by tens of millions online. Her urgent message to the world is, “Don’t forget about us.” Can you think how you could use puppets or another type of artform to raise awareness of the lives of children forced to be refugees?  </a:t>
            </a:r>
            <a:endParaRPr lang="en-GB" sz="1400"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A304D7D-9EF4-7005-6B25-1AD7E6D10336}"/>
              </a:ext>
            </a:extLst>
          </p:cNvPr>
          <p:cNvSpPr txBox="1"/>
          <p:nvPr/>
        </p:nvSpPr>
        <p:spPr>
          <a:xfrm>
            <a:off x="7237636" y="4525899"/>
            <a:ext cx="2692859" cy="2031325"/>
          </a:xfrm>
          <a:prstGeom prst="rect">
            <a:avLst/>
          </a:prstGeom>
          <a:noFill/>
        </p:spPr>
        <p:txBody>
          <a:bodyPr wrap="square" rtlCol="0">
            <a:spAutoFit/>
          </a:bodyPr>
          <a:lstStyle/>
          <a:p>
            <a:pPr algn="ctr"/>
            <a:r>
              <a:rPr lang="en-GB" sz="1400" b="0" i="0" dirty="0">
                <a:solidFill>
                  <a:srgbClr val="000000"/>
                </a:solidFill>
                <a:effectLst/>
                <a:latin typeface="Arial" panose="020B0604020202020204" pitchFamily="34" charset="0"/>
                <a:cs typeface="Arial" panose="020B0604020202020204" pitchFamily="34" charset="0"/>
                <a:hlinkClick r:id="rId5"/>
              </a:rPr>
              <a:t>Watch or read the book The Journey by Francesca Sanna</a:t>
            </a:r>
            <a:r>
              <a:rPr lang="en-GB" sz="1400" b="0" i="0" dirty="0">
                <a:solidFill>
                  <a:srgbClr val="000000"/>
                </a:solidFill>
                <a:effectLst/>
                <a:latin typeface="Arial" panose="020B0604020202020204" pitchFamily="34" charset="0"/>
                <a:cs typeface="Arial" panose="020B0604020202020204" pitchFamily="34" charset="0"/>
              </a:rPr>
              <a:t>. Create a display of books exploring stories on the topic of refugees in your book corner or library. How can you promote these books and encourage others in your school to read them? </a:t>
            </a:r>
            <a:endParaRPr lang="en-GB" sz="1400" b="1" dirty="0">
              <a:solidFill>
                <a:srgbClr val="00AEEF"/>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AA62055-B017-63E6-96AD-F128D198FEF1}"/>
              </a:ext>
            </a:extLst>
          </p:cNvPr>
          <p:cNvSpPr txBox="1"/>
          <p:nvPr/>
        </p:nvSpPr>
        <p:spPr>
          <a:xfrm>
            <a:off x="5116893" y="2374400"/>
            <a:ext cx="4099678" cy="1754326"/>
          </a:xfrm>
          <a:prstGeom prst="rect">
            <a:avLst/>
          </a:prstGeom>
          <a:noFill/>
        </p:spPr>
        <p:txBody>
          <a:bodyPr wrap="square" lIns="91440" tIns="45720" rIns="91440" bIns="45720" rtlCol="0" anchor="t">
            <a:spAutoFit/>
          </a:bodyPr>
          <a:lstStyle/>
          <a:p>
            <a:pPr algn="ctr"/>
            <a:r>
              <a:rPr lang="en-GB" sz="1800" b="0" i="0" dirty="0">
                <a:solidFill>
                  <a:srgbClr val="000000"/>
                </a:solidFill>
                <a:effectLst/>
                <a:latin typeface="Arial"/>
                <a:cs typeface="Arial"/>
              </a:rPr>
              <a:t>Watch </a:t>
            </a:r>
            <a:r>
              <a:rPr lang="en-GB" sz="1800" b="0" i="0" dirty="0">
                <a:solidFill>
                  <a:srgbClr val="000000"/>
                </a:solidFill>
                <a:effectLst/>
                <a:latin typeface="Arial"/>
                <a:cs typeface="Arial"/>
                <a:hlinkClick r:id="rId6"/>
              </a:rPr>
              <a:t>this video</a:t>
            </a:r>
            <a:r>
              <a:rPr lang="en-GB" sz="1800" b="0" i="0" dirty="0">
                <a:solidFill>
                  <a:srgbClr val="000000"/>
                </a:solidFill>
                <a:effectLst/>
                <a:latin typeface="Arial"/>
                <a:cs typeface="Arial"/>
              </a:rPr>
              <a:t> explaining what a refugee is. Can you create your own film or a simple PowerPoint presentation to help other children in your school understand what it means to be refugee?   </a:t>
            </a:r>
            <a:endParaRPr lang="en-GB" sz="1400" dirty="0">
              <a:latin typeface="Arial"/>
              <a:cs typeface="Arial"/>
            </a:endParaRPr>
          </a:p>
        </p:txBody>
      </p:sp>
      <p:sp>
        <p:nvSpPr>
          <p:cNvPr id="13" name="TextBox 12">
            <a:extLst>
              <a:ext uri="{FF2B5EF4-FFF2-40B4-BE49-F238E27FC236}">
                <a16:creationId xmlns:a16="http://schemas.microsoft.com/office/drawing/2014/main" id="{6C40C9B0-16B1-3DF4-EDF7-63788570C65A}"/>
              </a:ext>
            </a:extLst>
          </p:cNvPr>
          <p:cNvSpPr txBox="1"/>
          <p:nvPr/>
        </p:nvSpPr>
        <p:spPr>
          <a:xfrm>
            <a:off x="668321" y="2264856"/>
            <a:ext cx="4183200" cy="1323439"/>
          </a:xfrm>
          <a:prstGeom prst="rect">
            <a:avLst/>
          </a:prstGeom>
          <a:noFill/>
        </p:spPr>
        <p:txBody>
          <a:bodyPr wrap="square" rtlCol="0">
            <a:spAutoFit/>
          </a:bodyPr>
          <a:lstStyle/>
          <a:p>
            <a:pPr algn="ctr"/>
            <a:r>
              <a:rPr lang="en-GB" sz="1600" b="0" i="0" dirty="0">
                <a:solidFill>
                  <a:schemeClr val="bg1"/>
                </a:solidFill>
                <a:effectLst/>
                <a:latin typeface="Arial" panose="020B0604020202020204" pitchFamily="34" charset="0"/>
                <a:cs typeface="Arial" panose="020B0604020202020204" pitchFamily="34" charset="0"/>
              </a:rPr>
              <a:t>Imagine a new refugee family is arriving in your neighbourhood. Write a letter to welcome them. Tell them everything they need to know about places to visit, who can help and perhaps a bit about yourself too.  </a:t>
            </a:r>
            <a:endParaRPr lang="en-GB" sz="1400" dirty="0">
              <a:solidFill>
                <a:schemeClr val="bg1"/>
              </a:solidFill>
              <a:latin typeface="Arial" panose="020B0604020202020204" pitchFamily="34" charset="0"/>
              <a:cs typeface="Arial" panose="020B0604020202020204" pitchFamily="34" charset="0"/>
            </a:endParaRPr>
          </a:p>
        </p:txBody>
      </p:sp>
      <p:pic>
        <p:nvPicPr>
          <p:cNvPr id="9" name="Online Media 8" title="What is a refugee?">
            <a:hlinkClick r:id="" action="ppaction://media"/>
            <a:extLst>
              <a:ext uri="{FF2B5EF4-FFF2-40B4-BE49-F238E27FC236}">
                <a16:creationId xmlns:a16="http://schemas.microsoft.com/office/drawing/2014/main" id="{73A01A98-2EE0-D04C-E3A2-F0FC16ADAA5C}"/>
              </a:ext>
            </a:extLst>
          </p:cNvPr>
          <p:cNvPicPr>
            <a:picLocks noRot="1" noChangeAspect="1"/>
          </p:cNvPicPr>
          <p:nvPr>
            <a:videoFile r:link="rId1"/>
          </p:nvPr>
        </p:nvPicPr>
        <p:blipFill>
          <a:blip r:embed="rId7"/>
          <a:stretch>
            <a:fillRect/>
          </a:stretch>
        </p:blipFill>
        <p:spPr>
          <a:xfrm>
            <a:off x="9224289" y="2374400"/>
            <a:ext cx="2540000" cy="1435100"/>
          </a:xfrm>
          <a:prstGeom prst="rect">
            <a:avLst/>
          </a:prstGeom>
        </p:spPr>
      </p:pic>
      <p:pic>
        <p:nvPicPr>
          <p:cNvPr id="10" name="Online Media 9" title="Ethar reads The Journey by Francesca Sanna">
            <a:hlinkClick r:id="" action="ppaction://media"/>
            <a:extLst>
              <a:ext uri="{FF2B5EF4-FFF2-40B4-BE49-F238E27FC236}">
                <a16:creationId xmlns:a16="http://schemas.microsoft.com/office/drawing/2014/main" id="{0452F2B2-FBE3-8F13-1E72-C5C7747E5940}"/>
              </a:ext>
            </a:extLst>
          </p:cNvPr>
          <p:cNvPicPr>
            <a:picLocks noRot="1" noChangeAspect="1"/>
          </p:cNvPicPr>
          <p:nvPr>
            <a:videoFile r:link="rId2"/>
          </p:nvPr>
        </p:nvPicPr>
        <p:blipFill>
          <a:blip r:embed="rId8"/>
          <a:stretch>
            <a:fillRect/>
          </a:stretch>
        </p:blipFill>
        <p:spPr>
          <a:xfrm>
            <a:off x="9972359" y="4724152"/>
            <a:ext cx="1791930" cy="1012441"/>
          </a:xfrm>
          <a:prstGeom prst="rect">
            <a:avLst/>
          </a:prstGeom>
        </p:spPr>
      </p:pic>
    </p:spTree>
    <p:extLst>
      <p:ext uri="{BB962C8B-B14F-4D97-AF65-F5344CB8AC3E}">
        <p14:creationId xmlns:p14="http://schemas.microsoft.com/office/powerpoint/2010/main" val="251124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9"/>
                </p:tgtEl>
              </p:cMediaNode>
            </p:video>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9"/>
                                        </p:tgtEl>
                                      </p:cBhvr>
                                    </p:cmd>
                                  </p:childTnLst>
                                </p:cTn>
                              </p:par>
                            </p:childTnLst>
                          </p:cTn>
                        </p:par>
                      </p:childTnLst>
                    </p:cTn>
                  </p:par>
                </p:childTnLst>
              </p:cTn>
              <p:nextCondLst>
                <p:cond evt="onClick" delay="0">
                  <p:tgtEl>
                    <p:spTgt spid="9"/>
                  </p:tgtEl>
                </p:cond>
              </p:nextCondLst>
            </p:seq>
            <p:video>
              <p:cMediaNode vol="80000">
                <p:cTn id="17" fill="hold" display="0">
                  <p:stCondLst>
                    <p:cond delay="indefinite"/>
                  </p:stCondLst>
                </p:cTn>
                <p:tgtEl>
                  <p:spTgt spid="10"/>
                </p:tgtEl>
              </p:cMediaNode>
            </p:video>
            <p:seq concurrent="1" nextAc="seek">
              <p:cTn id="18" restart="whenNotActive" fill="hold" evtFilter="cancelBubble" nodeType="interactiveSeq">
                <p:stCondLst>
                  <p:cond evt="onClick" delay="0">
                    <p:tgtEl>
                      <p:spTgt spid="10"/>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E6E59D-9743-29F0-B67F-54BFDE309694}"/>
              </a:ext>
            </a:extLst>
          </p:cNvPr>
          <p:cNvSpPr>
            <a:spLocks noGrp="1"/>
          </p:cNvSpPr>
          <p:nvPr>
            <p:ph type="body" sz="quarter" idx="14"/>
          </p:nvPr>
        </p:nvSpPr>
        <p:spPr>
          <a:xfrm>
            <a:off x="528741" y="552684"/>
            <a:ext cx="7113029" cy="671704"/>
          </a:xfrm>
        </p:spPr>
        <p:txBody>
          <a:bodyPr/>
          <a:lstStyle/>
          <a:p>
            <a:r>
              <a:rPr lang="en-US" sz="3800" dirty="0">
                <a:latin typeface="Arial Black" panose="020B0A04020102020204" pitchFamily="34" charset="0"/>
              </a:rPr>
              <a:t>PRIMARY ACTIVITIES 3</a:t>
            </a:r>
          </a:p>
        </p:txBody>
      </p:sp>
      <p:sp>
        <p:nvSpPr>
          <p:cNvPr id="4" name="Rectangle 3">
            <a:extLst>
              <a:ext uri="{FF2B5EF4-FFF2-40B4-BE49-F238E27FC236}">
                <a16:creationId xmlns:a16="http://schemas.microsoft.com/office/drawing/2014/main" id="{248D6161-A1A7-87C4-2CFF-151403062A80}"/>
              </a:ext>
            </a:extLst>
          </p:cNvPr>
          <p:cNvSpPr/>
          <p:nvPr/>
        </p:nvSpPr>
        <p:spPr>
          <a:xfrm>
            <a:off x="528741" y="2137472"/>
            <a:ext cx="6979501"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F0FC9A-4DC3-A95E-EDD1-A65280ACF3C5}"/>
              </a:ext>
            </a:extLst>
          </p:cNvPr>
          <p:cNvSpPr/>
          <p:nvPr/>
        </p:nvSpPr>
        <p:spPr>
          <a:xfrm>
            <a:off x="528741" y="4434357"/>
            <a:ext cx="662453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F72573-65AF-707A-98FE-27DF8EF863B5}"/>
              </a:ext>
            </a:extLst>
          </p:cNvPr>
          <p:cNvSpPr/>
          <p:nvPr/>
        </p:nvSpPr>
        <p:spPr>
          <a:xfrm>
            <a:off x="7508243" y="2137472"/>
            <a:ext cx="4424771"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DA503FD-5B43-FBEC-35EB-041DB2B4A72F}"/>
              </a:ext>
            </a:extLst>
          </p:cNvPr>
          <p:cNvSpPr/>
          <p:nvPr/>
        </p:nvSpPr>
        <p:spPr>
          <a:xfrm>
            <a:off x="7153275" y="4434357"/>
            <a:ext cx="4779738"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AB0D2D-7A56-C172-5C99-4EFDF7642C70}"/>
              </a:ext>
            </a:extLst>
          </p:cNvPr>
          <p:cNvSpPr txBox="1"/>
          <p:nvPr/>
        </p:nvSpPr>
        <p:spPr>
          <a:xfrm>
            <a:off x="7215688" y="4451060"/>
            <a:ext cx="4779738" cy="2062103"/>
          </a:xfrm>
          <a:prstGeom prst="rect">
            <a:avLst/>
          </a:prstGeom>
          <a:noFill/>
        </p:spPr>
        <p:txBody>
          <a:bodyPr wrap="square" rtlCol="0">
            <a:spAutoFit/>
          </a:bodyPr>
          <a:lstStyle/>
          <a:p>
            <a:pPr algn="ctr"/>
            <a:r>
              <a:rPr lang="en-GB" sz="1600" i="0" dirty="0">
                <a:effectLst/>
                <a:latin typeface="Arial" panose="020B0604020202020204" pitchFamily="34" charset="0"/>
                <a:cs typeface="Arial" panose="020B0604020202020204" pitchFamily="34" charset="0"/>
              </a:rPr>
              <a:t>Research the work of charities in the UK who are supporting asylum seekers and refugees for example, </a:t>
            </a:r>
            <a:r>
              <a:rPr lang="en-GB" sz="1600" dirty="0">
                <a:latin typeface="Arial" panose="020B0604020202020204" pitchFamily="34" charset="0"/>
                <a:cs typeface="Arial" panose="020B0604020202020204" pitchFamily="34" charset="0"/>
                <a:hlinkClick r:id="rId4"/>
              </a:rPr>
              <a:t>Supporting Refugees UK</a:t>
            </a:r>
            <a:r>
              <a:rPr lang="en-GB" sz="1600" i="0" dirty="0">
                <a:effectLst/>
                <a:latin typeface="Arial" panose="020B0604020202020204" pitchFamily="34" charset="0"/>
                <a:cs typeface="Arial" panose="020B0604020202020204" pitchFamily="34" charset="0"/>
              </a:rPr>
              <a:t>, </a:t>
            </a:r>
            <a:r>
              <a:rPr lang="en-GB" sz="1600" i="0" dirty="0">
                <a:effectLst/>
                <a:latin typeface="Arial" panose="020B0604020202020204" pitchFamily="34" charset="0"/>
                <a:cs typeface="Arial" panose="020B0604020202020204" pitchFamily="34" charset="0"/>
                <a:hlinkClick r:id="rId5"/>
              </a:rPr>
              <a:t>British Red Cross</a:t>
            </a:r>
            <a:r>
              <a:rPr lang="en-GB" sz="1600" i="0" dirty="0">
                <a:effectLst/>
                <a:latin typeface="Arial" panose="020B0604020202020204" pitchFamily="34" charset="0"/>
                <a:cs typeface="Arial" panose="020B0604020202020204" pitchFamily="34" charset="0"/>
              </a:rPr>
              <a:t>, </a:t>
            </a:r>
            <a:r>
              <a:rPr lang="en-GB" sz="1600" i="0" dirty="0">
                <a:effectLst/>
                <a:latin typeface="Arial" panose="020B0604020202020204" pitchFamily="34" charset="0"/>
                <a:cs typeface="Arial" panose="020B0604020202020204" pitchFamily="34" charset="0"/>
                <a:hlinkClick r:id="rId6"/>
              </a:rPr>
              <a:t>Refugee Council </a:t>
            </a:r>
            <a:endParaRPr lang="en-GB" sz="1600" i="0" dirty="0">
              <a:effectLst/>
              <a:latin typeface="Arial" panose="020B0604020202020204" pitchFamily="34" charset="0"/>
              <a:cs typeface="Arial" panose="020B0604020202020204" pitchFamily="34" charset="0"/>
            </a:endParaRPr>
          </a:p>
          <a:p>
            <a:pPr algn="ctr"/>
            <a:r>
              <a:rPr lang="en-GB" sz="1600" i="0" dirty="0">
                <a:effectLst/>
                <a:latin typeface="Arial" panose="020B0604020202020204" pitchFamily="34" charset="0"/>
                <a:cs typeface="Arial" panose="020B0604020202020204" pitchFamily="34" charset="0"/>
              </a:rPr>
              <a:t> </a:t>
            </a:r>
            <a:r>
              <a:rPr lang="en-GB" sz="1600" i="0" dirty="0">
                <a:effectLst/>
                <a:latin typeface="Arial" panose="020B0604020202020204" pitchFamily="34" charset="0"/>
                <a:cs typeface="Arial" panose="020B0604020202020204" pitchFamily="34" charset="0"/>
                <a:hlinkClick r:id="rId7"/>
              </a:rPr>
              <a:t>Young Roots</a:t>
            </a:r>
            <a:r>
              <a:rPr lang="en-GB" sz="1600" i="0" dirty="0">
                <a:effectLst/>
                <a:latin typeface="Arial" panose="020B0604020202020204" pitchFamily="34" charset="0"/>
                <a:cs typeface="Arial" panose="020B0604020202020204" pitchFamily="34" charset="0"/>
              </a:rPr>
              <a:t>. </a:t>
            </a:r>
          </a:p>
          <a:p>
            <a:pPr algn="ctr"/>
            <a:r>
              <a:rPr lang="en-GB" sz="1600" i="0" dirty="0">
                <a:effectLst/>
                <a:latin typeface="Arial" panose="020B0604020202020204" pitchFamily="34" charset="0"/>
                <a:cs typeface="Arial" panose="020B0604020202020204" pitchFamily="34" charset="0"/>
              </a:rPr>
              <a:t>There may also be charities local to your school working with refugees. Can you help support their work in any way?  </a:t>
            </a:r>
            <a:endParaRPr lang="en-GB" sz="16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A304D7D-9EF4-7005-6B25-1AD7E6D10336}"/>
              </a:ext>
            </a:extLst>
          </p:cNvPr>
          <p:cNvSpPr txBox="1"/>
          <p:nvPr/>
        </p:nvSpPr>
        <p:spPr>
          <a:xfrm>
            <a:off x="633616" y="2190377"/>
            <a:ext cx="4989183" cy="2031325"/>
          </a:xfrm>
          <a:prstGeom prst="rect">
            <a:avLst/>
          </a:prstGeom>
          <a:noFill/>
        </p:spPr>
        <p:txBody>
          <a:bodyPr wrap="square" rtlCol="0">
            <a:spAutoFit/>
          </a:bodyPr>
          <a:lstStyle/>
          <a:p>
            <a:pPr algn="ctr"/>
            <a:r>
              <a:rPr lang="en-GB" sz="1400" b="0" i="0" dirty="0">
                <a:solidFill>
                  <a:schemeClr val="bg1"/>
                </a:solidFill>
                <a:effectLst/>
                <a:latin typeface="Arial" panose="020B0604020202020204" pitchFamily="34" charset="0"/>
                <a:cs typeface="Arial" panose="020B0604020202020204" pitchFamily="34" charset="0"/>
              </a:rPr>
              <a:t>Article 22 is about governments supporting refugee children to enjoy all of their rights and to make sure they are reunited with their parents. </a:t>
            </a:r>
            <a:r>
              <a:rPr lang="en-GB" sz="1400" b="0" i="0" dirty="0">
                <a:solidFill>
                  <a:schemeClr val="bg1"/>
                </a:solidFill>
                <a:effectLst/>
                <a:latin typeface="Arial" panose="020B0604020202020204" pitchFamily="34" charset="0"/>
                <a:cs typeface="Arial" panose="020B0604020202020204" pitchFamily="34" charset="0"/>
                <a:hlinkClick r:id="rId8"/>
              </a:rPr>
              <a:t>Watch this video from Newsround </a:t>
            </a:r>
            <a:r>
              <a:rPr lang="en-GB" sz="1400" b="0" i="0" dirty="0">
                <a:solidFill>
                  <a:schemeClr val="bg1"/>
                </a:solidFill>
                <a:effectLst/>
                <a:latin typeface="Arial" panose="020B0604020202020204" pitchFamily="34" charset="0"/>
                <a:cs typeface="Arial" panose="020B0604020202020204" pitchFamily="34" charset="0"/>
              </a:rPr>
              <a:t>explaining some of the issues around refugees, migrants and asylum seekers coming to the UK. What do you think the Government should be doing to support children seeking safety in the UK? Send a letter or have a discussion with a local politician to share your view on what the government should be doing to support Article 22.  </a:t>
            </a:r>
            <a:endParaRPr lang="en-GB" sz="1400" b="1" dirty="0">
              <a:solidFill>
                <a:schemeClr val="bg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AA62055-B017-63E6-96AD-F128D198FEF1}"/>
              </a:ext>
            </a:extLst>
          </p:cNvPr>
          <p:cNvSpPr txBox="1"/>
          <p:nvPr/>
        </p:nvSpPr>
        <p:spPr>
          <a:xfrm>
            <a:off x="7694489" y="2299561"/>
            <a:ext cx="4155017" cy="1815882"/>
          </a:xfrm>
          <a:prstGeom prst="rect">
            <a:avLst/>
          </a:prstGeom>
          <a:noFill/>
        </p:spPr>
        <p:txBody>
          <a:bodyPr wrap="square" rtlCol="0">
            <a:spAutoFit/>
          </a:bodyPr>
          <a:lstStyle/>
          <a:p>
            <a:pPr algn="ctr"/>
            <a:r>
              <a:rPr lang="en-GB" sz="1600" b="0" i="0" dirty="0">
                <a:solidFill>
                  <a:srgbClr val="000000"/>
                </a:solidFill>
                <a:effectLst/>
                <a:latin typeface="Arial" panose="020B0604020202020204" pitchFamily="34" charset="0"/>
                <a:cs typeface="Arial" panose="020B0604020202020204" pitchFamily="34" charset="0"/>
              </a:rPr>
              <a:t>Who do you think of as family? Is it the people who share your home? Anyone else? Do any of your family live in different countries? How often do you get to see them? Think about how you would feel if the Government stopped you from seeing any of those people?   </a:t>
            </a:r>
            <a:endParaRPr lang="en-GB" sz="16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C40C9B0-16B1-3DF4-EDF7-63788570C65A}"/>
              </a:ext>
            </a:extLst>
          </p:cNvPr>
          <p:cNvSpPr txBox="1"/>
          <p:nvPr/>
        </p:nvSpPr>
        <p:spPr>
          <a:xfrm>
            <a:off x="693059" y="4794014"/>
            <a:ext cx="6295898" cy="923330"/>
          </a:xfrm>
          <a:prstGeom prst="rect">
            <a:avLst/>
          </a:prstGeom>
          <a:noFill/>
        </p:spPr>
        <p:txBody>
          <a:bodyPr wrap="square" rtlCol="0">
            <a:spAutoFit/>
          </a:bodyPr>
          <a:lstStyle/>
          <a:p>
            <a:pPr algn="ctr"/>
            <a:r>
              <a:rPr lang="en-GB" b="0" i="0" dirty="0">
                <a:solidFill>
                  <a:schemeClr val="bg1"/>
                </a:solidFill>
                <a:effectLst/>
                <a:latin typeface="Arial" panose="020B0604020202020204" pitchFamily="34" charset="0"/>
                <a:cs typeface="Arial" panose="020B0604020202020204" pitchFamily="34" charset="0"/>
                <a:hlinkClick r:id="rId9"/>
              </a:rPr>
              <a:t>Research this year’s ‘Refugee </a:t>
            </a:r>
            <a:r>
              <a:rPr lang="en-GB" dirty="0">
                <a:solidFill>
                  <a:schemeClr val="bg1"/>
                </a:solidFill>
                <a:latin typeface="Arial" panose="020B0604020202020204" pitchFamily="34" charset="0"/>
                <a:cs typeface="Arial" panose="020B0604020202020204" pitchFamily="34" charset="0"/>
                <a:hlinkClick r:id="rId9"/>
              </a:rPr>
              <a:t>W</a:t>
            </a:r>
            <a:r>
              <a:rPr lang="en-GB" b="0" i="0" dirty="0">
                <a:solidFill>
                  <a:schemeClr val="bg1"/>
                </a:solidFill>
                <a:effectLst/>
                <a:latin typeface="Arial" panose="020B0604020202020204" pitchFamily="34" charset="0"/>
                <a:cs typeface="Arial" panose="020B0604020202020204" pitchFamily="34" charset="0"/>
                <a:hlinkClick r:id="rId9"/>
              </a:rPr>
              <a:t>eek’</a:t>
            </a:r>
            <a:r>
              <a:rPr lang="en-GB" b="0" i="0" dirty="0">
                <a:solidFill>
                  <a:schemeClr val="bg1"/>
                </a:solidFill>
                <a:effectLst/>
                <a:latin typeface="Arial" panose="020B0604020202020204" pitchFamily="34" charset="0"/>
                <a:cs typeface="Arial" panose="020B0604020202020204" pitchFamily="34" charset="0"/>
              </a:rPr>
              <a:t> theme. Can you devise a creative response to this theme through art, music, drama or dance?  </a:t>
            </a:r>
            <a:endParaRPr lang="en-GB" dirty="0">
              <a:solidFill>
                <a:schemeClr val="bg1"/>
              </a:solidFill>
              <a:latin typeface="Arial" panose="020B0604020202020204" pitchFamily="34" charset="0"/>
              <a:cs typeface="Arial" panose="020B0604020202020204" pitchFamily="34" charset="0"/>
            </a:endParaRPr>
          </a:p>
        </p:txBody>
      </p:sp>
      <p:pic>
        <p:nvPicPr>
          <p:cNvPr id="9" name="Online Media 8" title="The Migrant Crisis Explained | How is the UK Government Tackling it? | Newsround">
            <a:hlinkClick r:id="" action="ppaction://media"/>
            <a:extLst>
              <a:ext uri="{FF2B5EF4-FFF2-40B4-BE49-F238E27FC236}">
                <a16:creationId xmlns:a16="http://schemas.microsoft.com/office/drawing/2014/main" id="{D5649268-7AAC-70F9-B97A-C791F8B55324}"/>
              </a:ext>
            </a:extLst>
          </p:cNvPr>
          <p:cNvPicPr>
            <a:picLocks noRot="1" noChangeAspect="1"/>
          </p:cNvPicPr>
          <p:nvPr>
            <a:videoFile r:link="rId1"/>
          </p:nvPr>
        </p:nvPicPr>
        <p:blipFill>
          <a:blip r:embed="rId10"/>
          <a:stretch>
            <a:fillRect/>
          </a:stretch>
        </p:blipFill>
        <p:spPr>
          <a:xfrm>
            <a:off x="5630056" y="2252632"/>
            <a:ext cx="1687446" cy="953407"/>
          </a:xfrm>
          <a:prstGeom prst="rect">
            <a:avLst/>
          </a:prstGeom>
        </p:spPr>
      </p:pic>
    </p:spTree>
    <p:extLst>
      <p:ext uri="{BB962C8B-B14F-4D97-AF65-F5344CB8AC3E}">
        <p14:creationId xmlns:p14="http://schemas.microsoft.com/office/powerpoint/2010/main" val="163185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B165716-FF31-A845-A83E-5C96960D70F9}"/>
              </a:ext>
            </a:extLst>
          </p:cNvPr>
          <p:cNvSpPr>
            <a:spLocks noGrp="1"/>
          </p:cNvSpPr>
          <p:nvPr>
            <p:ph type="body" sz="quarter" idx="14"/>
          </p:nvPr>
        </p:nvSpPr>
        <p:spPr>
          <a:xfrm>
            <a:off x="6536002" y="663684"/>
            <a:ext cx="3379523" cy="588605"/>
          </a:xfrm>
        </p:spPr>
        <p:txBody>
          <a:bodyPr/>
          <a:lstStyle/>
          <a:p>
            <a:r>
              <a:rPr lang="en-US" sz="3200" dirty="0">
                <a:latin typeface="Arial Black" panose="020B0A04020102020204" pitchFamily="34" charset="0"/>
              </a:rPr>
              <a:t>REFLECTION</a:t>
            </a:r>
          </a:p>
        </p:txBody>
      </p:sp>
      <p:sp>
        <p:nvSpPr>
          <p:cNvPr id="3" name="Text Placeholder 2">
            <a:extLst>
              <a:ext uri="{FF2B5EF4-FFF2-40B4-BE49-F238E27FC236}">
                <a16:creationId xmlns:a16="http://schemas.microsoft.com/office/drawing/2014/main" id="{D571A7BB-2A24-D942-B067-AA19DC6FF020}"/>
              </a:ext>
            </a:extLst>
          </p:cNvPr>
          <p:cNvSpPr>
            <a:spLocks noGrp="1"/>
          </p:cNvSpPr>
          <p:nvPr>
            <p:ph type="body" sz="quarter" idx="17"/>
          </p:nvPr>
        </p:nvSpPr>
        <p:spPr>
          <a:xfrm>
            <a:off x="6535896" y="1526397"/>
            <a:ext cx="5305425" cy="705904"/>
          </a:xfrm>
        </p:spPr>
        <p:txBody>
          <a:bodyPr/>
          <a:lstStyle/>
          <a:p>
            <a:r>
              <a:rPr lang="en-GB" sz="1800" dirty="0">
                <a:latin typeface="Arial" panose="020B0604020202020204" pitchFamily="34" charset="0"/>
                <a:cs typeface="Arial" panose="020B0604020202020204" pitchFamily="34" charset="0"/>
              </a:rPr>
              <a:t>Imagine how you would feel if you were forced to leave your home.</a:t>
            </a:r>
          </a:p>
        </p:txBody>
      </p:sp>
      <p:sp>
        <p:nvSpPr>
          <p:cNvPr id="6" name="Text Placeholder 5">
            <a:extLst>
              <a:ext uri="{FF2B5EF4-FFF2-40B4-BE49-F238E27FC236}">
                <a16:creationId xmlns:a16="http://schemas.microsoft.com/office/drawing/2014/main" id="{DF0353F7-0EFC-E549-AA82-F8CD01C78C85}"/>
              </a:ext>
            </a:extLst>
          </p:cNvPr>
          <p:cNvSpPr>
            <a:spLocks noGrp="1"/>
          </p:cNvSpPr>
          <p:nvPr>
            <p:ph type="body" sz="quarter" idx="21"/>
          </p:nvPr>
        </p:nvSpPr>
        <p:spPr>
          <a:xfrm>
            <a:off x="6535896" y="2450992"/>
            <a:ext cx="5437030" cy="3743324"/>
          </a:xfrm>
        </p:spPr>
        <p:txBody>
          <a:bodyPr>
            <a:normAutofit/>
          </a:bodyPr>
          <a:lstStyle/>
          <a:p>
            <a:pPr marL="457200">
              <a:lnSpc>
                <a:spcPct val="107000"/>
              </a:lnSpc>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Think about people in your community who have been in this situation: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How can we make sure that people feel welcomed and supported?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l" rtl="0" fontAlgn="base">
              <a:buNone/>
            </a:pPr>
            <a:endParaRPr lang="en-GB" dirty="0">
              <a:solidFill>
                <a:srgbClr val="000000"/>
              </a:solidFill>
              <a:effectLst/>
              <a:latin typeface="Arial" panose="020B0604020202020204" pitchFamily="34" charset="0"/>
              <a:cs typeface="Arial" panose="020B0604020202020204" pitchFamily="34" charset="0"/>
            </a:endParaRPr>
          </a:p>
          <a:p>
            <a:pPr marL="0" indent="0" algn="l" rtl="0" fontAlgn="base">
              <a:buNone/>
            </a:pPr>
            <a:r>
              <a:rPr lang="en-GB" b="0" dirty="0">
                <a:solidFill>
                  <a:srgbClr val="000000"/>
                </a:solidFill>
                <a:effectLst/>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8567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5891</TotalTime>
  <Words>1094</Words>
  <Application>Microsoft Office PowerPoint</Application>
  <PresentationFormat>Widescreen</PresentationFormat>
  <Paragraphs>59</Paragraphs>
  <Slides>9</Slides>
  <Notes>4</Notes>
  <HiddenSlides>0</HiddenSlides>
  <MMClips>6</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vt:lpstr>
      <vt:lpstr>Arial Black</vt:lpstr>
      <vt:lpstr>Calibri</vt:lpstr>
      <vt:lpstr>Open Sans</vt:lpstr>
      <vt:lpstr>Symbol</vt:lpstr>
      <vt:lpstr>Univers LT Pro 45 Light</vt:lpstr>
      <vt:lpstr>Univers LT Pro 85 XBlack</vt:lpstr>
      <vt:lpstr>Univers LT Std 45 Light</vt:lpstr>
      <vt:lpstr>Office Theme</vt:lpstr>
      <vt:lpstr>ARTICLE OF THE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Katherine Fardell</dc:creator>
  <cp:lastModifiedBy>C Gaffney (Llangyfelach Primary School)</cp:lastModifiedBy>
  <cp:revision>120</cp:revision>
  <dcterms:created xsi:type="dcterms:W3CDTF">2022-01-18T14:28:30Z</dcterms:created>
  <dcterms:modified xsi:type="dcterms:W3CDTF">2023-06-19T09:26:10Z</dcterms:modified>
</cp:coreProperties>
</file>