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3" r:id="rId4"/>
    <p:sldId id="258" r:id="rId5"/>
    <p:sldId id="264" r:id="rId6"/>
    <p:sldId id="259" r:id="rId7"/>
    <p:sldId id="265" r:id="rId8"/>
    <p:sldId id="260" r:id="rId9"/>
    <p:sldId id="266" r:id="rId10"/>
    <p:sldId id="261" r:id="rId11"/>
    <p:sldId id="267" r:id="rId12"/>
    <p:sldId id="268" r:id="rId13"/>
    <p:sldId id="26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8C9025-32E1-ACDE-E9C4-E5D5C15FEF7F}" v="8" dt="2023-01-16T15:14:46.0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32"/>
    <p:restoredTop sz="94650"/>
  </p:normalViewPr>
  <p:slideViewPr>
    <p:cSldViewPr snapToGrid="0" snapToObjects="1">
      <p:cViewPr varScale="1">
        <p:scale>
          <a:sx n="41" d="100"/>
          <a:sy n="41"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 Higgins (Llangyfelach Primary School)" userId="S::higginsz1@hwbcymru.net::a14e0a6a-146c-435d-83bc-8542781c7df1" providerId="AD" clId="Web-{A18C9025-32E1-ACDE-E9C4-E5D5C15FEF7F}"/>
    <pc:docChg chg="modSld sldOrd">
      <pc:chgData name="Z Higgins (Llangyfelach Primary School)" userId="S::higginsz1@hwbcymru.net::a14e0a6a-146c-435d-83bc-8542781c7df1" providerId="AD" clId="Web-{A18C9025-32E1-ACDE-E9C4-E5D5C15FEF7F}" dt="2023-01-16T15:14:44.468" v="5" actId="20577"/>
      <pc:docMkLst>
        <pc:docMk/>
      </pc:docMkLst>
      <pc:sldChg chg="modSp ord">
        <pc:chgData name="Z Higgins (Llangyfelach Primary School)" userId="S::higginsz1@hwbcymru.net::a14e0a6a-146c-435d-83bc-8542781c7df1" providerId="AD" clId="Web-{A18C9025-32E1-ACDE-E9C4-E5D5C15FEF7F}" dt="2023-01-16T15:14:36.374" v="3" actId="20577"/>
        <pc:sldMkLst>
          <pc:docMk/>
          <pc:sldMk cId="1067743426" sldId="262"/>
        </pc:sldMkLst>
        <pc:spChg chg="mod">
          <ac:chgData name="Z Higgins (Llangyfelach Primary School)" userId="S::higginsz1@hwbcymru.net::a14e0a6a-146c-435d-83bc-8542781c7df1" providerId="AD" clId="Web-{A18C9025-32E1-ACDE-E9C4-E5D5C15FEF7F}" dt="2023-01-16T15:14:36.374" v="3" actId="20577"/>
          <ac:spMkLst>
            <pc:docMk/>
            <pc:sldMk cId="1067743426" sldId="262"/>
            <ac:spMk id="2" creationId="{1D16EC8B-20B5-084A-8360-190C7EB34EE1}"/>
          </ac:spMkLst>
        </pc:spChg>
      </pc:sldChg>
      <pc:sldChg chg="modSp">
        <pc:chgData name="Z Higgins (Llangyfelach Primary School)" userId="S::higginsz1@hwbcymru.net::a14e0a6a-146c-435d-83bc-8542781c7df1" providerId="AD" clId="Web-{A18C9025-32E1-ACDE-E9C4-E5D5C15FEF7F}" dt="2023-01-16T15:14:44.468" v="5" actId="20577"/>
        <pc:sldMkLst>
          <pc:docMk/>
          <pc:sldMk cId="1216114950" sldId="268"/>
        </pc:sldMkLst>
        <pc:spChg chg="mod">
          <ac:chgData name="Z Higgins (Llangyfelach Primary School)" userId="S::higginsz1@hwbcymru.net::a14e0a6a-146c-435d-83bc-8542781c7df1" providerId="AD" clId="Web-{A18C9025-32E1-ACDE-E9C4-E5D5C15FEF7F}" dt="2023-01-16T15:14:44.468" v="5" actId="20577"/>
          <ac:spMkLst>
            <pc:docMk/>
            <pc:sldMk cId="1216114950" sldId="268"/>
            <ac:spMk id="2" creationId="{1D16EC8B-20B5-084A-8360-190C7EB34EE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B86AF-F6AA-C243-A49F-7C71BBB4894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FA0245B-3F98-4042-AA96-5BCBF1ECD1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B7776EE-03E0-C04E-ABDE-5215ED055076}"/>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40515CC4-5CA8-B646-9B62-68019F4D37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54DEA5-F989-7A41-976A-357539A23297}"/>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2502231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ECDED-21E5-B54F-8AF9-9CF3E954891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D54B434-C9B3-6646-9BDC-599BC247E4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296CFDD-948F-3640-A0AD-70A212CE3487}"/>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F65BD1A6-851B-DA4C-AD8B-7CBB425453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734AE5-3734-C041-B451-3FBFF85BC1AF}"/>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1358453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DAC00-0074-5743-910D-59A36162394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8327422-2393-A04C-BA9B-B056B3CA42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525F6A-C8D7-D445-B058-A0AFD28F1CF0}"/>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ABDDE331-38B4-4D4A-8483-3B257F45BD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BD4EEF-3389-DF4B-83BB-F2AB7070C033}"/>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2538271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A8ECF-2CF2-404F-9F4E-C9C781F310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72F3B9-723F-264C-A432-797C984F5C1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04940A3-6701-5542-B090-89F03E50077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5689FF3-5100-3F4D-9CF2-BA0BF38AC22C}"/>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6" name="Footer Placeholder 5">
            <a:extLst>
              <a:ext uri="{FF2B5EF4-FFF2-40B4-BE49-F238E27FC236}">
                <a16:creationId xmlns:a16="http://schemas.microsoft.com/office/drawing/2014/main" id="{5F55D7FE-464E-A94A-99C6-D13698802E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E2F167-9A6A-DD4F-B84A-6759237A3D6F}"/>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1136472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921DE-3316-3045-A524-0665C1CD4FA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F8E164A-CE42-CE4D-A6C8-1E023CB3F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1BEE9E1-E919-0A44-924A-E56154A25A9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058C5B3-B69B-3F4D-9F53-7DE8C4B579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405EFF5-6437-DB48-A4F1-76A0B096269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D6D1F71-EC08-9344-B8D2-058426847451}"/>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8" name="Footer Placeholder 7">
            <a:extLst>
              <a:ext uri="{FF2B5EF4-FFF2-40B4-BE49-F238E27FC236}">
                <a16:creationId xmlns:a16="http://schemas.microsoft.com/office/drawing/2014/main" id="{5EE3604F-DAC0-004D-A2C9-4A9C844F7FA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79CBB7-C6C6-2943-A916-36DAE87D0621}"/>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3793035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7B17-FD5D-F645-A027-FFB13279494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42E374E-D6B3-5D45-BFF3-13AD398045A0}"/>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4" name="Footer Placeholder 3">
            <a:extLst>
              <a:ext uri="{FF2B5EF4-FFF2-40B4-BE49-F238E27FC236}">
                <a16:creationId xmlns:a16="http://schemas.microsoft.com/office/drawing/2014/main" id="{EC414975-C166-3944-8D00-EDC59F22B43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2E35DA0-289B-354E-A161-A77AC82746BD}"/>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742926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8540A1-9AD3-1442-8260-3D9392EFE438}"/>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3" name="Footer Placeholder 2">
            <a:extLst>
              <a:ext uri="{FF2B5EF4-FFF2-40B4-BE49-F238E27FC236}">
                <a16:creationId xmlns:a16="http://schemas.microsoft.com/office/drawing/2014/main" id="{207981F4-EB2F-DD4B-92C4-A38BE8BF357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B1A34B6-4DA2-4646-82C5-C717D4B1A999}"/>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342066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EED8A-9624-0041-BE82-BB8DDFE76F6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3173877-2A9C-6048-992B-F0F56CD765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AA9F27-8E1D-1C4B-8DBF-A706F92BBD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C888936-43E3-C54B-9EB0-634C22001110}"/>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6" name="Footer Placeholder 5">
            <a:extLst>
              <a:ext uri="{FF2B5EF4-FFF2-40B4-BE49-F238E27FC236}">
                <a16:creationId xmlns:a16="http://schemas.microsoft.com/office/drawing/2014/main" id="{FCEA9326-825C-E04B-8F86-100274D07B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9E894-B202-3948-845E-E9C40B63FE48}"/>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1786038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5A055-72A2-3140-B839-1078C8F8B17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A00FADB-788D-4541-A5D8-A5FD0C14AD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85E45B1-BADE-DA49-A49E-8FFD1B28CF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FCB82D9-9CD2-A945-A98C-EDF2BD0D634D}"/>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6" name="Footer Placeholder 5">
            <a:extLst>
              <a:ext uri="{FF2B5EF4-FFF2-40B4-BE49-F238E27FC236}">
                <a16:creationId xmlns:a16="http://schemas.microsoft.com/office/drawing/2014/main" id="{EED3F361-45BD-0742-A7DD-7E78889B25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E1D65C-3E73-0446-A577-CC6FAD75997E}"/>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3369677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46FA0-F33F-F643-8F29-99F5D0F7C6C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4B9F4D8-315D-6C42-8518-63A09B95CDB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C4F027-7CE5-7C49-8A54-C137D5F5BC55}"/>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584411E3-958B-5B4B-884D-0F32C901A5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C0439A-F3DC-F549-BCEB-AB655CE7C65B}"/>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1470313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B434CC-3D17-644A-A0E1-41219FB92DF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10AC365-569D-7948-81A5-3CB29EB8CD8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CF53097-49AC-9D48-A21C-ADD1400334D3}"/>
              </a:ext>
            </a:extLst>
          </p:cNvPr>
          <p:cNvSpPr>
            <a:spLocks noGrp="1"/>
          </p:cNvSpPr>
          <p:nvPr>
            <p:ph type="dt" sz="half" idx="10"/>
          </p:nvPr>
        </p:nvSpPr>
        <p:spPr/>
        <p:txBody>
          <a:body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8FC3A809-F8B7-E34A-9447-41592333B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2A5EF7-4D45-CC47-BD8F-60257714A15E}"/>
              </a:ext>
            </a:extLst>
          </p:cNvPr>
          <p:cNvSpPr>
            <a:spLocks noGrp="1"/>
          </p:cNvSpPr>
          <p:nvPr>
            <p:ph type="sldNum" sz="quarter" idx="12"/>
          </p:nvPr>
        </p:nvSpPr>
        <p:spPr/>
        <p:txBody>
          <a:bodyPr/>
          <a:lstStyle/>
          <a:p>
            <a:fld id="{32067424-70CF-8D45-9E6A-762371266AC7}" type="slidenum">
              <a:rPr lang="en-US" smtClean="0"/>
              <a:t>‹#›</a:t>
            </a:fld>
            <a:endParaRPr lang="en-US"/>
          </a:p>
        </p:txBody>
      </p:sp>
    </p:spTree>
    <p:extLst>
      <p:ext uri="{BB962C8B-B14F-4D97-AF65-F5344CB8AC3E}">
        <p14:creationId xmlns:p14="http://schemas.microsoft.com/office/powerpoint/2010/main" val="1317366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7811F3-BA9A-CB41-96EF-B62D882446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AE94230-7206-2043-92D4-53A60B363A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FD2E369-F4F6-1648-87F5-260DABDE4B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AF4489-F322-4644-AF95-329BA8AD58B6}" type="datetimeFigureOut">
              <a:rPr lang="en-US" smtClean="0"/>
              <a:t>1/17/2025</a:t>
            </a:fld>
            <a:endParaRPr lang="en-US"/>
          </a:p>
        </p:txBody>
      </p:sp>
      <p:sp>
        <p:nvSpPr>
          <p:cNvPr id="5" name="Footer Placeholder 4">
            <a:extLst>
              <a:ext uri="{FF2B5EF4-FFF2-40B4-BE49-F238E27FC236}">
                <a16:creationId xmlns:a16="http://schemas.microsoft.com/office/drawing/2014/main" id="{C3C84E0E-AFD4-934D-AC10-82DFBCB577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DB46FAB-3D33-DF47-A1D2-262952AFA0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067424-70CF-8D45-9E6A-762371266AC7}" type="slidenum">
              <a:rPr lang="en-US" smtClean="0"/>
              <a:t>‹#›</a:t>
            </a:fld>
            <a:endParaRPr lang="en-US"/>
          </a:p>
        </p:txBody>
      </p:sp>
    </p:spTree>
    <p:extLst>
      <p:ext uri="{BB962C8B-B14F-4D97-AF65-F5344CB8AC3E}">
        <p14:creationId xmlns:p14="http://schemas.microsoft.com/office/powerpoint/2010/main" val="2257389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middleeastmonitor.com/20210127-egypts-al-azhar-prohibits-excavating-and-displaying-mummies/"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middleeastmonitor.com/20210127-egypts-al-azhar-prohibits-excavating-and-displaying-mummies/"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flickr.com/photos/viofiddler/4757204054"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flickr.com/photos/viofiddler/4757204054"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fessell810.blogspot.com/2011/10/guide-of-my-soul.html"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fessell810.blogspot.com/2011/10/guide-of-my-soul.html"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ixabay.com/en/canopic-jars-egypt-egyptian-pharaoh-765073/"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canopic-jars-egypt-egyptian-pharaoh-765073/"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herrybuzz.com/king-tutankhamun-the-nine-year-old-pharo/"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herrybuzz.com/king-tutankhamun-the-nine-year-old-pharo/"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1A29690F-FDEA-5F4A-B36B-F9F5CE1669F7}"/>
              </a:ext>
            </a:extLst>
          </p:cNvPr>
          <p:cNvPicPr>
            <a:picLocks noChangeAspect="1"/>
          </p:cNvPicPr>
          <p:nvPr/>
        </p:nvPicPr>
        <p:blipFill rotWithShape="1">
          <a:blip r:embed="rId2"/>
          <a:srcRect l="2992" r="13453" b="1"/>
          <a:stretch/>
        </p:blipFill>
        <p:spPr>
          <a:xfrm>
            <a:off x="20" y="10"/>
            <a:ext cx="12191980" cy="6857990"/>
          </a:xfrm>
          <a:prstGeom prst="rect">
            <a:avLst/>
          </a:prstGeom>
        </p:spPr>
      </p:pic>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698532A9-CD27-2243-8FF7-45A25EB4E6D3}"/>
              </a:ext>
            </a:extLst>
          </p:cNvPr>
          <p:cNvSpPr>
            <a:spLocks noGrp="1"/>
          </p:cNvSpPr>
          <p:nvPr>
            <p:ph type="ctrTitle"/>
          </p:nvPr>
        </p:nvSpPr>
        <p:spPr>
          <a:xfrm>
            <a:off x="8022021" y="3231931"/>
            <a:ext cx="3852041" cy="1834056"/>
          </a:xfrm>
        </p:spPr>
        <p:txBody>
          <a:bodyPr>
            <a:normAutofit/>
          </a:bodyPr>
          <a:lstStyle/>
          <a:p>
            <a:r>
              <a:rPr lang="en-US" sz="4000" dirty="0"/>
              <a:t>Mummification</a:t>
            </a:r>
          </a:p>
        </p:txBody>
      </p:sp>
      <p:sp>
        <p:nvSpPr>
          <p:cNvPr id="3" name="Subtitle 2">
            <a:extLst>
              <a:ext uri="{FF2B5EF4-FFF2-40B4-BE49-F238E27FC236}">
                <a16:creationId xmlns:a16="http://schemas.microsoft.com/office/drawing/2014/main" id="{4AA231BE-2278-3046-8DC0-CE128E1D2306}"/>
              </a:ext>
            </a:extLst>
          </p:cNvPr>
          <p:cNvSpPr>
            <a:spLocks noGrp="1"/>
          </p:cNvSpPr>
          <p:nvPr>
            <p:ph type="subTitle" idx="1"/>
          </p:nvPr>
        </p:nvSpPr>
        <p:spPr>
          <a:xfrm>
            <a:off x="7782910" y="5242675"/>
            <a:ext cx="4330262" cy="683284"/>
          </a:xfrm>
        </p:spPr>
        <p:txBody>
          <a:bodyPr>
            <a:normAutofit/>
          </a:bodyPr>
          <a:lstStyle/>
          <a:p>
            <a:endParaRPr lang="en-US" sz="2000"/>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4630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0">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indoor, table&#10;&#10;Description automatically generated">
            <a:extLst>
              <a:ext uri="{FF2B5EF4-FFF2-40B4-BE49-F238E27FC236}">
                <a16:creationId xmlns:a16="http://schemas.microsoft.com/office/drawing/2014/main" id="{D90C42CE-B493-DB40-A372-601FF0E3CC05}"/>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r="5882" b="-1"/>
          <a:stretch/>
        </p:blipFill>
        <p:spPr>
          <a:xfrm>
            <a:off x="2522356" y="10"/>
            <a:ext cx="9669642" cy="6857990"/>
          </a:xfrm>
          <a:prstGeom prst="rect">
            <a:avLst/>
          </a:prstGeom>
        </p:spPr>
      </p:pic>
      <p:sp>
        <p:nvSpPr>
          <p:cNvPr id="26" name="Rectangle 22">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07A5F4F-06F0-0048-B5BB-BA9E1AF24AF7}"/>
              </a:ext>
            </a:extLst>
          </p:cNvPr>
          <p:cNvSpPr>
            <a:spLocks noGrp="1"/>
          </p:cNvSpPr>
          <p:nvPr>
            <p:ph type="title"/>
          </p:nvPr>
        </p:nvSpPr>
        <p:spPr>
          <a:xfrm>
            <a:off x="838200" y="365125"/>
            <a:ext cx="3822189" cy="1899912"/>
          </a:xfrm>
        </p:spPr>
        <p:txBody>
          <a:bodyPr>
            <a:normAutofit/>
          </a:bodyPr>
          <a:lstStyle/>
          <a:p>
            <a:r>
              <a:rPr lang="en-US" sz="4000"/>
              <a:t>What is mummification?</a:t>
            </a:r>
          </a:p>
        </p:txBody>
      </p:sp>
      <p:sp>
        <p:nvSpPr>
          <p:cNvPr id="3" name="Content Placeholder 2">
            <a:extLst>
              <a:ext uri="{FF2B5EF4-FFF2-40B4-BE49-F238E27FC236}">
                <a16:creationId xmlns:a16="http://schemas.microsoft.com/office/drawing/2014/main" id="{686CC706-4CFF-7142-AD14-4C6E667CC045}"/>
              </a:ext>
            </a:extLst>
          </p:cNvPr>
          <p:cNvSpPr>
            <a:spLocks noGrp="1"/>
          </p:cNvSpPr>
          <p:nvPr>
            <p:ph idx="1"/>
          </p:nvPr>
        </p:nvSpPr>
        <p:spPr>
          <a:xfrm>
            <a:off x="838200" y="2434201"/>
            <a:ext cx="3822189" cy="3742762"/>
          </a:xfrm>
        </p:spPr>
        <p:txBody>
          <a:bodyPr>
            <a:normAutofit/>
          </a:bodyPr>
          <a:lstStyle/>
          <a:p>
            <a:pPr marL="0" indent="0">
              <a:buNone/>
            </a:pPr>
            <a:r>
              <a:rPr lang="en-GB" sz="1900"/>
              <a:t>Mummification is the process where bodies of the deceased were embalmed and preserved. The purpose of mummification was </a:t>
            </a:r>
            <a:r>
              <a:rPr lang="en-GB" sz="1900" b="1"/>
              <a:t>to keep the body intact so it could be transported to a spiritual afterlife</a:t>
            </a:r>
            <a:r>
              <a:rPr lang="en-GB" sz="1900"/>
              <a:t>. The methods of embalming, or treating the dead body, that the ancient Egyptians used is called mummification. Using special processes, the Egyptians removed all moisture from the body, leaving only a dried form that would not easily decay. </a:t>
            </a:r>
          </a:p>
          <a:p>
            <a:pPr marL="0" indent="0">
              <a:buNone/>
            </a:pPr>
            <a:endParaRPr lang="en-US" sz="1900"/>
          </a:p>
        </p:txBody>
      </p:sp>
      <p:sp>
        <p:nvSpPr>
          <p:cNvPr id="6" name="TextBox 5">
            <a:extLst>
              <a:ext uri="{FF2B5EF4-FFF2-40B4-BE49-F238E27FC236}">
                <a16:creationId xmlns:a16="http://schemas.microsoft.com/office/drawing/2014/main" id="{50D58218-9ABC-9546-8C17-22EBB36D3A94}"/>
              </a:ext>
            </a:extLst>
          </p:cNvPr>
          <p:cNvSpPr txBox="1"/>
          <p:nvPr/>
        </p:nvSpPr>
        <p:spPr>
          <a:xfrm>
            <a:off x="9751907" y="6657945"/>
            <a:ext cx="2440091"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ww.middleeastmonitor.com/20210127-egypts-al-azhar-prohibits-excavating-and-displaying-mummies/">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sa/3.0/">
                  <a:extLst>
                    <a:ext uri="{A12FA001-AC4F-418D-AE19-62706E023703}">
                      <ahyp:hlinkClr xmlns:ahyp="http://schemas.microsoft.com/office/drawing/2018/hyperlinkcolor" xmlns="" val="tx"/>
                    </a:ext>
                  </a:extLst>
                </a:hlinkClick>
              </a:rPr>
              <a:t>CC BY-SA-NC</a:t>
            </a:r>
            <a:endParaRPr lang="en-US" sz="700">
              <a:solidFill>
                <a:srgbClr val="FFFFFF"/>
              </a:solidFill>
            </a:endParaRPr>
          </a:p>
        </p:txBody>
      </p:sp>
    </p:spTree>
    <p:extLst>
      <p:ext uri="{BB962C8B-B14F-4D97-AF65-F5344CB8AC3E}">
        <p14:creationId xmlns:p14="http://schemas.microsoft.com/office/powerpoint/2010/main" val="224347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0">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indoor, table&#10;&#10;Description automatically generated">
            <a:extLst>
              <a:ext uri="{FF2B5EF4-FFF2-40B4-BE49-F238E27FC236}">
                <a16:creationId xmlns:a16="http://schemas.microsoft.com/office/drawing/2014/main" id="{D90C42CE-B493-DB40-A372-601FF0E3CC05}"/>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r="5882" b="-1"/>
          <a:stretch/>
        </p:blipFill>
        <p:spPr>
          <a:xfrm>
            <a:off x="2522356" y="10"/>
            <a:ext cx="9669642" cy="6857990"/>
          </a:xfrm>
          <a:prstGeom prst="rect">
            <a:avLst/>
          </a:prstGeom>
        </p:spPr>
      </p:pic>
      <p:sp>
        <p:nvSpPr>
          <p:cNvPr id="26" name="Rectangle 22">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07A5F4F-06F0-0048-B5BB-BA9E1AF24AF7}"/>
              </a:ext>
            </a:extLst>
          </p:cNvPr>
          <p:cNvSpPr>
            <a:spLocks noGrp="1"/>
          </p:cNvSpPr>
          <p:nvPr>
            <p:ph type="title"/>
          </p:nvPr>
        </p:nvSpPr>
        <p:spPr>
          <a:xfrm>
            <a:off x="838200" y="365125"/>
            <a:ext cx="3822189" cy="1899912"/>
          </a:xfrm>
        </p:spPr>
        <p:txBody>
          <a:bodyPr>
            <a:normAutofit/>
          </a:bodyPr>
          <a:lstStyle/>
          <a:p>
            <a:r>
              <a:rPr lang="en-US" sz="4000" dirty="0"/>
              <a:t>Questions:</a:t>
            </a:r>
          </a:p>
        </p:txBody>
      </p:sp>
      <p:sp>
        <p:nvSpPr>
          <p:cNvPr id="3" name="Content Placeholder 2">
            <a:extLst>
              <a:ext uri="{FF2B5EF4-FFF2-40B4-BE49-F238E27FC236}">
                <a16:creationId xmlns:a16="http://schemas.microsoft.com/office/drawing/2014/main" id="{686CC706-4CFF-7142-AD14-4C6E667CC045}"/>
              </a:ext>
            </a:extLst>
          </p:cNvPr>
          <p:cNvSpPr>
            <a:spLocks noGrp="1"/>
          </p:cNvSpPr>
          <p:nvPr>
            <p:ph idx="1"/>
          </p:nvPr>
        </p:nvSpPr>
        <p:spPr>
          <a:xfrm>
            <a:off x="838200" y="2434201"/>
            <a:ext cx="3822189" cy="3742762"/>
          </a:xfrm>
        </p:spPr>
        <p:txBody>
          <a:bodyPr>
            <a:normAutofit/>
          </a:bodyPr>
          <a:lstStyle/>
          <a:p>
            <a:pPr marL="457200" indent="-457200">
              <a:buAutoNum type="arabicParenR"/>
            </a:pPr>
            <a:r>
              <a:rPr lang="en-GB" sz="1900" dirty="0"/>
              <a:t>What is mummification?</a:t>
            </a:r>
          </a:p>
          <a:p>
            <a:pPr marL="457200" indent="-457200">
              <a:buAutoNum type="arabicParenR"/>
            </a:pPr>
            <a:r>
              <a:rPr lang="en-GB" sz="1900" dirty="0"/>
              <a:t>What do you think the word </a:t>
            </a:r>
            <a:r>
              <a:rPr lang="en-GB" sz="1900" b="1" dirty="0"/>
              <a:t>‘</a:t>
            </a:r>
            <a:r>
              <a:rPr lang="en-GB" sz="1900" b="1" i="1" dirty="0"/>
              <a:t>preserved’ </a:t>
            </a:r>
            <a:r>
              <a:rPr lang="en-GB" sz="1900" dirty="0"/>
              <a:t>means?</a:t>
            </a:r>
          </a:p>
          <a:p>
            <a:pPr marL="457200" indent="-457200">
              <a:buAutoNum type="arabicParenR"/>
            </a:pPr>
            <a:r>
              <a:rPr lang="en-GB" sz="1900" dirty="0"/>
              <a:t>What did the Ancient Egyptians remove from the body? Why?</a:t>
            </a:r>
          </a:p>
          <a:p>
            <a:pPr marL="0" indent="0">
              <a:buNone/>
            </a:pPr>
            <a:endParaRPr lang="en-US" sz="1900" dirty="0"/>
          </a:p>
        </p:txBody>
      </p:sp>
      <p:sp>
        <p:nvSpPr>
          <p:cNvPr id="6" name="TextBox 5">
            <a:extLst>
              <a:ext uri="{FF2B5EF4-FFF2-40B4-BE49-F238E27FC236}">
                <a16:creationId xmlns:a16="http://schemas.microsoft.com/office/drawing/2014/main" id="{50D58218-9ABC-9546-8C17-22EBB36D3A94}"/>
              </a:ext>
            </a:extLst>
          </p:cNvPr>
          <p:cNvSpPr txBox="1"/>
          <p:nvPr/>
        </p:nvSpPr>
        <p:spPr>
          <a:xfrm>
            <a:off x="9751907" y="6657945"/>
            <a:ext cx="2440091"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ww.middleeastmonitor.com/20210127-egypts-al-azhar-prohibits-excavating-and-displaying-mummies/">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sa/3.0/">
                  <a:extLst>
                    <a:ext uri="{A12FA001-AC4F-418D-AE19-62706E023703}">
                      <ahyp:hlinkClr xmlns:ahyp="http://schemas.microsoft.com/office/drawing/2018/hyperlinkcolor" xmlns="" val="tx"/>
                    </a:ext>
                  </a:extLst>
                </a:hlinkClick>
              </a:rPr>
              <a:t>CC BY-SA-NC</a:t>
            </a:r>
            <a:endParaRPr lang="en-US" sz="700">
              <a:solidFill>
                <a:srgbClr val="FFFFFF"/>
              </a:solidFill>
            </a:endParaRPr>
          </a:p>
        </p:txBody>
      </p:sp>
    </p:spTree>
    <p:extLst>
      <p:ext uri="{BB962C8B-B14F-4D97-AF65-F5344CB8AC3E}">
        <p14:creationId xmlns:p14="http://schemas.microsoft.com/office/powerpoint/2010/main" val="1187157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indoor, bed&#10;&#10;Description automatically generated">
            <a:extLst>
              <a:ext uri="{FF2B5EF4-FFF2-40B4-BE49-F238E27FC236}">
                <a16:creationId xmlns:a16="http://schemas.microsoft.com/office/drawing/2014/main" id="{AF3B9F4F-8DCE-584E-A34E-FF58FCB05950}"/>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t="15778" r="9091" b="7613"/>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6C7B4A1-154A-4DF0-AC46-F88D75A2E0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814CA-9028-9B40-B404-DA6320B3121A}"/>
              </a:ext>
            </a:extLst>
          </p:cNvPr>
          <p:cNvSpPr>
            <a:spLocks noGrp="1"/>
          </p:cNvSpPr>
          <p:nvPr>
            <p:ph type="title"/>
          </p:nvPr>
        </p:nvSpPr>
        <p:spPr>
          <a:xfrm>
            <a:off x="594804" y="640263"/>
            <a:ext cx="6619811" cy="1344975"/>
          </a:xfrm>
        </p:spPr>
        <p:txBody>
          <a:bodyPr>
            <a:normAutofit/>
          </a:bodyPr>
          <a:lstStyle/>
          <a:p>
            <a:r>
              <a:rPr lang="en-GB" sz="4000" b="1"/>
              <a:t>Why were people mummified?</a:t>
            </a:r>
            <a:r>
              <a:rPr lang="en-GB" sz="4000"/>
              <a:t/>
            </a:r>
            <a:br>
              <a:rPr lang="en-GB" sz="4000"/>
            </a:br>
            <a:endParaRPr lang="en-US" sz="4000"/>
          </a:p>
        </p:txBody>
      </p:sp>
      <p:sp>
        <p:nvSpPr>
          <p:cNvPr id="3" name="Content Placeholder 2">
            <a:extLst>
              <a:ext uri="{FF2B5EF4-FFF2-40B4-BE49-F238E27FC236}">
                <a16:creationId xmlns:a16="http://schemas.microsoft.com/office/drawing/2014/main" id="{2D4E90A9-51DA-4D46-8CB3-D78418102037}"/>
              </a:ext>
            </a:extLst>
          </p:cNvPr>
          <p:cNvSpPr>
            <a:spLocks noGrp="1"/>
          </p:cNvSpPr>
          <p:nvPr>
            <p:ph idx="1"/>
          </p:nvPr>
        </p:nvSpPr>
        <p:spPr>
          <a:xfrm>
            <a:off x="594109" y="2121763"/>
            <a:ext cx="6620505" cy="3773010"/>
          </a:xfrm>
        </p:spPr>
        <p:txBody>
          <a:bodyPr>
            <a:normAutofit/>
          </a:bodyPr>
          <a:lstStyle/>
          <a:p>
            <a:pPr marL="0" indent="0">
              <a:buNone/>
            </a:pPr>
            <a:r>
              <a:rPr lang="en-GB" sz="2200"/>
              <a:t>To understand Egyptian mummies you have to first know about their religious beliefs. Ancient Egyptians believed in many gods and that when a person died they passed into an ‘</a:t>
            </a:r>
            <a:r>
              <a:rPr lang="en-GB" sz="2200" b="1"/>
              <a:t>afterlife</a:t>
            </a:r>
            <a:r>
              <a:rPr lang="en-GB" sz="2200"/>
              <a:t>’. They thought that the individual would have a life that was very close to the one that they lived in with everyone else. In order to have that kind of life, their body needed to be </a:t>
            </a:r>
            <a:r>
              <a:rPr lang="en-GB" sz="2200" b="1"/>
              <a:t>preserved</a:t>
            </a:r>
            <a:r>
              <a:rPr lang="en-GB" sz="2200"/>
              <a:t> and they needed to be buried with all of the possessions that they would take with them on their journey into the afterlife. So successful were they that today we can view the mummified body of an Egyptian and have a good idea of what he or she looked like in life, 3,000 years ago.</a:t>
            </a:r>
          </a:p>
          <a:p>
            <a:pPr marL="0" indent="0">
              <a:buNone/>
            </a:pPr>
            <a:endParaRPr lang="en-US" sz="2200"/>
          </a:p>
        </p:txBody>
      </p:sp>
      <p:sp>
        <p:nvSpPr>
          <p:cNvPr id="6" name="TextBox 5">
            <a:extLst>
              <a:ext uri="{FF2B5EF4-FFF2-40B4-BE49-F238E27FC236}">
                <a16:creationId xmlns:a16="http://schemas.microsoft.com/office/drawing/2014/main" id="{80228790-E0B4-ED47-B084-431216454A52}"/>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flickr.com/photos/viofiddler/4757204054">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3.0/">
                  <a:extLst>
                    <a:ext uri="{A12FA001-AC4F-418D-AE19-62706E023703}">
                      <ahyp:hlinkClr xmlns:ahyp="http://schemas.microsoft.com/office/drawing/2018/hyperlinkcolor" xmlns="" val="tx"/>
                    </a:ext>
                  </a:extLst>
                </a:hlinkClick>
              </a:rPr>
              <a:t>CC BY-NC</a:t>
            </a:r>
            <a:endParaRPr lang="en-US" sz="700">
              <a:solidFill>
                <a:srgbClr val="FFFFFF"/>
              </a:solidFill>
            </a:endParaRPr>
          </a:p>
        </p:txBody>
      </p:sp>
    </p:spTree>
    <p:extLst>
      <p:ext uri="{BB962C8B-B14F-4D97-AF65-F5344CB8AC3E}">
        <p14:creationId xmlns:p14="http://schemas.microsoft.com/office/powerpoint/2010/main" val="2020095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indoor, bed&#10;&#10;Description automatically generated">
            <a:extLst>
              <a:ext uri="{FF2B5EF4-FFF2-40B4-BE49-F238E27FC236}">
                <a16:creationId xmlns:a16="http://schemas.microsoft.com/office/drawing/2014/main" id="{AF3B9F4F-8DCE-584E-A34E-FF58FCB05950}"/>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t="15778" r="9091" b="7613"/>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6C7B4A1-154A-4DF0-AC46-F88D75A2E0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814CA-9028-9B40-B404-DA6320B3121A}"/>
              </a:ext>
            </a:extLst>
          </p:cNvPr>
          <p:cNvSpPr>
            <a:spLocks noGrp="1"/>
          </p:cNvSpPr>
          <p:nvPr>
            <p:ph type="title"/>
          </p:nvPr>
        </p:nvSpPr>
        <p:spPr>
          <a:xfrm>
            <a:off x="594804" y="640263"/>
            <a:ext cx="6619811" cy="1344975"/>
          </a:xfrm>
        </p:spPr>
        <p:txBody>
          <a:bodyPr>
            <a:normAutofit/>
          </a:bodyPr>
          <a:lstStyle/>
          <a:p>
            <a:r>
              <a:rPr lang="en-GB" sz="4000" b="1" dirty="0"/>
              <a:t>Questions:</a:t>
            </a:r>
            <a:r>
              <a:rPr lang="en-GB" sz="4000" dirty="0"/>
              <a:t/>
            </a:r>
            <a:br>
              <a:rPr lang="en-GB" sz="4000" dirty="0"/>
            </a:br>
            <a:endParaRPr lang="en-US" sz="4000" dirty="0"/>
          </a:p>
        </p:txBody>
      </p:sp>
      <p:sp>
        <p:nvSpPr>
          <p:cNvPr id="3" name="Content Placeholder 2">
            <a:extLst>
              <a:ext uri="{FF2B5EF4-FFF2-40B4-BE49-F238E27FC236}">
                <a16:creationId xmlns:a16="http://schemas.microsoft.com/office/drawing/2014/main" id="{2D4E90A9-51DA-4D46-8CB3-D78418102037}"/>
              </a:ext>
            </a:extLst>
          </p:cNvPr>
          <p:cNvSpPr>
            <a:spLocks noGrp="1"/>
          </p:cNvSpPr>
          <p:nvPr>
            <p:ph idx="1"/>
          </p:nvPr>
        </p:nvSpPr>
        <p:spPr>
          <a:xfrm>
            <a:off x="594109" y="2121763"/>
            <a:ext cx="6620505" cy="3773010"/>
          </a:xfrm>
        </p:spPr>
        <p:txBody>
          <a:bodyPr>
            <a:normAutofit/>
          </a:bodyPr>
          <a:lstStyle/>
          <a:p>
            <a:pPr marL="0" indent="0">
              <a:buNone/>
            </a:pPr>
            <a:r>
              <a:rPr lang="en-GB" sz="2200" dirty="0"/>
              <a:t>4)  What did Ancient Egyptians believe happened when a person died?</a:t>
            </a:r>
          </a:p>
          <a:p>
            <a:pPr marL="0" indent="0">
              <a:buNone/>
            </a:pPr>
            <a:r>
              <a:rPr lang="en-GB" sz="2200" dirty="0"/>
              <a:t>5)  Why were people buried with their possessions?</a:t>
            </a:r>
          </a:p>
          <a:p>
            <a:pPr marL="0" indent="0">
              <a:buNone/>
            </a:pPr>
            <a:r>
              <a:rPr lang="en-GB" sz="2200" dirty="0"/>
              <a:t>6)  What phrase in the text tells you that Ancient Egyptians were good at preserving bodies.</a:t>
            </a:r>
          </a:p>
          <a:p>
            <a:pPr marL="0" indent="0">
              <a:buNone/>
            </a:pPr>
            <a:endParaRPr lang="en-US" sz="2200" dirty="0"/>
          </a:p>
        </p:txBody>
      </p:sp>
      <p:sp>
        <p:nvSpPr>
          <p:cNvPr id="6" name="TextBox 5">
            <a:extLst>
              <a:ext uri="{FF2B5EF4-FFF2-40B4-BE49-F238E27FC236}">
                <a16:creationId xmlns:a16="http://schemas.microsoft.com/office/drawing/2014/main" id="{80228790-E0B4-ED47-B084-431216454A52}"/>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flickr.com/photos/viofiddler/4757204054">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3.0/">
                  <a:extLst>
                    <a:ext uri="{A12FA001-AC4F-418D-AE19-62706E023703}">
                      <ahyp:hlinkClr xmlns:ahyp="http://schemas.microsoft.com/office/drawing/2018/hyperlinkcolor" xmlns="" val="tx"/>
                    </a:ext>
                  </a:extLst>
                </a:hlinkClick>
              </a:rPr>
              <a:t>CC BY-NC</a:t>
            </a:r>
            <a:endParaRPr lang="en-US" sz="700">
              <a:solidFill>
                <a:srgbClr val="FFFFFF"/>
              </a:solidFill>
            </a:endParaRPr>
          </a:p>
        </p:txBody>
      </p:sp>
    </p:spTree>
    <p:extLst>
      <p:ext uri="{BB962C8B-B14F-4D97-AF65-F5344CB8AC3E}">
        <p14:creationId xmlns:p14="http://schemas.microsoft.com/office/powerpoint/2010/main" val="920868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indoor, dining table&#10;&#10;Description automatically generated">
            <a:extLst>
              <a:ext uri="{FF2B5EF4-FFF2-40B4-BE49-F238E27FC236}">
                <a16:creationId xmlns:a16="http://schemas.microsoft.com/office/drawing/2014/main" id="{6AB3552C-9278-4942-ABAA-3D67900A9B44}"/>
              </a:ext>
            </a:extLst>
          </p:cNvPr>
          <p:cNvPicPr>
            <a:picLocks noChangeAspect="1"/>
          </p:cNvPicPr>
          <p:nvPr/>
        </p:nvPicPr>
        <p:blipFill rotWithShape="1">
          <a:blip r:embed="rId2"/>
          <a:srcRect l="5531" r="2" b="2"/>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3EB6A23-6EAD-B846-BB3C-6F5D5D4811C3}"/>
              </a:ext>
            </a:extLst>
          </p:cNvPr>
          <p:cNvSpPr>
            <a:spLocks noGrp="1"/>
          </p:cNvSpPr>
          <p:nvPr>
            <p:ph type="title"/>
          </p:nvPr>
        </p:nvSpPr>
        <p:spPr>
          <a:xfrm>
            <a:off x="838200" y="365125"/>
            <a:ext cx="3822189" cy="1899912"/>
          </a:xfrm>
        </p:spPr>
        <p:txBody>
          <a:bodyPr>
            <a:normAutofit/>
          </a:bodyPr>
          <a:lstStyle/>
          <a:p>
            <a:r>
              <a:rPr lang="en-GB" sz="4000" b="1"/>
              <a:t>How were people mummified?</a:t>
            </a:r>
            <a:r>
              <a:rPr lang="en-GB" sz="4000"/>
              <a:t/>
            </a:r>
            <a:br>
              <a:rPr lang="en-GB" sz="4000"/>
            </a:br>
            <a:endParaRPr lang="en-US" sz="4000"/>
          </a:p>
        </p:txBody>
      </p:sp>
      <p:sp>
        <p:nvSpPr>
          <p:cNvPr id="3" name="Content Placeholder 2">
            <a:extLst>
              <a:ext uri="{FF2B5EF4-FFF2-40B4-BE49-F238E27FC236}">
                <a16:creationId xmlns:a16="http://schemas.microsoft.com/office/drawing/2014/main" id="{52F6775A-1BCE-AF40-BFB3-95F66A2EF62F}"/>
              </a:ext>
            </a:extLst>
          </p:cNvPr>
          <p:cNvSpPr>
            <a:spLocks noGrp="1"/>
          </p:cNvSpPr>
          <p:nvPr>
            <p:ph idx="1"/>
          </p:nvPr>
        </p:nvSpPr>
        <p:spPr>
          <a:xfrm>
            <a:off x="838200" y="2434201"/>
            <a:ext cx="3822189" cy="3742762"/>
          </a:xfrm>
        </p:spPr>
        <p:txBody>
          <a:bodyPr>
            <a:normAutofit/>
          </a:bodyPr>
          <a:lstStyle/>
          <a:p>
            <a:pPr marL="0" indent="0">
              <a:buNone/>
            </a:pPr>
            <a:r>
              <a:rPr lang="en-GB" sz="2000"/>
              <a:t>The mummification process took seventy days. Special priests worked as embalmers, treating and wrapping the body. Beyond knowing the correct rituals and prayers to be performed at various stages, the priests also needed a detailed knowledge of human anatomy. </a:t>
            </a:r>
          </a:p>
          <a:p>
            <a:pPr marL="0" indent="0">
              <a:buNone/>
            </a:pPr>
            <a:endParaRPr lang="en-US" sz="2000"/>
          </a:p>
        </p:txBody>
      </p:sp>
    </p:spTree>
    <p:extLst>
      <p:ext uri="{BB962C8B-B14F-4D97-AF65-F5344CB8AC3E}">
        <p14:creationId xmlns:p14="http://schemas.microsoft.com/office/powerpoint/2010/main" val="61406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indoor, dining table&#10;&#10;Description automatically generated">
            <a:extLst>
              <a:ext uri="{FF2B5EF4-FFF2-40B4-BE49-F238E27FC236}">
                <a16:creationId xmlns:a16="http://schemas.microsoft.com/office/drawing/2014/main" id="{6AB3552C-9278-4942-ABAA-3D67900A9B44}"/>
              </a:ext>
            </a:extLst>
          </p:cNvPr>
          <p:cNvPicPr>
            <a:picLocks noChangeAspect="1"/>
          </p:cNvPicPr>
          <p:nvPr/>
        </p:nvPicPr>
        <p:blipFill rotWithShape="1">
          <a:blip r:embed="rId2"/>
          <a:srcRect l="5531" r="2" b="2"/>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3EB6A23-6EAD-B846-BB3C-6F5D5D4811C3}"/>
              </a:ext>
            </a:extLst>
          </p:cNvPr>
          <p:cNvSpPr>
            <a:spLocks noGrp="1"/>
          </p:cNvSpPr>
          <p:nvPr>
            <p:ph type="title"/>
          </p:nvPr>
        </p:nvSpPr>
        <p:spPr>
          <a:xfrm>
            <a:off x="838200" y="365125"/>
            <a:ext cx="3822189" cy="1899912"/>
          </a:xfrm>
        </p:spPr>
        <p:txBody>
          <a:bodyPr>
            <a:normAutofit/>
          </a:bodyPr>
          <a:lstStyle/>
          <a:p>
            <a:r>
              <a:rPr lang="en-GB" sz="4000" b="1" dirty="0"/>
              <a:t>Questions:</a:t>
            </a:r>
            <a:r>
              <a:rPr lang="en-GB" sz="4000" dirty="0"/>
              <a:t/>
            </a:r>
            <a:br>
              <a:rPr lang="en-GB" sz="4000" dirty="0"/>
            </a:br>
            <a:endParaRPr lang="en-US" sz="4000" dirty="0"/>
          </a:p>
        </p:txBody>
      </p:sp>
      <p:sp>
        <p:nvSpPr>
          <p:cNvPr id="3" name="Content Placeholder 2">
            <a:extLst>
              <a:ext uri="{FF2B5EF4-FFF2-40B4-BE49-F238E27FC236}">
                <a16:creationId xmlns:a16="http://schemas.microsoft.com/office/drawing/2014/main" id="{52F6775A-1BCE-AF40-BFB3-95F66A2EF62F}"/>
              </a:ext>
            </a:extLst>
          </p:cNvPr>
          <p:cNvSpPr>
            <a:spLocks noGrp="1"/>
          </p:cNvSpPr>
          <p:nvPr>
            <p:ph idx="1"/>
          </p:nvPr>
        </p:nvSpPr>
        <p:spPr>
          <a:xfrm>
            <a:off x="838200" y="2434201"/>
            <a:ext cx="3822189" cy="3742762"/>
          </a:xfrm>
        </p:spPr>
        <p:txBody>
          <a:bodyPr>
            <a:normAutofit/>
          </a:bodyPr>
          <a:lstStyle/>
          <a:p>
            <a:pPr marL="0" indent="0">
              <a:buNone/>
            </a:pPr>
            <a:r>
              <a:rPr lang="en-GB" sz="2000" dirty="0"/>
              <a:t>7) How long did the mummification process take to complete?  </a:t>
            </a:r>
          </a:p>
          <a:p>
            <a:pPr marL="0" indent="0">
              <a:buNone/>
            </a:pPr>
            <a:r>
              <a:rPr lang="en-GB" sz="2000" dirty="0"/>
              <a:t>8) Who treated and wrapped the body?</a:t>
            </a:r>
          </a:p>
          <a:p>
            <a:pPr marL="0" indent="0">
              <a:buNone/>
            </a:pPr>
            <a:r>
              <a:rPr lang="en-GB" sz="2000" dirty="0"/>
              <a:t>9) What did priests need to have a good understanding of before they could perform mummification?</a:t>
            </a:r>
          </a:p>
          <a:p>
            <a:pPr marL="0" indent="0">
              <a:buNone/>
            </a:pPr>
            <a:endParaRPr lang="en-US" sz="2000" dirty="0"/>
          </a:p>
        </p:txBody>
      </p:sp>
    </p:spTree>
    <p:extLst>
      <p:ext uri="{BB962C8B-B14F-4D97-AF65-F5344CB8AC3E}">
        <p14:creationId xmlns:p14="http://schemas.microsoft.com/office/powerpoint/2010/main" val="3985096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C105F6-7009-5D4A-AA75-657F7F237B1E}"/>
              </a:ext>
            </a:extLst>
          </p:cNvPr>
          <p:cNvSpPr>
            <a:spLocks noGrp="1"/>
          </p:cNvSpPr>
          <p:nvPr>
            <p:ph type="title"/>
          </p:nvPr>
        </p:nvSpPr>
        <p:spPr>
          <a:xfrm>
            <a:off x="572493" y="238539"/>
            <a:ext cx="9542178" cy="1048861"/>
          </a:xfrm>
        </p:spPr>
        <p:txBody>
          <a:bodyPr anchor="b">
            <a:normAutofit/>
          </a:bodyPr>
          <a:lstStyle/>
          <a:p>
            <a:r>
              <a:rPr lang="en-US" sz="5400" dirty="0"/>
              <a:t>Mummification process</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E5430F-E723-DC45-B1DD-BA07F6D2FFA5}"/>
              </a:ext>
            </a:extLst>
          </p:cNvPr>
          <p:cNvSpPr>
            <a:spLocks noGrp="1"/>
          </p:cNvSpPr>
          <p:nvPr>
            <p:ph idx="1"/>
          </p:nvPr>
        </p:nvSpPr>
        <p:spPr>
          <a:xfrm>
            <a:off x="572492" y="2071316"/>
            <a:ext cx="8285183" cy="4259146"/>
          </a:xfrm>
        </p:spPr>
        <p:txBody>
          <a:bodyPr anchor="t">
            <a:normAutofit fontScale="92500"/>
          </a:bodyPr>
          <a:lstStyle/>
          <a:p>
            <a:pPr marL="0" lvl="0" indent="0">
              <a:buNone/>
            </a:pPr>
            <a:r>
              <a:rPr lang="en-GB" sz="1300" dirty="0"/>
              <a:t>1. The body must be purified and washed.</a:t>
            </a:r>
          </a:p>
          <a:p>
            <a:pPr marL="0" lvl="0" indent="0">
              <a:buNone/>
            </a:pPr>
            <a:r>
              <a:rPr lang="en-GB" sz="1300" dirty="0"/>
              <a:t>2. All internal organs were removed; however, they left the heart in place. The brain was removed by carefully inserting special hooked instruments up through the nostrils in order to pull out bits of brain tissue. It was a delicate operation, one which could easily disfigure the face. The embalmers then removed the organs of the abdomen and chest through a cut usually made on the left side of the abdomen. They left only the heart in place, believing it to be the centre of a person's being and intelligence. The other organs were preserved separately, with the stomach, liver, lungs, and intestines placed in special boxes or jars today called canopic jars. These were buried with the mummy.</a:t>
            </a:r>
          </a:p>
          <a:p>
            <a:pPr marL="0" lvl="0" indent="0">
              <a:buNone/>
            </a:pPr>
            <a:r>
              <a:rPr lang="en-GB" sz="1300" dirty="0"/>
              <a:t>3. They had to ‘dry’ the body out, so they placed it in a naturally found substance called ‘natron’. This was almost like salt and it drew out all of the moisture in the body. The result was a very dried-out but recognisable human form. To make the mummy seem even more life-like, sunken areas of the body were filled out with linen and other materials and false eyes were added.</a:t>
            </a:r>
          </a:p>
          <a:p>
            <a:pPr marL="0" lvl="0" indent="0">
              <a:buNone/>
            </a:pPr>
            <a:r>
              <a:rPr lang="en-GB" sz="1300" dirty="0"/>
              <a:t>4. They filled in the body with a kind of stuffing so that it would look normal.</a:t>
            </a:r>
          </a:p>
          <a:p>
            <a:pPr marL="0" lvl="0" indent="0">
              <a:buNone/>
            </a:pPr>
            <a:r>
              <a:rPr lang="en-GB" sz="1300" dirty="0"/>
              <a:t>5. In about 40-50 days, they removed the body from natron and then replaced the original stuffing with new stuffing made out of sawdust or linen.</a:t>
            </a:r>
          </a:p>
          <a:p>
            <a:pPr marL="0" lvl="0" indent="0">
              <a:buNone/>
            </a:pPr>
            <a:r>
              <a:rPr lang="en-GB" sz="1300" dirty="0"/>
              <a:t>6. The body was then carefully wrapped in layers of linen that covered every area of the body. In order to protect the dead from misfortune, amulets were placed among the wrappings and prayers and magical words written on some of the linen strips.</a:t>
            </a:r>
          </a:p>
          <a:p>
            <a:pPr marL="0" lvl="0" indent="0">
              <a:buNone/>
            </a:pPr>
            <a:r>
              <a:rPr lang="en-GB" sz="1300" dirty="0"/>
              <a:t>7. Some special oils were placed on the body to help in the preservation. A final covering was placed on it called a ‘shroud’.</a:t>
            </a:r>
          </a:p>
          <a:p>
            <a:pPr marL="0" lvl="0" indent="0">
              <a:buNone/>
            </a:pPr>
            <a:r>
              <a:rPr lang="en-GB" sz="1300" dirty="0"/>
              <a:t>8. The finished mummy was placed in a stone or wooden container called a ‘sarcophagus’ The mummy was placed in his coffin, or coffins, in the burial chamber and the entrance sealed up.</a:t>
            </a:r>
          </a:p>
          <a:p>
            <a:pPr marL="0" indent="0">
              <a:buNone/>
            </a:pPr>
            <a:endParaRPr lang="en-US" sz="1000" dirty="0"/>
          </a:p>
        </p:txBody>
      </p:sp>
      <p:pic>
        <p:nvPicPr>
          <p:cNvPr id="8" name="Picture 7" descr="A picture containing text&#10;&#10;Description automatically generated">
            <a:extLst>
              <a:ext uri="{FF2B5EF4-FFF2-40B4-BE49-F238E27FC236}">
                <a16:creationId xmlns:a16="http://schemas.microsoft.com/office/drawing/2014/main" id="{E8032488-09FA-B14D-B92F-8528403950FE}"/>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3101" r="22381" b="-1"/>
          <a:stretch/>
        </p:blipFill>
        <p:spPr>
          <a:xfrm>
            <a:off x="8960061" y="2264195"/>
            <a:ext cx="2586323" cy="2688336"/>
          </a:xfrm>
          <a:prstGeom prst="rect">
            <a:avLst/>
          </a:prstGeom>
        </p:spPr>
      </p:pic>
    </p:spTree>
    <p:extLst>
      <p:ext uri="{BB962C8B-B14F-4D97-AF65-F5344CB8AC3E}">
        <p14:creationId xmlns:p14="http://schemas.microsoft.com/office/powerpoint/2010/main" val="1647423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C105F6-7009-5D4A-AA75-657F7F237B1E}"/>
              </a:ext>
            </a:extLst>
          </p:cNvPr>
          <p:cNvSpPr>
            <a:spLocks noGrp="1"/>
          </p:cNvSpPr>
          <p:nvPr>
            <p:ph type="title"/>
          </p:nvPr>
        </p:nvSpPr>
        <p:spPr>
          <a:xfrm>
            <a:off x="572493" y="238539"/>
            <a:ext cx="9542178" cy="1048861"/>
          </a:xfrm>
        </p:spPr>
        <p:txBody>
          <a:bodyPr anchor="b">
            <a:normAutofit/>
          </a:bodyPr>
          <a:lstStyle/>
          <a:p>
            <a:r>
              <a:rPr lang="en-US" sz="5400" dirty="0"/>
              <a:t>Questions:</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E5430F-E723-DC45-B1DD-BA07F6D2FFA5}"/>
              </a:ext>
            </a:extLst>
          </p:cNvPr>
          <p:cNvSpPr>
            <a:spLocks noGrp="1"/>
          </p:cNvSpPr>
          <p:nvPr>
            <p:ph idx="1"/>
          </p:nvPr>
        </p:nvSpPr>
        <p:spPr>
          <a:xfrm>
            <a:off x="572492" y="2071316"/>
            <a:ext cx="8285183" cy="4259146"/>
          </a:xfrm>
        </p:spPr>
        <p:txBody>
          <a:bodyPr anchor="t">
            <a:normAutofit/>
          </a:bodyPr>
          <a:lstStyle/>
          <a:p>
            <a:pPr marL="0" lvl="0" indent="0">
              <a:buNone/>
            </a:pPr>
            <a:r>
              <a:rPr lang="en-GB" sz="1800" dirty="0"/>
              <a:t>10) Write the statements out and say whether they are true or false:</a:t>
            </a:r>
          </a:p>
          <a:p>
            <a:r>
              <a:rPr lang="en-GB" sz="1800" dirty="0"/>
              <a:t>All internal organs were removed from the body.</a:t>
            </a:r>
          </a:p>
          <a:p>
            <a:r>
              <a:rPr lang="en-GB" sz="1800" dirty="0"/>
              <a:t>The brain was removed via the nostrils.</a:t>
            </a:r>
          </a:p>
          <a:p>
            <a:r>
              <a:rPr lang="en-GB" sz="1800" dirty="0"/>
              <a:t>The organs removed from the body were placed in canopic jars.</a:t>
            </a:r>
          </a:p>
          <a:p>
            <a:r>
              <a:rPr lang="en-GB" sz="1800" dirty="0"/>
              <a:t>Natron was used to dry out the body.</a:t>
            </a:r>
          </a:p>
          <a:p>
            <a:r>
              <a:rPr lang="en-GB" sz="1800" dirty="0"/>
              <a:t>The body was removed from the natron after 50-60 days.</a:t>
            </a:r>
          </a:p>
          <a:p>
            <a:pPr marL="0" lvl="0" indent="0">
              <a:buNone/>
            </a:pPr>
            <a:endParaRPr lang="en-GB" sz="1800" dirty="0"/>
          </a:p>
          <a:p>
            <a:pPr marL="0" lvl="0" indent="0">
              <a:buNone/>
            </a:pPr>
            <a:r>
              <a:rPr lang="en-GB" sz="1800" dirty="0"/>
              <a:t>11) Why were amulets and magical words used?</a:t>
            </a:r>
          </a:p>
          <a:p>
            <a:pPr marL="0" lvl="0" indent="0">
              <a:buNone/>
            </a:pPr>
            <a:r>
              <a:rPr lang="en-GB" sz="1800" dirty="0"/>
              <a:t>12) What was the final covering called?</a:t>
            </a:r>
          </a:p>
          <a:p>
            <a:pPr marL="0" lvl="0" indent="0">
              <a:buNone/>
            </a:pPr>
            <a:r>
              <a:rPr lang="en-GB" sz="1800" dirty="0"/>
              <a:t>13) What is a sarcophagus?</a:t>
            </a:r>
          </a:p>
          <a:p>
            <a:pPr marL="0" indent="0">
              <a:buNone/>
            </a:pPr>
            <a:endParaRPr lang="en-US" sz="1000" dirty="0"/>
          </a:p>
        </p:txBody>
      </p:sp>
      <p:pic>
        <p:nvPicPr>
          <p:cNvPr id="8" name="Picture 7" descr="A picture containing text&#10;&#10;Description automatically generated">
            <a:extLst>
              <a:ext uri="{FF2B5EF4-FFF2-40B4-BE49-F238E27FC236}">
                <a16:creationId xmlns:a16="http://schemas.microsoft.com/office/drawing/2014/main" id="{E8032488-09FA-B14D-B92F-8528403950FE}"/>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3101" r="22381" b="-1"/>
          <a:stretch/>
        </p:blipFill>
        <p:spPr>
          <a:xfrm>
            <a:off x="8960061" y="2264195"/>
            <a:ext cx="2586323" cy="2688336"/>
          </a:xfrm>
          <a:prstGeom prst="rect">
            <a:avLst/>
          </a:prstGeom>
        </p:spPr>
      </p:pic>
    </p:spTree>
    <p:extLst>
      <p:ext uri="{BB962C8B-B14F-4D97-AF65-F5344CB8AC3E}">
        <p14:creationId xmlns:p14="http://schemas.microsoft.com/office/powerpoint/2010/main" val="97816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0ED4BA-E294-A643-99CA-8228D0BA9445}"/>
              </a:ext>
            </a:extLst>
          </p:cNvPr>
          <p:cNvSpPr>
            <a:spLocks noGrp="1"/>
          </p:cNvSpPr>
          <p:nvPr>
            <p:ph type="title"/>
          </p:nvPr>
        </p:nvSpPr>
        <p:spPr>
          <a:xfrm>
            <a:off x="638555" y="-23264"/>
            <a:ext cx="4368602" cy="1956841"/>
          </a:xfrm>
        </p:spPr>
        <p:txBody>
          <a:bodyPr anchor="b">
            <a:normAutofit/>
          </a:bodyPr>
          <a:lstStyle/>
          <a:p>
            <a:r>
              <a:rPr lang="en-GB" sz="5400" b="1" dirty="0"/>
              <a:t>The organs:</a:t>
            </a:r>
            <a:r>
              <a:rPr lang="en-GB" sz="5400" dirty="0"/>
              <a:t/>
            </a:r>
            <a:br>
              <a:rPr lang="en-GB" sz="5400" dirty="0"/>
            </a:br>
            <a:endParaRPr lang="en-US" sz="5400" dirty="0"/>
          </a:p>
        </p:txBody>
      </p:sp>
      <p:sp>
        <p:nvSpPr>
          <p:cNvPr id="1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5786AB-770A-004E-AE3B-7EC03C729DF3}"/>
              </a:ext>
            </a:extLst>
          </p:cNvPr>
          <p:cNvSpPr>
            <a:spLocks noGrp="1"/>
          </p:cNvSpPr>
          <p:nvPr>
            <p:ph idx="1"/>
          </p:nvPr>
        </p:nvSpPr>
        <p:spPr>
          <a:xfrm>
            <a:off x="640080" y="1280160"/>
            <a:ext cx="4670097" cy="4505444"/>
          </a:xfrm>
        </p:spPr>
        <p:txBody>
          <a:bodyPr>
            <a:normAutofit lnSpcReduction="10000"/>
          </a:bodyPr>
          <a:lstStyle/>
          <a:p>
            <a:pPr marL="0" indent="0">
              <a:buNone/>
            </a:pPr>
            <a:r>
              <a:rPr lang="en-GB" sz="2000" dirty="0"/>
              <a:t>The organs of the body that had been taken out were also mummified and placed in special containers, called canopic jars,  that would be placed in the burial tomb with the body.</a:t>
            </a:r>
          </a:p>
          <a:p>
            <a:pPr marL="0" indent="0">
              <a:buNone/>
            </a:pPr>
            <a:r>
              <a:rPr lang="en-GB" sz="2000" dirty="0"/>
              <a:t>Both the sarcophagus and the jars containing the body parts were sealed with a black resin.</a:t>
            </a:r>
          </a:p>
          <a:p>
            <a:pPr marL="0" indent="0">
              <a:buNone/>
            </a:pPr>
            <a:r>
              <a:rPr lang="en-GB" sz="2000" dirty="0"/>
              <a:t>They left the heart in the body as they thought this was required for part of the test needed to enter the afterlife.</a:t>
            </a:r>
          </a:p>
          <a:p>
            <a:pPr marL="0" indent="0">
              <a:buNone/>
            </a:pPr>
            <a:r>
              <a:rPr lang="en-GB" sz="2000" dirty="0"/>
              <a:t>They believed the heart was the centre of all intelligence and emotion, but they removed the brain, thinking it wasn’t important.</a:t>
            </a:r>
          </a:p>
          <a:p>
            <a:pPr marL="0" indent="0">
              <a:buNone/>
            </a:pPr>
            <a:endParaRPr lang="en-US" sz="1500" dirty="0"/>
          </a:p>
        </p:txBody>
      </p:sp>
      <p:pic>
        <p:nvPicPr>
          <p:cNvPr id="5" name="Picture 4" descr="A picture containing indoor, jar&#10;&#10;Description automatically generated">
            <a:extLst>
              <a:ext uri="{FF2B5EF4-FFF2-40B4-BE49-F238E27FC236}">
                <a16:creationId xmlns:a16="http://schemas.microsoft.com/office/drawing/2014/main" id="{6AD99525-565D-014B-B58B-0E2E6BAB121A}"/>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4596" r="1017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D1D2F745-4098-2B4E-91B6-86145B1DFD34}"/>
              </a:ext>
            </a:extLst>
          </p:cNvPr>
          <p:cNvSpPr txBox="1"/>
          <p:nvPr/>
        </p:nvSpPr>
        <p:spPr>
          <a:xfrm>
            <a:off x="9017391" y="6049107"/>
            <a:ext cx="2222695" cy="369332"/>
          </a:xfrm>
          <a:prstGeom prst="rect">
            <a:avLst/>
          </a:prstGeom>
          <a:solidFill>
            <a:schemeClr val="bg1"/>
          </a:solidFill>
        </p:spPr>
        <p:txBody>
          <a:bodyPr wrap="square" rtlCol="0">
            <a:spAutoFit/>
          </a:bodyPr>
          <a:lstStyle/>
          <a:p>
            <a:pPr algn="ctr"/>
            <a:r>
              <a:rPr lang="en-US" dirty="0"/>
              <a:t>Canopic Jars</a:t>
            </a:r>
          </a:p>
        </p:txBody>
      </p:sp>
    </p:spTree>
    <p:extLst>
      <p:ext uri="{BB962C8B-B14F-4D97-AF65-F5344CB8AC3E}">
        <p14:creationId xmlns:p14="http://schemas.microsoft.com/office/powerpoint/2010/main" val="3906812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0ED4BA-E294-A643-99CA-8228D0BA9445}"/>
              </a:ext>
            </a:extLst>
          </p:cNvPr>
          <p:cNvSpPr>
            <a:spLocks noGrp="1"/>
          </p:cNvSpPr>
          <p:nvPr>
            <p:ph type="title"/>
          </p:nvPr>
        </p:nvSpPr>
        <p:spPr>
          <a:xfrm>
            <a:off x="638555" y="-23264"/>
            <a:ext cx="4368602" cy="1956841"/>
          </a:xfrm>
        </p:spPr>
        <p:txBody>
          <a:bodyPr anchor="b">
            <a:normAutofit/>
          </a:bodyPr>
          <a:lstStyle/>
          <a:p>
            <a:r>
              <a:rPr lang="en-GB" sz="5400" b="1" dirty="0"/>
              <a:t>Questions:</a:t>
            </a:r>
            <a:r>
              <a:rPr lang="en-GB" sz="5400" dirty="0"/>
              <a:t/>
            </a:r>
            <a:br>
              <a:rPr lang="en-GB" sz="5400" dirty="0"/>
            </a:br>
            <a:endParaRPr lang="en-US" sz="5400" dirty="0"/>
          </a:p>
        </p:txBody>
      </p:sp>
      <p:sp>
        <p:nvSpPr>
          <p:cNvPr id="1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5786AB-770A-004E-AE3B-7EC03C729DF3}"/>
              </a:ext>
            </a:extLst>
          </p:cNvPr>
          <p:cNvSpPr>
            <a:spLocks noGrp="1"/>
          </p:cNvSpPr>
          <p:nvPr>
            <p:ph idx="1"/>
          </p:nvPr>
        </p:nvSpPr>
        <p:spPr>
          <a:xfrm>
            <a:off x="640080" y="1280160"/>
            <a:ext cx="4670097" cy="4505444"/>
          </a:xfrm>
        </p:spPr>
        <p:txBody>
          <a:bodyPr>
            <a:normAutofit/>
          </a:bodyPr>
          <a:lstStyle/>
          <a:p>
            <a:pPr marL="0" indent="0">
              <a:buNone/>
            </a:pPr>
            <a:r>
              <a:rPr lang="en-GB" sz="2000" dirty="0"/>
              <a:t>14) How were the sarcophagus and canopic jars sealed?</a:t>
            </a:r>
          </a:p>
          <a:p>
            <a:pPr marL="0" indent="0">
              <a:buNone/>
            </a:pPr>
            <a:r>
              <a:rPr lang="en-GB" sz="2000" dirty="0"/>
              <a:t>15) Why did they leave the heart in the body? </a:t>
            </a:r>
          </a:p>
          <a:p>
            <a:pPr marL="0" indent="0">
              <a:buNone/>
            </a:pPr>
            <a:r>
              <a:rPr lang="en-GB" sz="2000" dirty="0"/>
              <a:t>16) Did the Egyptians think the brain was important? Explain your answer.</a:t>
            </a:r>
            <a:endParaRPr lang="en-US" sz="1500" dirty="0"/>
          </a:p>
        </p:txBody>
      </p:sp>
      <p:pic>
        <p:nvPicPr>
          <p:cNvPr id="5" name="Picture 4" descr="A picture containing indoor, jar&#10;&#10;Description automatically generated">
            <a:extLst>
              <a:ext uri="{FF2B5EF4-FFF2-40B4-BE49-F238E27FC236}">
                <a16:creationId xmlns:a16="http://schemas.microsoft.com/office/drawing/2014/main" id="{6AD99525-565D-014B-B58B-0E2E6BAB121A}"/>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4596" r="1017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D1D2F745-4098-2B4E-91B6-86145B1DFD34}"/>
              </a:ext>
            </a:extLst>
          </p:cNvPr>
          <p:cNvSpPr txBox="1"/>
          <p:nvPr/>
        </p:nvSpPr>
        <p:spPr>
          <a:xfrm>
            <a:off x="9017391" y="6049107"/>
            <a:ext cx="2222695" cy="369332"/>
          </a:xfrm>
          <a:prstGeom prst="rect">
            <a:avLst/>
          </a:prstGeom>
          <a:solidFill>
            <a:schemeClr val="bg1"/>
          </a:solidFill>
        </p:spPr>
        <p:txBody>
          <a:bodyPr wrap="square" rtlCol="0">
            <a:spAutoFit/>
          </a:bodyPr>
          <a:lstStyle/>
          <a:p>
            <a:pPr algn="ctr"/>
            <a:r>
              <a:rPr lang="en-US" dirty="0"/>
              <a:t>Canopic Jars</a:t>
            </a:r>
          </a:p>
        </p:txBody>
      </p:sp>
    </p:spTree>
    <p:extLst>
      <p:ext uri="{BB962C8B-B14F-4D97-AF65-F5344CB8AC3E}">
        <p14:creationId xmlns:p14="http://schemas.microsoft.com/office/powerpoint/2010/main" val="2166186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0">
            <a:extLst>
              <a:ext uri="{FF2B5EF4-FFF2-40B4-BE49-F238E27FC236}">
                <a16:creationId xmlns:a16="http://schemas.microsoft.com/office/drawing/2014/main" id="{F944E337-3E5D-4A1F-A5A1-2057F25B8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DA50D69-7CF7-4844-B844-A2B821C77F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16EC8B-20B5-084A-8360-190C7EB34EE1}"/>
              </a:ext>
            </a:extLst>
          </p:cNvPr>
          <p:cNvSpPr>
            <a:spLocks noGrp="1"/>
          </p:cNvSpPr>
          <p:nvPr>
            <p:ph type="title"/>
          </p:nvPr>
        </p:nvSpPr>
        <p:spPr>
          <a:xfrm>
            <a:off x="4079630" y="0"/>
            <a:ext cx="6781800" cy="1338696"/>
          </a:xfrm>
        </p:spPr>
        <p:txBody>
          <a:bodyPr>
            <a:normAutofit/>
          </a:bodyPr>
          <a:lstStyle/>
          <a:p>
            <a:r>
              <a:rPr lang="en-US" dirty="0">
                <a:ea typeface="+mj-lt"/>
                <a:cs typeface="+mj-lt"/>
              </a:rPr>
              <a:t>Who were mummified?</a:t>
            </a:r>
            <a:endParaRPr lang="en-US" dirty="0"/>
          </a:p>
        </p:txBody>
      </p:sp>
      <p:pic>
        <p:nvPicPr>
          <p:cNvPr id="5" name="Picture 4" descr="A picture containing cup&#10;&#10;Description automatically generated">
            <a:extLst>
              <a:ext uri="{FF2B5EF4-FFF2-40B4-BE49-F238E27FC236}">
                <a16:creationId xmlns:a16="http://schemas.microsoft.com/office/drawing/2014/main" id="{DE47702E-F46A-DA4D-9D7C-B24C091269AE}"/>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7317" r="3659"/>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4F32CC99-C59B-FD4C-8A2F-1733CB7D5E62}"/>
              </a:ext>
            </a:extLst>
          </p:cNvPr>
          <p:cNvSpPr>
            <a:spLocks noGrp="1"/>
          </p:cNvSpPr>
          <p:nvPr>
            <p:ph idx="1"/>
          </p:nvPr>
        </p:nvSpPr>
        <p:spPr>
          <a:xfrm>
            <a:off x="4079631" y="1330842"/>
            <a:ext cx="7260103" cy="5160153"/>
          </a:xfrm>
        </p:spPr>
        <p:txBody>
          <a:bodyPr anchor="t">
            <a:normAutofit/>
          </a:bodyPr>
          <a:lstStyle/>
          <a:p>
            <a:pPr marL="0" indent="0">
              <a:buNone/>
            </a:pPr>
            <a:r>
              <a:rPr lang="en-GB" sz="2000" dirty="0"/>
              <a:t>Mummification was a very expensive process, so only the wealthiest of Egyptian people were able to afford to be mummified.</a:t>
            </a:r>
          </a:p>
          <a:p>
            <a:pPr marL="0" indent="0">
              <a:buNone/>
            </a:pPr>
            <a:r>
              <a:rPr lang="en-GB" sz="2000" dirty="0"/>
              <a:t>Pharaohs had the most expensive mummification of all people. Since the pharaoh was considered a God, they included many gems and amulets in between the layers of linen wrapping. They would also use a special sarcophagus for the pharaoh that was carved and painted in his likeness. Some were decorated with gold. Others, had solid gold decorative masks placed on the head and face that looked like the pharaoh.</a:t>
            </a:r>
          </a:p>
          <a:p>
            <a:pPr marL="0" indent="0">
              <a:buNone/>
            </a:pPr>
            <a:r>
              <a:rPr lang="en-GB" sz="2000" dirty="0"/>
              <a:t>The pharaoh mummies were placed in special burial places along with many of the expensive items that they would take with them in the afterlife. </a:t>
            </a:r>
          </a:p>
          <a:p>
            <a:pPr marL="0" indent="0">
              <a:buNone/>
            </a:pPr>
            <a:r>
              <a:rPr lang="en-GB" sz="2000" dirty="0"/>
              <a:t>In addition to the wealthy people, animals such as bulls, crocodiles and cats have also been found to have been mummified.</a:t>
            </a:r>
          </a:p>
          <a:p>
            <a:pPr marL="0" indent="0">
              <a:buNone/>
            </a:pPr>
            <a:endParaRPr lang="en-US" sz="1700" dirty="0"/>
          </a:p>
        </p:txBody>
      </p:sp>
    </p:spTree>
    <p:extLst>
      <p:ext uri="{BB962C8B-B14F-4D97-AF65-F5344CB8AC3E}">
        <p14:creationId xmlns:p14="http://schemas.microsoft.com/office/powerpoint/2010/main" val="1216114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0">
            <a:extLst>
              <a:ext uri="{FF2B5EF4-FFF2-40B4-BE49-F238E27FC236}">
                <a16:creationId xmlns:a16="http://schemas.microsoft.com/office/drawing/2014/main" id="{F944E337-3E5D-4A1F-A5A1-2057F25B8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DA50D69-7CF7-4844-B844-A2B821C77F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16EC8B-20B5-084A-8360-190C7EB34EE1}"/>
              </a:ext>
            </a:extLst>
          </p:cNvPr>
          <p:cNvSpPr>
            <a:spLocks noGrp="1"/>
          </p:cNvSpPr>
          <p:nvPr>
            <p:ph type="title"/>
          </p:nvPr>
        </p:nvSpPr>
        <p:spPr>
          <a:xfrm>
            <a:off x="4079630" y="0"/>
            <a:ext cx="6781800" cy="1338696"/>
          </a:xfrm>
        </p:spPr>
        <p:txBody>
          <a:bodyPr>
            <a:normAutofit/>
          </a:bodyPr>
          <a:lstStyle/>
          <a:p>
            <a:r>
              <a:rPr lang="en-US" dirty="0"/>
              <a:t>?</a:t>
            </a:r>
            <a:r>
              <a:rPr lang="en-US" dirty="0">
                <a:ea typeface="+mj-lt"/>
                <a:cs typeface="+mj-lt"/>
              </a:rPr>
              <a:t>Questions:</a:t>
            </a:r>
            <a:endParaRPr lang="en-US" dirty="0"/>
          </a:p>
        </p:txBody>
      </p:sp>
      <p:pic>
        <p:nvPicPr>
          <p:cNvPr id="5" name="Picture 4" descr="A picture containing cup&#10;&#10;Description automatically generated">
            <a:extLst>
              <a:ext uri="{FF2B5EF4-FFF2-40B4-BE49-F238E27FC236}">
                <a16:creationId xmlns:a16="http://schemas.microsoft.com/office/drawing/2014/main" id="{DE47702E-F46A-DA4D-9D7C-B24C091269AE}"/>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7317" r="3659"/>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4F32CC99-C59B-FD4C-8A2F-1733CB7D5E62}"/>
              </a:ext>
            </a:extLst>
          </p:cNvPr>
          <p:cNvSpPr>
            <a:spLocks noGrp="1"/>
          </p:cNvSpPr>
          <p:nvPr>
            <p:ph idx="1"/>
          </p:nvPr>
        </p:nvSpPr>
        <p:spPr>
          <a:xfrm>
            <a:off x="4079631" y="1330842"/>
            <a:ext cx="7260103" cy="5160153"/>
          </a:xfrm>
        </p:spPr>
        <p:txBody>
          <a:bodyPr anchor="t">
            <a:normAutofit/>
          </a:bodyPr>
          <a:lstStyle/>
          <a:p>
            <a:pPr marL="0" indent="0">
              <a:buNone/>
            </a:pPr>
            <a:r>
              <a:rPr lang="en-GB" sz="2000" dirty="0"/>
              <a:t>17) What type of people would be able to get mummified? Why?</a:t>
            </a:r>
          </a:p>
          <a:p>
            <a:pPr marL="0" indent="0">
              <a:buNone/>
            </a:pPr>
            <a:r>
              <a:rPr lang="en-GB" sz="2000" dirty="0"/>
              <a:t>18) Why would the Pharaohs get gems and amulets put between their linen?</a:t>
            </a:r>
          </a:p>
          <a:p>
            <a:pPr marL="0" indent="0">
              <a:buNone/>
            </a:pPr>
            <a:r>
              <a:rPr lang="en-GB" sz="2000" dirty="0"/>
              <a:t>19) Based on their sarcophagus, what tells you that the Pharaohs were the most important people in Egypt?</a:t>
            </a:r>
          </a:p>
          <a:p>
            <a:pPr marL="0" indent="0">
              <a:buNone/>
            </a:pPr>
            <a:r>
              <a:rPr lang="en-GB" sz="2000" dirty="0"/>
              <a:t>20) </a:t>
            </a:r>
            <a:r>
              <a:rPr lang="en-GB" sz="2000" i="1" dirty="0"/>
              <a:t>‘In addition to the wealthy people, animals such as bulls, crocodiles and cats have also been found to have been mummified.’  </a:t>
            </a:r>
            <a:r>
              <a:rPr lang="en-GB" sz="2000" dirty="0"/>
              <a:t>What does this tell you about the relationship between these animals and the Ancient Egyptian people?</a:t>
            </a:r>
          </a:p>
          <a:p>
            <a:pPr marL="0" indent="0">
              <a:buNone/>
            </a:pPr>
            <a:endParaRPr lang="en-US" sz="1700" dirty="0"/>
          </a:p>
        </p:txBody>
      </p:sp>
    </p:spTree>
    <p:extLst>
      <p:ext uri="{BB962C8B-B14F-4D97-AF65-F5344CB8AC3E}">
        <p14:creationId xmlns:p14="http://schemas.microsoft.com/office/powerpoint/2010/main" val="1067743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1310</Words>
  <Application>Microsoft Office PowerPoint</Application>
  <PresentationFormat>Widescreen</PresentationFormat>
  <Paragraphs>64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Mummification</vt:lpstr>
      <vt:lpstr>What is mummification?</vt:lpstr>
      <vt:lpstr>Questions:</vt:lpstr>
      <vt:lpstr>Why were people mummified? </vt:lpstr>
      <vt:lpstr>Questions: </vt:lpstr>
      <vt:lpstr>How were people mummified? </vt:lpstr>
      <vt:lpstr>Questions: </vt:lpstr>
      <vt:lpstr>Mummification process</vt:lpstr>
      <vt:lpstr>Questions:</vt:lpstr>
      <vt:lpstr>The organs: </vt:lpstr>
      <vt:lpstr>Questions: </vt:lpstr>
      <vt:lpstr>Who were mummified?</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Mummification</dc:title>
  <dc:creator>Z Higgins (Llangyfelach Primary School)</dc:creator>
  <cp:lastModifiedBy>Z Higgins (Llangyfelach Primary School)</cp:lastModifiedBy>
  <cp:revision>6</cp:revision>
  <dcterms:created xsi:type="dcterms:W3CDTF">2022-03-18T16:42:38Z</dcterms:created>
  <dcterms:modified xsi:type="dcterms:W3CDTF">2025-01-17T11:47:09Z</dcterms:modified>
</cp:coreProperties>
</file>