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6" r:id="rId2"/>
    <p:sldId id="278" r:id="rId3"/>
    <p:sldId id="279" r:id="rId4"/>
    <p:sldId id="270" r:id="rId5"/>
    <p:sldId id="262" r:id="rId6"/>
    <p:sldId id="257" r:id="rId7"/>
    <p:sldId id="258" r:id="rId8"/>
    <p:sldId id="259" r:id="rId9"/>
    <p:sldId id="263" r:id="rId10"/>
    <p:sldId id="265" r:id="rId11"/>
    <p:sldId id="266" r:id="rId12"/>
    <p:sldId id="267" r:id="rId13"/>
    <p:sldId id="275" r:id="rId14"/>
    <p:sldId id="268" r:id="rId15"/>
    <p:sldId id="271" r:id="rId16"/>
    <p:sldId id="272" r:id="rId17"/>
    <p:sldId id="273" r:id="rId18"/>
    <p:sldId id="26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E1A"/>
    <a:srgbClr val="FBC03B"/>
    <a:srgbClr val="6DABE5"/>
    <a:srgbClr val="AC5F3D"/>
    <a:srgbClr val="E07E4A"/>
    <a:srgbClr val="A85A74"/>
    <a:srgbClr val="CD6B8B"/>
    <a:srgbClr val="916094"/>
    <a:srgbClr val="C6AE39"/>
    <a:srgbClr val="FFDD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389" autoAdjust="0"/>
    <p:restoredTop sz="87891"/>
  </p:normalViewPr>
  <p:slideViewPr>
    <p:cSldViewPr>
      <p:cViewPr varScale="1">
        <p:scale>
          <a:sx n="112" d="100"/>
          <a:sy n="112" d="100"/>
        </p:scale>
        <p:origin x="560" y="1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522F5-8F8C-45C1-B680-322EEEB7AAB4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24A39-E670-4BC6-9844-6056B6E2F18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486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This slide is for Wales and/or Scotland – Please delete if not appropriate to your region.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7126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Notes: England and Wales schools can delete the yellow Jigsaw </a:t>
            </a:r>
            <a:r>
              <a:rPr lang="en-GB" dirty="0" err="1"/>
              <a:t>Jello</a:t>
            </a:r>
            <a:r>
              <a:rPr lang="en-GB" dirty="0"/>
              <a:t> Friend (if you wish) who is the Friend for Scotland Primary 7 (ages 11-12).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57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For Wales and/or Scotland: Health and Well-being – Delete is not applicable to your region.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351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9844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663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are </a:t>
            </a:r>
            <a:r>
              <a:rPr lang="en-GB" b="1" dirty="0"/>
              <a:t>free to adjust the text </a:t>
            </a:r>
            <a:r>
              <a:rPr lang="en-GB" dirty="0"/>
              <a:t>in the following few slides to suit your children, and accommodate how your school refers to each year-group.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500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0669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894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121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646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6436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131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C24A39-E670-4BC6-9844-6056B6E2F1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15082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428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7844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8998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8521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Notes: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C24A39-E670-4BC6-9844-6056B6E2F189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113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CAEFAE-7D09-4F84-A5B2-C55B08BFB8A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3CD18715-206C-47E0-A246-F6F06A410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3D3B1CD-FD8F-4BF4-BB27-B9C5DA9C3216}" type="datetimeFigureOut">
              <a:rPr lang="en-GB" smtClean="0"/>
              <a:pPr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49287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5F0A0-0DC1-4367-8944-EE8D3A82A0F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.emf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jpeg"/><Relationship Id="rId7" Type="http://schemas.openxmlformats.org/officeDocument/2006/relationships/image" Target="../media/image20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4.emf"/><Relationship Id="rId4" Type="http://schemas.openxmlformats.org/officeDocument/2006/relationships/image" Target="../media/image18.emf"/><Relationship Id="rId9" Type="http://schemas.openxmlformats.org/officeDocument/2006/relationships/image" Target="../media/image22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04665"/>
            <a:ext cx="7772400" cy="1470025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Welcome to</a:t>
            </a:r>
            <a:endParaRPr lang="en-GB" sz="32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617" y="4437112"/>
            <a:ext cx="1563161" cy="19416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1785" y="4365104"/>
            <a:ext cx="1944623" cy="17198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992" y="4581128"/>
            <a:ext cx="1998834" cy="15419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40216" y="4365105"/>
            <a:ext cx="1800823" cy="17594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0FCAF0-4996-044F-B43F-EA8240E03F28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pic>
        <p:nvPicPr>
          <p:cNvPr id="10" name="Picture 9" descr="Logo&#10;&#10;Description automatically generated with medium confidence">
            <a:extLst>
              <a:ext uri="{FF2B5EF4-FFF2-40B4-BE49-F238E27FC236}">
                <a16:creationId xmlns:a16="http://schemas.microsoft.com/office/drawing/2014/main" id="{ED795516-CAFD-A944-BD36-77BF19DF320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8" b="12430"/>
          <a:stretch/>
        </p:blipFill>
        <p:spPr>
          <a:xfrm>
            <a:off x="3581353" y="1628800"/>
            <a:ext cx="5029293" cy="244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87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AD4C348B-3CDE-3247-87C0-B7FF22AAA084}"/>
              </a:ext>
            </a:extLst>
          </p:cNvPr>
          <p:cNvGrpSpPr/>
          <p:nvPr/>
        </p:nvGrpSpPr>
        <p:grpSpPr>
          <a:xfrm>
            <a:off x="2711624" y="1412777"/>
            <a:ext cx="6317706" cy="4872129"/>
            <a:chOff x="2711624" y="1412777"/>
            <a:chExt cx="6317706" cy="487212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7B44CCC-FA31-4C1A-BEB3-C9851DDE6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11624" y="1412777"/>
              <a:ext cx="6317706" cy="487212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76817B1-CD98-764B-B215-661D9E3C79AE}"/>
                </a:ext>
              </a:extLst>
            </p:cNvPr>
            <p:cNvSpPr/>
            <p:nvPr/>
          </p:nvSpPr>
          <p:spPr>
            <a:xfrm>
              <a:off x="4799856" y="1556792"/>
              <a:ext cx="1944216" cy="12961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5AE873F8-5C0B-1A4B-BA28-3355D88105EA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209800" y="1319074"/>
            <a:ext cx="7772400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We are your new</a:t>
            </a:r>
            <a:b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</a:br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Jigsaw Friends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1352990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Stock_000014591020Medium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3789040"/>
            <a:ext cx="1996336" cy="2380188"/>
          </a:xfrm>
          <a:prstGeom prst="rect">
            <a:avLst/>
          </a:prstGeom>
        </p:spPr>
      </p:pic>
      <p:pic>
        <p:nvPicPr>
          <p:cNvPr id="10" name="Picture 9" descr="iStock_000017360276Medium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534" y="2813348"/>
            <a:ext cx="2263218" cy="339082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60848"/>
            <a:ext cx="12192000" cy="377728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We are going to help you learn about Health and Well-being </a:t>
            </a:r>
          </a:p>
          <a:p>
            <a:pPr algn="ctr"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That’s about you as a </a:t>
            </a:r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person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,</a:t>
            </a:r>
          </a:p>
          <a:p>
            <a:pPr algn="ctr"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how you get on with </a:t>
            </a:r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other people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,</a:t>
            </a:r>
          </a:p>
          <a:p>
            <a:pPr algn="ctr"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how to stay healthy, </a:t>
            </a:r>
          </a:p>
          <a:p>
            <a:pPr algn="ctr"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and lots more to keep you </a:t>
            </a:r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safe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 </a:t>
            </a:r>
          </a:p>
          <a:p>
            <a:pPr algn="ctr"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and </a:t>
            </a:r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help you learn.</a:t>
            </a:r>
            <a:endParaRPr lang="en-GB" sz="2400" dirty="0">
              <a:solidFill>
                <a:srgbClr val="660066"/>
              </a:solidFill>
              <a:latin typeface="Arial Regular"/>
              <a:cs typeface="Arial Regular"/>
            </a:endParaRPr>
          </a:p>
          <a:p>
            <a:pPr algn="ctr">
              <a:buNone/>
            </a:pPr>
            <a:endParaRPr lang="en-GB" dirty="0"/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24000" y="908720"/>
            <a:ext cx="9144000" cy="9659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We are going to have lots of fun together!</a:t>
            </a:r>
            <a:endParaRPr lang="en-GB" sz="32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6C404B-3B06-E547-B452-B88028C86569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  <p:extLst>
      <p:ext uri="{BB962C8B-B14F-4D97-AF65-F5344CB8AC3E}">
        <p14:creationId xmlns:p14="http://schemas.microsoft.com/office/powerpoint/2010/main" val="2056906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981200" y="2060849"/>
            <a:ext cx="8229600" cy="377728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b="1" dirty="0">
                <a:solidFill>
                  <a:srgbClr val="FF6600"/>
                </a:solidFill>
                <a:latin typeface="Arial Regular"/>
                <a:cs typeface="Arial Regular"/>
              </a:rPr>
              <a:t>Being Me in My World</a:t>
            </a:r>
          </a:p>
          <a:p>
            <a:pPr algn="ctr">
              <a:buNone/>
            </a:pPr>
            <a:r>
              <a:rPr lang="en-GB" sz="2400" b="1" dirty="0">
                <a:solidFill>
                  <a:srgbClr val="F945D2"/>
                </a:solidFill>
                <a:latin typeface="Arial Regular"/>
                <a:cs typeface="Arial Regular"/>
              </a:rPr>
              <a:t>Celebrating Difference</a:t>
            </a:r>
          </a:p>
          <a:p>
            <a:pPr algn="ctr">
              <a:buNone/>
            </a:pPr>
            <a:r>
              <a:rPr lang="en-GB" sz="2400" b="1" dirty="0">
                <a:solidFill>
                  <a:srgbClr val="800080"/>
                </a:solidFill>
                <a:latin typeface="Arial Regular"/>
                <a:cs typeface="Arial Regular"/>
              </a:rPr>
              <a:t>Dreams and Goals</a:t>
            </a:r>
          </a:p>
          <a:p>
            <a:pPr algn="ctr">
              <a:buNone/>
            </a:pPr>
            <a:r>
              <a:rPr lang="en-GB" sz="2400" b="1" dirty="0">
                <a:solidFill>
                  <a:srgbClr val="3366FF"/>
                </a:solidFill>
                <a:latin typeface="Arial Regular"/>
                <a:cs typeface="Arial Regular"/>
              </a:rPr>
              <a:t>Healthy Me</a:t>
            </a:r>
          </a:p>
          <a:p>
            <a:pPr algn="ctr">
              <a:buNone/>
            </a:pPr>
            <a:r>
              <a:rPr lang="en-GB" sz="2400" b="1" dirty="0">
                <a:solidFill>
                  <a:srgbClr val="008000"/>
                </a:solidFill>
                <a:latin typeface="Arial Regular"/>
                <a:cs typeface="Arial Regular"/>
              </a:rPr>
              <a:t>Relationships</a:t>
            </a:r>
          </a:p>
          <a:p>
            <a:pPr algn="ctr">
              <a:buNone/>
            </a:pPr>
            <a:r>
              <a:rPr lang="en-GB" sz="2400" b="1" dirty="0">
                <a:solidFill>
                  <a:srgbClr val="FF0000"/>
                </a:solidFill>
                <a:latin typeface="Arial Regular"/>
                <a:cs typeface="Arial Regular"/>
              </a:rPr>
              <a:t>Changing Me</a:t>
            </a:r>
          </a:p>
          <a:p>
            <a:pPr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209800" y="508518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We will explore one each half term.</a:t>
            </a:r>
            <a:endParaRPr lang="en-GB" sz="3200" b="1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33841" y="836315"/>
            <a:ext cx="10297144" cy="103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Together we are going to work on 6 Jigsaw Puzzles</a:t>
            </a:r>
            <a:endParaRPr lang="en-GB" sz="32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3552" y="2429975"/>
            <a:ext cx="2878068" cy="28119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F0A00BF-1735-794B-BBB5-D9EE6FA2D443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jigsawpshe.com/wp-content/uploads/2013/08/Jigsaw-Chime-150x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8034" y="3814641"/>
            <a:ext cx="2376264" cy="2376264"/>
          </a:xfrm>
          <a:prstGeom prst="rect">
            <a:avLst/>
          </a:prstGeom>
          <a:noFill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524000" y="667095"/>
            <a:ext cx="9144000" cy="12075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dirty="0">
                <a:solidFill>
                  <a:srgbClr val="660066"/>
                </a:solidFill>
                <a:latin typeface="Arial MT Bd"/>
                <a:cs typeface="Arial MT Bd"/>
              </a:rPr>
              <a:t>We are also going to teach you how to feel calm</a:t>
            </a:r>
            <a:endParaRPr lang="en-GB" sz="30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4053" y="2376395"/>
            <a:ext cx="4475374" cy="3124200"/>
          </a:xfrm>
          <a:prstGeom prst="rect">
            <a:avLst/>
          </a:prstGeom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7209258" y="1853991"/>
            <a:ext cx="3394720" cy="39212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and think about things </a:t>
            </a:r>
          </a:p>
          <a:p>
            <a:pPr>
              <a:buNone/>
            </a:pP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more mindfully.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340000">
            <a:off x="8473440" y="2789273"/>
            <a:ext cx="2668168" cy="331414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5D6C73-2CCC-4813-95FE-1828379FEC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6713" y="2263108"/>
            <a:ext cx="2154540" cy="1470025"/>
          </a:xfrm>
          <a:prstGeom prst="rect">
            <a:avLst/>
          </a:prstGeom>
          <a:effectLst>
            <a:glow rad="50800">
              <a:schemeClr val="tx1">
                <a:lumMod val="75000"/>
                <a:lumOff val="25000"/>
                <a:alpha val="20000"/>
              </a:schemeClr>
            </a:glo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C5A6E5D-F751-1A45-BF0A-3AF3CAC5474D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004">
            <a:off x="2513964" y="2981692"/>
            <a:ext cx="3959998" cy="3054856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524000" y="702327"/>
            <a:ext cx="91440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Allow us to introduce ourselves</a:t>
            </a:r>
            <a:endParaRPr lang="en-GB" sz="3200" b="1" dirty="0"/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3E2CA07F-1F92-4FD6-B6E0-E823CC3D2AAE}"/>
              </a:ext>
            </a:extLst>
          </p:cNvPr>
          <p:cNvSpPr/>
          <p:nvPr/>
        </p:nvSpPr>
        <p:spPr>
          <a:xfrm>
            <a:off x="6096000" y="1556792"/>
            <a:ext cx="4968551" cy="2880320"/>
          </a:xfrm>
          <a:prstGeom prst="wedgeEllipseCallout">
            <a:avLst>
              <a:gd name="adj1" fmla="val -72563"/>
              <a:gd name="adj2" fmla="val 27052"/>
            </a:avLst>
          </a:prstGeom>
          <a:ln w="38100">
            <a:solidFill>
              <a:srgbClr val="6DABE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Jigsaw </a:t>
            </a:r>
            <a:r>
              <a:rPr lang="en-GB" sz="2400" b="1" dirty="0" err="1"/>
              <a:t>Jenie</a:t>
            </a:r>
            <a:r>
              <a:rPr lang="en-GB" sz="2400" b="1" dirty="0"/>
              <a:t>, </a:t>
            </a:r>
            <a:br>
              <a:rPr lang="en-GB" sz="2400" b="1" dirty="0"/>
            </a:br>
            <a:r>
              <a:rPr lang="en-GB" sz="2400" b="1" dirty="0"/>
              <a:t>and I live in </a:t>
            </a:r>
            <a:br>
              <a:rPr lang="en-GB" sz="2400" b="1" dirty="0"/>
            </a:br>
            <a:r>
              <a:rPr lang="en-GB" sz="2400" b="1" dirty="0"/>
              <a:t>Nursery and Reception. </a:t>
            </a:r>
            <a:br>
              <a:rPr lang="en-GB" sz="2400" b="1" dirty="0"/>
            </a:br>
            <a:r>
              <a:rPr lang="en-GB" sz="2400" b="1" dirty="0"/>
              <a:t>I hope we can help each other settle into school!</a:t>
            </a:r>
          </a:p>
          <a:p>
            <a:pPr algn="ctr"/>
            <a:endParaRPr lang="en-GB" sz="2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79BAE4-8A73-C94E-A752-D04C97B0AB8F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25747">
            <a:off x="1601652" y="2322822"/>
            <a:ext cx="3923998" cy="3506056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/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590F549C-4994-4FCF-8614-CA814842782E}"/>
              </a:ext>
            </a:extLst>
          </p:cNvPr>
          <p:cNvSpPr/>
          <p:nvPr/>
        </p:nvSpPr>
        <p:spPr>
          <a:xfrm>
            <a:off x="6240016" y="1412777"/>
            <a:ext cx="4140022" cy="2664295"/>
          </a:xfrm>
          <a:prstGeom prst="wedgeEllipseCallout">
            <a:avLst>
              <a:gd name="adj1" fmla="val -87087"/>
              <a:gd name="adj2" fmla="val 40177"/>
            </a:avLst>
          </a:prstGeom>
          <a:solidFill>
            <a:schemeClr val="accent6">
              <a:lumMod val="75000"/>
            </a:schemeClr>
          </a:solidFill>
          <a:ln w="38100">
            <a:solidFill>
              <a:srgbClr val="AC5F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Jigsaw Jack </a:t>
            </a:r>
          </a:p>
          <a:p>
            <a:pPr algn="ctr"/>
            <a:r>
              <a:rPr lang="en-GB" sz="2400" b="1" dirty="0"/>
              <a:t>and I’m a bit nervous about moving </a:t>
            </a:r>
            <a:br>
              <a:rPr lang="en-GB" sz="2400" b="1" dirty="0"/>
            </a:br>
            <a:r>
              <a:rPr lang="en-GB" sz="2400" b="1" dirty="0"/>
              <a:t>to Year 1. I hope you and I will be friends!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4B7B3-C543-E44C-B339-9DCFA216E4E8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E01DC0F-05CB-1E45-BC9E-B0918A458F30}"/>
              </a:ext>
            </a:extLst>
          </p:cNvPr>
          <p:cNvSpPr txBox="1">
            <a:spLocks/>
          </p:cNvSpPr>
          <p:nvPr/>
        </p:nvSpPr>
        <p:spPr>
          <a:xfrm>
            <a:off x="1524000" y="592173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Year 1</a:t>
            </a:r>
            <a:endParaRPr lang="en-GB" sz="32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2429214"/>
            <a:ext cx="4159864" cy="3678956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/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3B123341-196E-477A-B71B-F298405C6C14}"/>
              </a:ext>
            </a:extLst>
          </p:cNvPr>
          <p:cNvSpPr/>
          <p:nvPr/>
        </p:nvSpPr>
        <p:spPr>
          <a:xfrm>
            <a:off x="6127459" y="1692856"/>
            <a:ext cx="3923998" cy="2575837"/>
          </a:xfrm>
          <a:prstGeom prst="wedgeEllipseCallout">
            <a:avLst>
              <a:gd name="adj1" fmla="val -77913"/>
              <a:gd name="adj2" fmla="val 43202"/>
            </a:avLst>
          </a:prstGeom>
          <a:solidFill>
            <a:srgbClr val="CD6B8B"/>
          </a:solidFill>
          <a:ln w="38100">
            <a:solidFill>
              <a:srgbClr val="A85A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Jigsaw Jo and</a:t>
            </a:r>
            <a:br>
              <a:rPr lang="en-GB" sz="2400" b="1" dirty="0"/>
            </a:br>
            <a:r>
              <a:rPr lang="en-GB" sz="2400" b="1" dirty="0"/>
              <a:t>I like learning new things. I’m looking forward to meeting everyone in Year 2.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D21A62-6B69-4E4E-B471-7E81DA19710A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1C8799C-8143-B541-85E5-2A8C145C9746}"/>
              </a:ext>
            </a:extLst>
          </p:cNvPr>
          <p:cNvSpPr txBox="1">
            <a:spLocks/>
          </p:cNvSpPr>
          <p:nvPr/>
        </p:nvSpPr>
        <p:spPr>
          <a:xfrm>
            <a:off x="1555459" y="556710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Year 2</a:t>
            </a:r>
            <a:endParaRPr lang="en-GB" sz="3200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7468" y="2536503"/>
            <a:ext cx="3877952" cy="3497761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9E0159E6-A0DC-47BB-8B6F-A6E0912CA396}"/>
              </a:ext>
            </a:extLst>
          </p:cNvPr>
          <p:cNvSpPr/>
          <p:nvPr/>
        </p:nvSpPr>
        <p:spPr>
          <a:xfrm>
            <a:off x="6348830" y="1633326"/>
            <a:ext cx="3923998" cy="2499657"/>
          </a:xfrm>
          <a:prstGeom prst="wedgeEllipseCallout">
            <a:avLst>
              <a:gd name="adj1" fmla="val -72493"/>
              <a:gd name="adj2" fmla="val 42251"/>
            </a:avLst>
          </a:prstGeom>
          <a:solidFill>
            <a:srgbClr val="916094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</a:t>
            </a:r>
            <a:r>
              <a:rPr lang="en-GB" sz="2400" b="1" dirty="0" err="1"/>
              <a:t>JIgsaw</a:t>
            </a:r>
            <a:r>
              <a:rPr lang="en-GB" sz="2400" b="1" dirty="0"/>
              <a:t> </a:t>
            </a:r>
            <a:r>
              <a:rPr lang="en-GB" sz="2400" b="1" dirty="0" err="1"/>
              <a:t>Jino</a:t>
            </a:r>
            <a:r>
              <a:rPr lang="en-GB" sz="2400" b="1" dirty="0"/>
              <a:t>,</a:t>
            </a:r>
            <a:br>
              <a:rPr lang="en-GB" sz="2400" b="1" dirty="0"/>
            </a:br>
            <a:r>
              <a:rPr lang="en-GB" sz="2400" b="1" dirty="0"/>
              <a:t>I can’t wait to meet you and have </a:t>
            </a:r>
            <a:br>
              <a:rPr lang="en-GB" sz="2400" b="1" dirty="0"/>
            </a:br>
            <a:r>
              <a:rPr lang="en-GB" sz="2400" b="1" dirty="0"/>
              <a:t>some fun</a:t>
            </a:r>
            <a:br>
              <a:rPr lang="en-GB" sz="2400" b="1" dirty="0"/>
            </a:br>
            <a:r>
              <a:rPr lang="en-GB" sz="2400" b="1" dirty="0"/>
              <a:t>in Year 3.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138068-BD9C-664F-B983-B82162BC2E79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09AED41-42B0-DA43-8ADF-F165A116616C}"/>
              </a:ext>
            </a:extLst>
          </p:cNvPr>
          <p:cNvSpPr txBox="1">
            <a:spLocks/>
          </p:cNvSpPr>
          <p:nvPr/>
        </p:nvSpPr>
        <p:spPr>
          <a:xfrm>
            <a:off x="1524000" y="574116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Year 3</a:t>
            </a:r>
            <a:endParaRPr lang="en-GB" sz="32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7" y="2124175"/>
            <a:ext cx="3586699" cy="3968264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C23A1F13-2AAF-4654-9735-8E9D7201B613}"/>
              </a:ext>
            </a:extLst>
          </p:cNvPr>
          <p:cNvSpPr/>
          <p:nvPr/>
        </p:nvSpPr>
        <p:spPr>
          <a:xfrm>
            <a:off x="6469743" y="1307073"/>
            <a:ext cx="3923998" cy="2499657"/>
          </a:xfrm>
          <a:prstGeom prst="wedgeEllipseCallout">
            <a:avLst>
              <a:gd name="adj1" fmla="val -82248"/>
              <a:gd name="adj2" fmla="val 46504"/>
            </a:avLst>
          </a:prstGeom>
          <a:solidFill>
            <a:schemeClr val="accent1">
              <a:lumMod val="75000"/>
            </a:schemeClr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Jigsaw Jaz, we’ll be tackling some tricky topics together in Year 4.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320B8E-49BD-184C-B234-B7FF79A00DEE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6B05CEC-7234-F740-9AA5-2BD42FE05C9E}"/>
              </a:ext>
            </a:extLst>
          </p:cNvPr>
          <p:cNvSpPr txBox="1">
            <a:spLocks/>
          </p:cNvSpPr>
          <p:nvPr/>
        </p:nvSpPr>
        <p:spPr>
          <a:xfrm>
            <a:off x="1535222" y="572060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Year 4</a:t>
            </a:r>
            <a:endParaRPr lang="en-GB" sz="32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3377" y="2426315"/>
            <a:ext cx="3805620" cy="3718136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/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72E0019B-96B7-4ADF-9CCF-1EAC2C0B89B7}"/>
              </a:ext>
            </a:extLst>
          </p:cNvPr>
          <p:cNvSpPr/>
          <p:nvPr/>
        </p:nvSpPr>
        <p:spPr>
          <a:xfrm>
            <a:off x="6339075" y="1318658"/>
            <a:ext cx="3923998" cy="2499657"/>
          </a:xfrm>
          <a:prstGeom prst="wedgeEllipseCallout">
            <a:avLst>
              <a:gd name="adj1" fmla="val -74932"/>
              <a:gd name="adj2" fmla="val 42676"/>
            </a:avLst>
          </a:prstGeom>
          <a:solidFill>
            <a:schemeClr val="accent3">
              <a:lumMod val="75000"/>
            </a:schemeClr>
          </a:solidFill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Jigsaw Jez. We’re going to learn a lot together in Year 5. I can’t wait to meet you all!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0AE624-5EFE-7A43-A465-A25771C54CA7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71BBAED-52CD-C34D-B8D5-710936D658A0}"/>
              </a:ext>
            </a:extLst>
          </p:cNvPr>
          <p:cNvSpPr txBox="1">
            <a:spLocks/>
          </p:cNvSpPr>
          <p:nvPr/>
        </p:nvSpPr>
        <p:spPr>
          <a:xfrm>
            <a:off x="1676400" y="5570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Year 5</a:t>
            </a:r>
            <a:endParaRPr lang="en-GB" sz="3200" b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40000">
            <a:off x="2150754" y="2224121"/>
            <a:ext cx="3381640" cy="4200353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86233C7F-DC42-4569-BCE3-FA92B79A7616}"/>
              </a:ext>
            </a:extLst>
          </p:cNvPr>
          <p:cNvSpPr/>
          <p:nvPr/>
        </p:nvSpPr>
        <p:spPr>
          <a:xfrm>
            <a:off x="6480507" y="1139677"/>
            <a:ext cx="3923998" cy="2499657"/>
          </a:xfrm>
          <a:prstGeom prst="wedgeEllipseCallout">
            <a:avLst>
              <a:gd name="adj1" fmla="val -76016"/>
              <a:gd name="adj2" fmla="val 46504"/>
            </a:avLst>
          </a:prstGeom>
          <a:solidFill>
            <a:srgbClr val="E82537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I’m Jigsaw Jem.</a:t>
            </a:r>
          </a:p>
          <a:p>
            <a:pPr algn="ctr"/>
            <a:r>
              <a:rPr lang="en-GB" sz="2400" b="1" dirty="0"/>
              <a:t> I’m going to help you enjoy Year 6 and prepare for your future!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6E8028-C690-0847-8464-26A902FA396B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5B5A43F-5DA7-3546-8823-1C038593AEA9}"/>
              </a:ext>
            </a:extLst>
          </p:cNvPr>
          <p:cNvSpPr txBox="1">
            <a:spLocks/>
          </p:cNvSpPr>
          <p:nvPr/>
        </p:nvSpPr>
        <p:spPr>
          <a:xfrm>
            <a:off x="1524000" y="558394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Year 6</a:t>
            </a:r>
            <a:endParaRPr lang="en-GB" sz="32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n-GB" sz="32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86233C7F-DC42-4569-BCE3-FA92B79A7616}"/>
              </a:ext>
            </a:extLst>
          </p:cNvPr>
          <p:cNvSpPr/>
          <p:nvPr/>
        </p:nvSpPr>
        <p:spPr>
          <a:xfrm>
            <a:off x="5735960" y="846427"/>
            <a:ext cx="4437322" cy="2870605"/>
          </a:xfrm>
          <a:prstGeom prst="wedgeEllipseCallout">
            <a:avLst>
              <a:gd name="adj1" fmla="val -59292"/>
              <a:gd name="adj2" fmla="val 71899"/>
            </a:avLst>
          </a:prstGeom>
          <a:solidFill>
            <a:srgbClr val="DDBECB"/>
          </a:solid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Calibri"/>
              </a:rPr>
              <a:t>Don’t forget about me! I’m Jigsaw Jerrie Cat and I’ll help you to learn mindfulness.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7FF854E-EA89-4D45-B5A6-32165C218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212975"/>
            <a:ext cx="4801599" cy="3240360"/>
          </a:xfrm>
          <a:prstGeom prst="rect">
            <a:avLst/>
          </a:prstGeom>
          <a:effectLst>
            <a:glow rad="50800">
              <a:schemeClr val="tx1">
                <a:lumMod val="75000"/>
                <a:lumOff val="25000"/>
                <a:alpha val="20000"/>
              </a:schemeClr>
            </a:glo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5370D4-E07C-3C47-8F6D-47549B218EB7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  <p:extLst>
      <p:ext uri="{BB962C8B-B14F-4D97-AF65-F5344CB8AC3E}">
        <p14:creationId xmlns:p14="http://schemas.microsoft.com/office/powerpoint/2010/main" val="360466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ino speech bubble 02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585383"/>
            <a:ext cx="4320000" cy="282969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524000" y="404665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663816"/>
            <a:ext cx="3877952" cy="34977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3832B5E-E660-404C-B35D-4A954FCBEF68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B980FFA-94E4-D344-81DA-91DF9CAAC56F}"/>
              </a:ext>
            </a:extLst>
          </p:cNvPr>
          <p:cNvSpPr txBox="1">
            <a:spLocks/>
          </p:cNvSpPr>
          <p:nvPr/>
        </p:nvSpPr>
        <p:spPr>
          <a:xfrm>
            <a:off x="1524000" y="542902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What else?</a:t>
            </a:r>
            <a:endParaRPr lang="en-GB" sz="32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Jino speech bubble 03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733" y="1700808"/>
            <a:ext cx="4320000" cy="282969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1524000" y="605756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What else?</a:t>
            </a:r>
            <a:endParaRPr lang="en-GB" sz="32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692696"/>
            <a:ext cx="2349500" cy="1739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CBE88B-6533-F045-A354-D414449BD561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A7BAA1C-90C3-5745-8B2E-D476A5BA34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9536" y="2663816"/>
            <a:ext cx="3877952" cy="3497761"/>
          </a:xfrm>
          <a:prstGeom prst="rect">
            <a:avLst/>
          </a:prstGeom>
        </p:spPr>
      </p:pic>
      <p:pic>
        <p:nvPicPr>
          <p:cNvPr id="3" name="Graphic 2" descr="Voice">
            <a:extLst>
              <a:ext uri="{FF2B5EF4-FFF2-40B4-BE49-F238E27FC236}">
                <a16:creationId xmlns:a16="http://schemas.microsoft.com/office/drawing/2014/main" id="{61F3450F-C462-F940-87B4-D06393486A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708622" y="3790802"/>
            <a:ext cx="1845827" cy="1845827"/>
          </a:xfrm>
          <a:prstGeom prst="rect">
            <a:avLst/>
          </a:prstGeom>
        </p:spPr>
      </p:pic>
      <p:pic>
        <p:nvPicPr>
          <p:cNvPr id="12" name="Graphic 11" descr="Music notation">
            <a:extLst>
              <a:ext uri="{FF2B5EF4-FFF2-40B4-BE49-F238E27FC236}">
                <a16:creationId xmlns:a16="http://schemas.microsoft.com/office/drawing/2014/main" id="{9F2DE4AD-331B-9947-B3F3-1540D6BFAF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523958" y="4656253"/>
            <a:ext cx="1845826" cy="184582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jigsawpshe.com/wp-content/uploads/2013/08/Jigsaw-Chime-150x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71857" y="4836705"/>
            <a:ext cx="1400607" cy="1400607"/>
          </a:xfrm>
          <a:prstGeom prst="rect">
            <a:avLst/>
          </a:prstGeom>
          <a:noFill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92" y="2060848"/>
            <a:ext cx="4159864" cy="3678956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524000" y="764704"/>
            <a:ext cx="9144000" cy="1109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Your lessons will have different parts!</a:t>
            </a:r>
            <a:endParaRPr lang="en-GB" sz="3200" b="1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799856" y="2060849"/>
            <a:ext cx="5410944" cy="3777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576"/>
              </a:spcBef>
              <a:spcAft>
                <a:spcPts val="600"/>
              </a:spcAft>
            </a:pPr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The Jigsaw Charter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 will help you feel safe and respected.</a:t>
            </a:r>
          </a:p>
          <a:p>
            <a:pPr>
              <a:spcBef>
                <a:spcPts val="576"/>
              </a:spcBef>
              <a:spcAft>
                <a:spcPts val="600"/>
              </a:spcAft>
            </a:pPr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Connect Us 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is when you will play some games.</a:t>
            </a:r>
          </a:p>
          <a:p>
            <a:pPr>
              <a:spcBef>
                <a:spcPts val="576"/>
              </a:spcBef>
              <a:spcAft>
                <a:spcPts val="600"/>
              </a:spcAft>
            </a:pPr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Calm Me 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time will help you relax and manage your feelings.</a:t>
            </a:r>
          </a:p>
          <a:p>
            <a:pPr>
              <a:buFont typeface="Arial" pitchFamily="34" charset="0"/>
              <a:buNone/>
            </a:pPr>
            <a:endParaRPr lang="en-GB" dirty="0"/>
          </a:p>
          <a:p>
            <a:pPr>
              <a:buFont typeface="Arial" pitchFamily="34" charset="0"/>
              <a:buNone/>
            </a:pPr>
            <a:endParaRPr lang="en-GB" dirty="0"/>
          </a:p>
          <a:p>
            <a:pPr>
              <a:buFont typeface="Arial" pitchFamily="34" charset="0"/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C4CA8C-6B84-2A4A-A0D6-287AF3242F64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764704"/>
            <a:ext cx="9144000" cy="1109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660066"/>
                </a:solidFill>
                <a:latin typeface="Arial MT Bd"/>
                <a:cs typeface="Arial MT Bd"/>
              </a:rPr>
              <a:t>Your lessons will have different parts!</a:t>
            </a:r>
            <a:endParaRPr lang="en-GB" sz="3200" b="1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367808" y="2060849"/>
            <a:ext cx="5842992" cy="3777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Open My Mind 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will focus your thoughts on the lesson topic.</a:t>
            </a:r>
          </a:p>
          <a:p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Tell Me or Show Me 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is when you will be taught new skills and information.</a:t>
            </a:r>
          </a:p>
          <a:p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Let Me Learn 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is where you will have a chance to put these into practice.</a:t>
            </a:r>
          </a:p>
          <a:p>
            <a:r>
              <a:rPr lang="en-GB" sz="2400" b="1" dirty="0">
                <a:solidFill>
                  <a:srgbClr val="660066"/>
                </a:solidFill>
                <a:latin typeface="Arial Regular"/>
                <a:cs typeface="Arial Regular"/>
              </a:rPr>
              <a:t>Help Me Reflect</a:t>
            </a:r>
            <a:r>
              <a:rPr lang="en-GB" sz="2400" dirty="0">
                <a:solidFill>
                  <a:srgbClr val="660066"/>
                </a:solidFill>
                <a:latin typeface="Arial Regular"/>
                <a:cs typeface="Arial Regular"/>
              </a:rPr>
              <a:t> is when you will be able to think about how you feel about your learning and your progress.</a:t>
            </a:r>
          </a:p>
          <a:p>
            <a:pPr>
              <a:buFont typeface="Arial" pitchFamily="34" charset="0"/>
              <a:buNone/>
            </a:pPr>
            <a:endParaRPr lang="en-GB" dirty="0"/>
          </a:p>
          <a:p>
            <a:pPr>
              <a:buFont typeface="Arial" pitchFamily="34" charset="0"/>
              <a:buNone/>
            </a:pPr>
            <a:endParaRPr lang="en-GB" dirty="0"/>
          </a:p>
          <a:p>
            <a:pPr>
              <a:buFont typeface="Arial" pitchFamily="34" charset="0"/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368" y="2132857"/>
            <a:ext cx="3877952" cy="34977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E64952-A049-E84C-BB4D-8EECD574A045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2025" y="1988840"/>
            <a:ext cx="3586699" cy="3968264"/>
          </a:xfrm>
          <a:prstGeom prst="rect">
            <a:avLst/>
          </a:prstGeom>
        </p:spPr>
      </p:pic>
      <p:pic>
        <p:nvPicPr>
          <p:cNvPr id="2" name="Picture 1" descr="Jaz speech bubble 02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340769"/>
            <a:ext cx="4320000" cy="28485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75014F-FD74-8545-A1BA-C75EDEB3AD2A}"/>
              </a:ext>
            </a:extLst>
          </p:cNvPr>
          <p:cNvSpPr txBox="1"/>
          <p:nvPr/>
        </p:nvSpPr>
        <p:spPr>
          <a:xfrm>
            <a:off x="3863752" y="6543677"/>
            <a:ext cx="4437322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© Jigsaw PSHE Ltd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478</TotalTime>
  <Words>628</Words>
  <Application>Microsoft Macintosh PowerPoint</Application>
  <PresentationFormat>Widescreen</PresentationFormat>
  <Paragraphs>105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Arial MT Bd</vt:lpstr>
      <vt:lpstr>Arial Regular</vt:lpstr>
      <vt:lpstr>Calibri</vt:lpstr>
      <vt:lpstr>Office Theme</vt:lpstr>
      <vt:lpstr>Welcome 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Jigsaw!</dc:title>
  <dc:subject>2nd Edition</dc:subject>
  <dc:creator>Jigsaw PSHE Ltd</dc:creator>
  <cp:keywords/>
  <dc:description/>
  <cp:lastModifiedBy>Neil Matthews</cp:lastModifiedBy>
  <cp:revision>49</cp:revision>
  <dcterms:created xsi:type="dcterms:W3CDTF">2015-01-15T10:42:42Z</dcterms:created>
  <dcterms:modified xsi:type="dcterms:W3CDTF">2021-02-23T17:14:25Z</dcterms:modified>
  <cp:category/>
</cp:coreProperties>
</file>