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578507-7FC8-31AA-C8F2-A7FF8C33D74C}" v="670" dt="2024-04-11T10:54:57.603"/>
    <p1510:client id="{F802B67C-3B9E-D040-4195-7832C605B801}" v="130" dt="2024-04-12T10:37:11.957"/>
    <p1510:client id="{FDF8E261-038C-5710-495C-A06283247EFB}" v="403" dt="2024-04-12T10:17:41.0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15/04/2024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15/04/2024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15/04/2024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15/04/2024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hyperlink" Target="https://creativecommons.org/licenses/by/3.0/" TargetMode="External"/><Relationship Id="rId4" Type="http://schemas.openxmlformats.org/officeDocument/2006/relationships/hyperlink" Target="https://www.flickr.com/photos/duncanh1/4123999205/"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pngall.com/celtic-art-png/download/16865" TargetMode="Externa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hyperlink" Target="https://creativecommons.org/licenses/by-nc/3.0/" TargetMode="External"/><Relationship Id="rId5" Type="http://schemas.openxmlformats.org/officeDocument/2006/relationships/hyperlink" Target="https://www.pngall.com/celtic-art-png/download/16517"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hyperlink" Target="https://www.geograph.org.uk/photo/2003670" TargetMode="External"/><Relationship Id="rId7" Type="http://schemas.openxmlformats.org/officeDocument/2006/relationships/hyperlink" Target="https://commons.wikimedia.org/wiki/File:St_fagans_celtic_village_the_main_hut.jpg" TargetMode="Externa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hyperlink" Target="http://www.geograph.org.uk/photo/1617159" TargetMode="Externa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8" Type="http://schemas.openxmlformats.org/officeDocument/2006/relationships/hyperlink" Target="https://creativecommons.org/licenses/by-nc-nd/3.0/" TargetMode="External"/><Relationship Id="rId3" Type="http://schemas.openxmlformats.org/officeDocument/2006/relationships/hyperlink" Target="http://anachronista.blogspot.com/2009/08/operation-roman-shield.html" TargetMode="External"/><Relationship Id="rId7" Type="http://schemas.openxmlformats.org/officeDocument/2006/relationships/hyperlink" Target="https://sketchfab.com/3d-models/roman-shield-b8508480adf04e898468ab002bd645f1" TargetMode="Externa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hyperlink" Target="http://godtreasure.blogspot.com/2009/09/armour-of-god-shield-of-faith.html" TargetMode="External"/><Relationship Id="rId4" Type="http://schemas.openxmlformats.org/officeDocument/2006/relationships/image" Target="../media/image9.jpeg"/><Relationship Id="rId9" Type="http://schemas.openxmlformats.org/officeDocument/2006/relationships/hyperlink" Target="https://creativecommons.org/licenses/by/3.0/"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662288"/>
            <a:ext cx="9144000" cy="2387600"/>
          </a:xfrm>
        </p:spPr>
        <p:txBody>
          <a:bodyPr>
            <a:noAutofit/>
          </a:bodyPr>
          <a:lstStyle/>
          <a:p>
            <a:r>
              <a:rPr lang="en-GB" sz="6600" dirty="0">
                <a:latin typeface="Lucida Bright"/>
              </a:rPr>
              <a:t>The Roman </a:t>
            </a:r>
            <a:r>
              <a:rPr lang="en-GB" sz="6600" dirty="0" err="1">
                <a:latin typeface="Lucida Bright"/>
              </a:rPr>
              <a:t>Invasion</a:t>
            </a:r>
            <a:r>
              <a:rPr lang="en-GB" sz="6600" dirty="0" err="1">
                <a:solidFill>
                  <a:srgbClr val="FF0000"/>
                </a:solidFill>
                <a:latin typeface="Lucida Bright"/>
              </a:rPr>
              <a:t>n</a:t>
            </a:r>
          </a:p>
        </p:txBody>
      </p:sp>
      <p:sp>
        <p:nvSpPr>
          <p:cNvPr id="3" name="Subtitle 2"/>
          <p:cNvSpPr>
            <a:spLocks noGrp="1"/>
          </p:cNvSpPr>
          <p:nvPr>
            <p:ph type="subTitle" idx="1"/>
          </p:nvPr>
        </p:nvSpPr>
        <p:spPr/>
        <p:txBody>
          <a:bodyPr vert="horz" lIns="91440" tIns="45720" rIns="91440" bIns="45720" rtlCol="0" anchor="t">
            <a:normAutofit/>
          </a:bodyPr>
          <a:lstStyle/>
          <a:p>
            <a:r>
              <a:rPr lang="en-GB" sz="2800" dirty="0">
                <a:solidFill>
                  <a:srgbClr val="FF0000"/>
                </a:solidFill>
                <a:latin typeface="Lucida Bright"/>
              </a:rPr>
              <a:t>My Super Evaluation</a:t>
            </a:r>
          </a:p>
        </p:txBody>
      </p:sp>
      <p:pic>
        <p:nvPicPr>
          <p:cNvPr id="4" name="Picture 3" descr="Photo gratuite: Romains, Gladiator, Lance, Hoplite - Image gratuite sur ...">
            <a:extLst>
              <a:ext uri="{FF2B5EF4-FFF2-40B4-BE49-F238E27FC236}">
                <a16:creationId xmlns:a16="http://schemas.microsoft.com/office/drawing/2014/main" id="{EF29B5D3-0CE9-0770-0C2F-C7EC762BF480}"/>
              </a:ext>
            </a:extLst>
          </p:cNvPr>
          <p:cNvPicPr>
            <a:picLocks noChangeAspect="1"/>
          </p:cNvPicPr>
          <p:nvPr/>
        </p:nvPicPr>
        <p:blipFill>
          <a:blip r:embed="rId2"/>
          <a:stretch>
            <a:fillRect/>
          </a:stretch>
        </p:blipFill>
        <p:spPr>
          <a:xfrm>
            <a:off x="0" y="3422441"/>
            <a:ext cx="3608717" cy="3434930"/>
          </a:xfrm>
          <a:prstGeom prst="rect">
            <a:avLst/>
          </a:prstGeom>
        </p:spPr>
      </p:pic>
      <p:pic>
        <p:nvPicPr>
          <p:cNvPr id="5" name="Picture 4" descr="A group of people wearing shields&#10;&#10;Description automatically generated">
            <a:extLst>
              <a:ext uri="{FF2B5EF4-FFF2-40B4-BE49-F238E27FC236}">
                <a16:creationId xmlns:a16="http://schemas.microsoft.com/office/drawing/2014/main" id="{2DAAFF2F-331D-95FF-B76D-5682EBAC23EB}"/>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094454" y="4061632"/>
            <a:ext cx="4097547" cy="2803529"/>
          </a:xfrm>
          <a:prstGeom prst="rect">
            <a:avLst/>
          </a:prstGeom>
        </p:spPr>
      </p:pic>
      <p:sp>
        <p:nvSpPr>
          <p:cNvPr id="6" name="TextBox 5">
            <a:extLst>
              <a:ext uri="{FF2B5EF4-FFF2-40B4-BE49-F238E27FC236}">
                <a16:creationId xmlns:a16="http://schemas.microsoft.com/office/drawing/2014/main" id="{DA7CFDAC-C5F3-9758-8F5F-9FB09C28C762}"/>
              </a:ext>
            </a:extLst>
          </p:cNvPr>
          <p:cNvSpPr txBox="1"/>
          <p:nvPr/>
        </p:nvSpPr>
        <p:spPr>
          <a:xfrm>
            <a:off x="7016152" y="6592286"/>
            <a:ext cx="1236454" cy="87465"/>
          </a:xfrm>
          <a:prstGeom prst="rect">
            <a:avLst/>
          </a:prstGeom>
        </p:spPr>
        <p:txBody>
          <a:bodyPr>
            <a:normAutofit fontScale="25000" lnSpcReduction="20000"/>
          </a:bodyPr>
          <a:lstStyle/>
          <a:p>
            <a:r>
              <a:rPr lang="en-US">
                <a:hlinkClick r:id="rId4"/>
              </a:rPr>
              <a:t>This Photo</a:t>
            </a:r>
            <a:r>
              <a:rPr lang="en-US"/>
              <a:t> by Unknown author is licensed under </a:t>
            </a:r>
            <a:r>
              <a:rPr lang="en-US">
                <a:hlinkClick r:id="rId5"/>
              </a:rPr>
              <a:t>CC BY</a:t>
            </a:r>
            <a:r>
              <a:rPr lang="en-US"/>
              <a: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FB61A-B164-422E-4E6A-6B6AC9B4AC72}"/>
              </a:ext>
            </a:extLst>
          </p:cNvPr>
          <p:cNvSpPr>
            <a:spLocks noGrp="1"/>
          </p:cNvSpPr>
          <p:nvPr>
            <p:ph type="title"/>
          </p:nvPr>
        </p:nvSpPr>
        <p:spPr>
          <a:xfrm>
            <a:off x="762000" y="1141711"/>
            <a:ext cx="3406877" cy="3474364"/>
          </a:xfrm>
        </p:spPr>
        <p:txBody>
          <a:bodyPr vert="horz" lIns="91440" tIns="45720" rIns="91440" bIns="45720" rtlCol="0" anchor="t">
            <a:normAutofit/>
          </a:bodyPr>
          <a:lstStyle/>
          <a:p>
            <a:r>
              <a:rPr lang="en-US" sz="2700"/>
              <a:t>This topic was about the Roman Invasion.The Romans conquered the Celts and made lots of changeds. We learnt what weapons they had and where they came from.</a:t>
            </a:r>
          </a:p>
        </p:txBody>
      </p:sp>
      <p:cxnSp>
        <p:nvCxnSpPr>
          <p:cNvPr id="12" name="Straight Connector 11">
            <a:extLst>
              <a:ext uri="{FF2B5EF4-FFF2-40B4-BE49-F238E27FC236}">
                <a16:creationId xmlns:a16="http://schemas.microsoft.com/office/drawing/2014/main" id="{192712F8-36FA-35DF-0CE8-4098D93322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3" name="Picture 2" descr="A black and white swirly design&#10;&#10;Description automatically generated">
            <a:extLst>
              <a:ext uri="{FF2B5EF4-FFF2-40B4-BE49-F238E27FC236}">
                <a16:creationId xmlns:a16="http://schemas.microsoft.com/office/drawing/2014/main" id="{972CFA18-3441-3733-E986-251A7AC64A1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626079" y="871147"/>
            <a:ext cx="3360174" cy="3360174"/>
          </a:xfrm>
          <a:prstGeom prst="rect">
            <a:avLst/>
          </a:prstGeom>
        </p:spPr>
      </p:pic>
      <p:pic>
        <p:nvPicPr>
          <p:cNvPr id="6" name="Picture 5" descr="A white outline of a four leaf clover&#10;&#10;Description automatically generated">
            <a:extLst>
              <a:ext uri="{FF2B5EF4-FFF2-40B4-BE49-F238E27FC236}">
                <a16:creationId xmlns:a16="http://schemas.microsoft.com/office/drawing/2014/main" id="{34186D41-DB0E-01E2-6F0E-A49DB0EACA24}"/>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8168261" y="871147"/>
            <a:ext cx="3360174" cy="3360174"/>
          </a:xfrm>
          <a:prstGeom prst="rect">
            <a:avLst/>
          </a:prstGeom>
        </p:spPr>
      </p:pic>
      <p:sp>
        <p:nvSpPr>
          <p:cNvPr id="4" name="TextBox 3">
            <a:extLst>
              <a:ext uri="{FF2B5EF4-FFF2-40B4-BE49-F238E27FC236}">
                <a16:creationId xmlns:a16="http://schemas.microsoft.com/office/drawing/2014/main" id="{C751C88A-FE03-98FE-DDCD-9C21FCD5993A}"/>
              </a:ext>
            </a:extLst>
          </p:cNvPr>
          <p:cNvSpPr txBox="1"/>
          <p:nvPr/>
        </p:nvSpPr>
        <p:spPr>
          <a:xfrm>
            <a:off x="5510895" y="4031266"/>
            <a:ext cx="247535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a:extLst>
                    <a:ext uri="{A12FA001-AC4F-418D-AE19-62706E023703}">
                      <ahyp:hlinkClr xmlns:ahyp="http://schemas.microsoft.com/office/drawing/2018/hyperlinkcolor" val="tx"/>
                    </a:ext>
                  </a:extLst>
                </a:hlinkClick>
              </a:rPr>
              <a:t>CC BY-NC</a:t>
            </a:r>
            <a:r>
              <a:rPr lang="en-US" sz="700">
                <a:solidFill>
                  <a:srgbClr val="FFFFFF"/>
                </a:solidFill>
              </a:rPr>
              <a:t>.</a:t>
            </a:r>
          </a:p>
        </p:txBody>
      </p:sp>
      <p:sp>
        <p:nvSpPr>
          <p:cNvPr id="7" name="TextBox 6">
            <a:extLst>
              <a:ext uri="{FF2B5EF4-FFF2-40B4-BE49-F238E27FC236}">
                <a16:creationId xmlns:a16="http://schemas.microsoft.com/office/drawing/2014/main" id="{2D59770A-F5E8-DD20-937E-FFF149C8618C}"/>
              </a:ext>
            </a:extLst>
          </p:cNvPr>
          <p:cNvSpPr txBox="1"/>
          <p:nvPr/>
        </p:nvSpPr>
        <p:spPr>
          <a:xfrm>
            <a:off x="9053078" y="4031266"/>
            <a:ext cx="2475357"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a:extLst>
                    <a:ext uri="{A12FA001-AC4F-418D-AE19-62706E023703}">
                      <ahyp:hlinkClr xmlns:ahyp="http://schemas.microsoft.com/office/drawing/2018/hyperlinkcolor" val="tx"/>
                    </a:ext>
                  </a:extLst>
                </a:hlinkClick>
              </a:rPr>
              <a:t>CC BY-NC</a:t>
            </a:r>
            <a:r>
              <a:rPr lang="en-US" sz="700">
                <a:solidFill>
                  <a:srgbClr val="FFFFFF"/>
                </a:solidFill>
              </a:rPr>
              <a:t>.</a:t>
            </a:r>
          </a:p>
        </p:txBody>
      </p:sp>
    </p:spTree>
    <p:extLst>
      <p:ext uri="{BB962C8B-B14F-4D97-AF65-F5344CB8AC3E}">
        <p14:creationId xmlns:p14="http://schemas.microsoft.com/office/powerpoint/2010/main" val="3264101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58FB4AA-7058-4218-AE65-3ACD24A41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2D1F95-7C57-446B-4636-FCAD0901DCD4}"/>
              </a:ext>
            </a:extLst>
          </p:cNvPr>
          <p:cNvSpPr>
            <a:spLocks noGrp="1"/>
          </p:cNvSpPr>
          <p:nvPr>
            <p:ph type="title"/>
          </p:nvPr>
        </p:nvSpPr>
        <p:spPr>
          <a:xfrm>
            <a:off x="643466" y="753626"/>
            <a:ext cx="5334930" cy="3004145"/>
          </a:xfrm>
        </p:spPr>
        <p:txBody>
          <a:bodyPr vert="horz" lIns="91440" tIns="45720" rIns="91440" bIns="45720" rtlCol="0" anchor="b">
            <a:normAutofit/>
          </a:bodyPr>
          <a:lstStyle/>
          <a:p>
            <a:pPr algn="ctr"/>
            <a:r>
              <a:rPr lang="en-US" sz="2400" kern="1200">
                <a:solidFill>
                  <a:schemeClr val="tx1"/>
                </a:solidFill>
                <a:latin typeface="+mj-lt"/>
                <a:ea typeface="+mj-ea"/>
                <a:cs typeface="+mj-cs"/>
              </a:rPr>
              <a:t>We went on a trip to Castell Henllys and we learnt what life was like for the Celts. We also </a:t>
            </a:r>
            <a:br>
              <a:rPr lang="en-US" sz="2400" kern="1200">
                <a:solidFill>
                  <a:schemeClr val="tx1"/>
                </a:solidFill>
                <a:latin typeface="+mj-lt"/>
                <a:ea typeface="+mj-ea"/>
                <a:cs typeface="+mj-cs"/>
              </a:rPr>
            </a:br>
            <a:r>
              <a:rPr lang="en-US" sz="2400" kern="1200">
                <a:solidFill>
                  <a:schemeClr val="tx1"/>
                </a:solidFill>
                <a:latin typeface="+mj-lt"/>
                <a:ea typeface="+mj-ea"/>
                <a:cs typeface="+mj-cs"/>
              </a:rPr>
              <a:t>learnt warrior skills using shields. We practised different formations that the Roman soldiers did in battle. We went in Celtic round houses to see what they were like.</a:t>
            </a:r>
          </a:p>
        </p:txBody>
      </p:sp>
      <p:sp>
        <p:nvSpPr>
          <p:cNvPr id="17" name="Oval 16">
            <a:extLst>
              <a:ext uri="{FF2B5EF4-FFF2-40B4-BE49-F238E27FC236}">
                <a16:creationId xmlns:a16="http://schemas.microsoft.com/office/drawing/2014/main" id="{F35BC0E3-6FE4-4491-BA19-C0126066A5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9082" y="939707"/>
            <a:ext cx="603494" cy="603494"/>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DB11BD18-218F-49C7-BE16-82AEA08B2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1453" y="-4098"/>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pic>
        <p:nvPicPr>
          <p:cNvPr id="3" name="Picture 2" descr="A round stone hut with a thatched roof with St Fagans National History Museum in the background&#10;&#10;Description automatically generated">
            <a:extLst>
              <a:ext uri="{FF2B5EF4-FFF2-40B4-BE49-F238E27FC236}">
                <a16:creationId xmlns:a16="http://schemas.microsoft.com/office/drawing/2014/main" id="{362C87F0-5E58-DD41-AFBD-55F633710526}"/>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4128" r="14161" b="5"/>
          <a:stretch/>
        </p:blipFill>
        <p:spPr>
          <a:xfrm>
            <a:off x="9547017" y="4405333"/>
            <a:ext cx="2644983" cy="2452667"/>
          </a:xfrm>
          <a:custGeom>
            <a:avLst/>
            <a:gdLst/>
            <a:ahLst/>
            <a:cxnLst/>
            <a:rect l="l" t="t" r="r" b="b"/>
            <a:pathLst>
              <a:path w="2644983" h="2452667">
                <a:moveTo>
                  <a:pt x="1542711" y="0"/>
                </a:moveTo>
                <a:cubicBezTo>
                  <a:pt x="1942094" y="0"/>
                  <a:pt x="2306029" y="151765"/>
                  <a:pt x="2579995" y="400769"/>
                </a:cubicBezTo>
                <a:lnTo>
                  <a:pt x="2644983" y="468935"/>
                </a:lnTo>
                <a:lnTo>
                  <a:pt x="2644983" y="2452667"/>
                </a:lnTo>
                <a:lnTo>
                  <a:pt x="299206" y="2452667"/>
                </a:lnTo>
                <a:lnTo>
                  <a:pt x="233100" y="2358504"/>
                </a:lnTo>
                <a:cubicBezTo>
                  <a:pt x="85367" y="2121846"/>
                  <a:pt x="0" y="1842248"/>
                  <a:pt x="0" y="1542711"/>
                </a:cubicBezTo>
                <a:cubicBezTo>
                  <a:pt x="0" y="690695"/>
                  <a:pt x="690695" y="0"/>
                  <a:pt x="1542711" y="0"/>
                </a:cubicBezTo>
                <a:close/>
              </a:path>
            </a:pathLst>
          </a:custGeom>
        </p:spPr>
      </p:pic>
      <p:pic>
        <p:nvPicPr>
          <p:cNvPr id="6" name="Picture 5" descr="A round building with a straw roof&#10;&#10;Description automatically generated">
            <a:extLst>
              <a:ext uri="{FF2B5EF4-FFF2-40B4-BE49-F238E27FC236}">
                <a16:creationId xmlns:a16="http://schemas.microsoft.com/office/drawing/2014/main" id="{842B45DA-E187-DCDF-08D9-1D729F9DB007}"/>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l="23403" r="1597"/>
          <a:stretch/>
        </p:blipFill>
        <p:spPr>
          <a:xfrm>
            <a:off x="6401202" y="1790202"/>
            <a:ext cx="3240592" cy="3240592"/>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pic>
        <p:nvPicPr>
          <p:cNvPr id="9" name="Picture 8" descr="A round hut with a thatched roof&#10;&#10;Description automatically generated">
            <a:extLst>
              <a:ext uri="{FF2B5EF4-FFF2-40B4-BE49-F238E27FC236}">
                <a16:creationId xmlns:a16="http://schemas.microsoft.com/office/drawing/2014/main" id="{BEFC7C91-A74C-FA7B-9CF3-DC8E066590E2}"/>
              </a:ext>
            </a:extLst>
          </p:cNvPr>
          <p:cNvPicPr>
            <a:picLocks noChangeAspect="1"/>
          </p:cNvPicPr>
          <p:nvPr/>
        </p:nvPicPr>
        <p:blipFill rotWithShape="1">
          <a:blip r:embed="rId6">
            <a:extLst>
              <a:ext uri="{837473B0-CC2E-450A-ABE3-18F120FF3D39}">
                <a1611:picAttrSrcUrl xmlns:a1611="http://schemas.microsoft.com/office/drawing/2016/11/main" r:id="rId7"/>
              </a:ext>
            </a:extLst>
          </a:blip>
          <a:srcRect l="17352" r="3319" b="1"/>
          <a:stretch/>
        </p:blipFill>
        <p:spPr>
          <a:xfrm>
            <a:off x="9490668" y="10"/>
            <a:ext cx="2701332" cy="2553877"/>
          </a:xfrm>
          <a:custGeom>
            <a:avLst/>
            <a:gdLst/>
            <a:ahLst/>
            <a:cxnLst/>
            <a:rect l="l" t="t" r="r" b="b"/>
            <a:pathLst>
              <a:path w="2701332" h="2553887">
                <a:moveTo>
                  <a:pt x="348631" y="0"/>
                </a:moveTo>
                <a:lnTo>
                  <a:pt x="2701332" y="0"/>
                </a:lnTo>
                <a:lnTo>
                  <a:pt x="2701332" y="2072295"/>
                </a:lnTo>
                <a:lnTo>
                  <a:pt x="2554656" y="2207207"/>
                </a:lnTo>
                <a:cubicBezTo>
                  <a:pt x="2285380" y="2424077"/>
                  <a:pt x="1943034" y="2553887"/>
                  <a:pt x="1570370" y="2553887"/>
                </a:cubicBezTo>
                <a:cubicBezTo>
                  <a:pt x="703078" y="2553887"/>
                  <a:pt x="0" y="1850809"/>
                  <a:pt x="0" y="983517"/>
                </a:cubicBezTo>
                <a:cubicBezTo>
                  <a:pt x="0" y="640496"/>
                  <a:pt x="109980" y="323163"/>
                  <a:pt x="296602" y="64855"/>
                </a:cubicBezTo>
                <a:close/>
              </a:path>
            </a:pathLst>
          </a:custGeom>
        </p:spPr>
      </p:pic>
      <p:cxnSp>
        <p:nvCxnSpPr>
          <p:cNvPr id="21" name="Straight Connector 20">
            <a:extLst>
              <a:ext uri="{FF2B5EF4-FFF2-40B4-BE49-F238E27FC236}">
                <a16:creationId xmlns:a16="http://schemas.microsoft.com/office/drawing/2014/main" id="{A054EDF5-7644-4A95-AB88-057FAB414F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598158" y="2804429"/>
            <a:ext cx="0" cy="1597708"/>
          </a:xfrm>
          <a:prstGeom prst="line">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cxnSp>
      <p:sp>
        <p:nvSpPr>
          <p:cNvPr id="23" name="Freeform: Shape 22">
            <a:extLst>
              <a:ext uri="{FF2B5EF4-FFF2-40B4-BE49-F238E27FC236}">
                <a16:creationId xmlns:a16="http://schemas.microsoft.com/office/drawing/2014/main" id="{EA996627-3E00-4A50-8640-F4F7D38C55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385468" y="3311355"/>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Shape 24">
            <a:extLst>
              <a:ext uri="{FF2B5EF4-FFF2-40B4-BE49-F238E27FC236}">
                <a16:creationId xmlns:a16="http://schemas.microsoft.com/office/drawing/2014/main" id="{A619555D-3337-4F1A-9AFF-1DA3B921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067622" y="5349205"/>
            <a:ext cx="1835725" cy="1850365"/>
          </a:xfrm>
          <a:custGeom>
            <a:avLst/>
            <a:gdLst>
              <a:gd name="connsiteX0" fmla="*/ 1801138 w 1835725"/>
              <a:gd name="connsiteY0" fmla="*/ 1622662 h 1850365"/>
              <a:gd name="connsiteX1" fmla="*/ 1835717 w 1835725"/>
              <a:gd name="connsiteY1" fmla="*/ 1680254 h 1850365"/>
              <a:gd name="connsiteX2" fmla="*/ 1815722 w 1835725"/>
              <a:gd name="connsiteY2" fmla="*/ 1850365 h 1850365"/>
              <a:gd name="connsiteX3" fmla="*/ 1693039 w 1835725"/>
              <a:gd name="connsiteY3" fmla="*/ 1808259 h 1850365"/>
              <a:gd name="connsiteX4" fmla="*/ 1708939 w 1835725"/>
              <a:gd name="connsiteY4" fmla="*/ 1673301 h 1850365"/>
              <a:gd name="connsiteX5" fmla="*/ 1778129 w 1835725"/>
              <a:gd name="connsiteY5" fmla="*/ 1615979 h 1850365"/>
              <a:gd name="connsiteX6" fmla="*/ 1801138 w 1835725"/>
              <a:gd name="connsiteY6" fmla="*/ 1622662 h 1850365"/>
              <a:gd name="connsiteX7" fmla="*/ 1585229 w 1835725"/>
              <a:gd name="connsiteY7" fmla="*/ 764759 h 1850365"/>
              <a:gd name="connsiteX8" fmla="*/ 1623024 w 1835725"/>
              <a:gd name="connsiteY8" fmla="*/ 792810 h 1850365"/>
              <a:gd name="connsiteX9" fmla="*/ 1777614 w 1835725"/>
              <a:gd name="connsiteY9" fmla="*/ 1157141 h 1850365"/>
              <a:gd name="connsiteX10" fmla="*/ 1733799 w 1835725"/>
              <a:gd name="connsiteY10" fmla="*/ 1235532 h 1850365"/>
              <a:gd name="connsiteX11" fmla="*/ 1716464 w 1835725"/>
              <a:gd name="connsiteY11" fmla="*/ 1237722 h 1850365"/>
              <a:gd name="connsiteX12" fmla="*/ 1716464 w 1835725"/>
              <a:gd name="connsiteY12" fmla="*/ 1237913 h 1850365"/>
              <a:gd name="connsiteX13" fmla="*/ 1655409 w 1835725"/>
              <a:gd name="connsiteY13" fmla="*/ 1191717 h 1850365"/>
              <a:gd name="connsiteX14" fmla="*/ 1513200 w 1835725"/>
              <a:gd name="connsiteY14" fmla="*/ 856627 h 1850365"/>
              <a:gd name="connsiteX15" fmla="*/ 1538499 w 1835725"/>
              <a:gd name="connsiteY15" fmla="*/ 770415 h 1850365"/>
              <a:gd name="connsiteX16" fmla="*/ 1585229 w 1835725"/>
              <a:gd name="connsiteY16" fmla="*/ 764759 h 1850365"/>
              <a:gd name="connsiteX17" fmla="*/ 477919 w 1835725"/>
              <a:gd name="connsiteY17" fmla="*/ 21437 h 1850365"/>
              <a:gd name="connsiteX18" fmla="*/ 509236 w 1835725"/>
              <a:gd name="connsiteY18" fmla="*/ 84182 h 1850365"/>
              <a:gd name="connsiteX19" fmla="*/ 445829 w 1835725"/>
              <a:gd name="connsiteY19" fmla="*/ 139871 h 1850365"/>
              <a:gd name="connsiteX20" fmla="*/ 437447 w 1835725"/>
              <a:gd name="connsiteY20" fmla="*/ 139395 h 1850365"/>
              <a:gd name="connsiteX21" fmla="*/ 73211 w 1835725"/>
              <a:gd name="connsiteY21" fmla="*/ 137204 h 1850365"/>
              <a:gd name="connsiteX22" fmla="*/ 749 w 1835725"/>
              <a:gd name="connsiteY22" fmla="*/ 84082 h 1850365"/>
              <a:gd name="connsiteX23" fmla="*/ 53871 w 1835725"/>
              <a:gd name="connsiteY23" fmla="*/ 11621 h 1850365"/>
              <a:gd name="connsiteX24" fmla="*/ 58352 w 1835725"/>
              <a:gd name="connsiteY24" fmla="*/ 11093 h 1850365"/>
              <a:gd name="connsiteX25" fmla="*/ 454020 w 1835725"/>
              <a:gd name="connsiteY25" fmla="*/ 13474 h 1850365"/>
              <a:gd name="connsiteX26" fmla="*/ 477919 w 1835725"/>
              <a:gd name="connsiteY26" fmla="*/ 21437 h 1850365"/>
              <a:gd name="connsiteX27" fmla="*/ 957797 w 1835725"/>
              <a:gd name="connsiteY27" fmla="*/ 167970 h 1850365"/>
              <a:gd name="connsiteX28" fmla="*/ 1286982 w 1835725"/>
              <a:gd name="connsiteY28" fmla="*/ 387616 h 1850365"/>
              <a:gd name="connsiteX29" fmla="*/ 1293725 w 1835725"/>
              <a:gd name="connsiteY29" fmla="*/ 477075 h 1850365"/>
              <a:gd name="connsiteX30" fmla="*/ 1245453 w 1835725"/>
              <a:gd name="connsiteY30" fmla="*/ 499154 h 1850365"/>
              <a:gd name="connsiteX31" fmla="*/ 1245167 w 1835725"/>
              <a:gd name="connsiteY31" fmla="*/ 499154 h 1850365"/>
              <a:gd name="connsiteX32" fmla="*/ 1203638 w 1835725"/>
              <a:gd name="connsiteY32" fmla="*/ 484104 h 1850365"/>
              <a:gd name="connsiteX33" fmla="*/ 900647 w 1835725"/>
              <a:gd name="connsiteY33" fmla="*/ 281508 h 1850365"/>
              <a:gd name="connsiteX34" fmla="*/ 872454 w 1835725"/>
              <a:gd name="connsiteY34" fmla="*/ 196164 h 1850365"/>
              <a:gd name="connsiteX35" fmla="*/ 957797 w 1835725"/>
              <a:gd name="connsiteY35" fmla="*/ 167970 h 1850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835725" h="1850365">
                <a:moveTo>
                  <a:pt x="1801138" y="1622662"/>
                </a:moveTo>
                <a:cubicBezTo>
                  <a:pt x="1822106" y="1633400"/>
                  <a:pt x="1836117" y="1655372"/>
                  <a:pt x="1835717" y="1680254"/>
                </a:cubicBezTo>
                <a:lnTo>
                  <a:pt x="1815722" y="1850365"/>
                </a:lnTo>
                <a:lnTo>
                  <a:pt x="1693039" y="1808259"/>
                </a:lnTo>
                <a:lnTo>
                  <a:pt x="1708939" y="1673301"/>
                </a:ln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wrap="square" rtlCol="0" anchor="ctr">
            <a:noAutofit/>
          </a:bodyPr>
          <a:lstStyle/>
          <a:p>
            <a:endParaRPr lang="en-US"/>
          </a:p>
        </p:txBody>
      </p:sp>
      <p:sp>
        <p:nvSpPr>
          <p:cNvPr id="27" name="Freeform: Shape 26">
            <a:extLst>
              <a:ext uri="{FF2B5EF4-FFF2-40B4-BE49-F238E27FC236}">
                <a16:creationId xmlns:a16="http://schemas.microsoft.com/office/drawing/2014/main" id="{CF5E7AE0-415D-4236-B5E6-F2FC68DB9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51302" y="6106160"/>
            <a:ext cx="1804272" cy="746882"/>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accent4"/>
              </a:solidFill>
            </a:endParaRPr>
          </a:p>
        </p:txBody>
      </p:sp>
      <p:sp>
        <p:nvSpPr>
          <p:cNvPr id="4" name="TextBox 3">
            <a:extLst>
              <a:ext uri="{FF2B5EF4-FFF2-40B4-BE49-F238E27FC236}">
                <a16:creationId xmlns:a16="http://schemas.microsoft.com/office/drawing/2014/main" id="{B99D2975-D163-3A2D-A80E-5251BB6EC20A}"/>
              </a:ext>
            </a:extLst>
          </p:cNvPr>
          <p:cNvSpPr txBox="1"/>
          <p:nvPr/>
        </p:nvSpPr>
        <p:spPr>
          <a:xfrm>
            <a:off x="9739084" y="6870700"/>
            <a:ext cx="2452916"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8">
                  <a:extLst>
                    <a:ext uri="{A12FA001-AC4F-418D-AE19-62706E023703}">
                      <ahyp:hlinkClr xmlns:ahyp="http://schemas.microsoft.com/office/drawing/2018/hyperlinkcolor" val="tx"/>
                    </a:ext>
                  </a:extLst>
                </a:hlinkClick>
              </a:rPr>
              <a:t>CC BY-SA</a:t>
            </a:r>
            <a:r>
              <a:rPr lang="en-US" sz="700">
                <a:solidFill>
                  <a:srgbClr val="FFFFFF"/>
                </a:solidFill>
              </a:rPr>
              <a:t>.</a:t>
            </a:r>
          </a:p>
        </p:txBody>
      </p:sp>
      <p:sp>
        <p:nvSpPr>
          <p:cNvPr id="7" name="TextBox 6">
            <a:extLst>
              <a:ext uri="{FF2B5EF4-FFF2-40B4-BE49-F238E27FC236}">
                <a16:creationId xmlns:a16="http://schemas.microsoft.com/office/drawing/2014/main" id="{69D0C4E6-BB65-64F5-0B1C-086F97E9AA6D}"/>
              </a:ext>
            </a:extLst>
          </p:cNvPr>
          <p:cNvSpPr txBox="1"/>
          <p:nvPr/>
        </p:nvSpPr>
        <p:spPr>
          <a:xfrm>
            <a:off x="7273469" y="6870700"/>
            <a:ext cx="2452915"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8">
                  <a:extLst>
                    <a:ext uri="{A12FA001-AC4F-418D-AE19-62706E023703}">
                      <ahyp:hlinkClr xmlns:ahyp="http://schemas.microsoft.com/office/drawing/2018/hyperlinkcolor" val="tx"/>
                    </a:ext>
                  </a:extLst>
                </a:hlinkClick>
              </a:rPr>
              <a:t>CC BY-SA</a:t>
            </a:r>
            <a:r>
              <a:rPr lang="en-US" sz="700">
                <a:solidFill>
                  <a:srgbClr val="FFFFFF"/>
                </a:solidFill>
              </a:rPr>
              <a:t>.</a:t>
            </a:r>
          </a:p>
        </p:txBody>
      </p:sp>
      <p:sp>
        <p:nvSpPr>
          <p:cNvPr id="10" name="TextBox 9">
            <a:extLst>
              <a:ext uri="{FF2B5EF4-FFF2-40B4-BE49-F238E27FC236}">
                <a16:creationId xmlns:a16="http://schemas.microsoft.com/office/drawing/2014/main" id="{FB65163E-2C34-D614-4244-B309403B30A1}"/>
              </a:ext>
            </a:extLst>
          </p:cNvPr>
          <p:cNvSpPr txBox="1"/>
          <p:nvPr/>
        </p:nvSpPr>
        <p:spPr>
          <a:xfrm>
            <a:off x="4807853" y="6870700"/>
            <a:ext cx="2452916"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7">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8">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322919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BBD5B30-C741-4E67-AFD8-17917090AB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shield with a shield and a shield with a shield and a shield with a shield and a shield with a shield and a shield with a shield and a shield with a shield and a shield with&#10;&#10;Description automatically generated">
            <a:extLst>
              <a:ext uri="{FF2B5EF4-FFF2-40B4-BE49-F238E27FC236}">
                <a16:creationId xmlns:a16="http://schemas.microsoft.com/office/drawing/2014/main" id="{B6522951-A0C6-9DCA-27BB-A1F4E3CDAF2A}"/>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406" r="2765" b="-1"/>
          <a:stretch/>
        </p:blipFill>
        <p:spPr>
          <a:xfrm>
            <a:off x="7817583" y="10"/>
            <a:ext cx="4374417" cy="6857990"/>
          </a:xfrm>
          <a:custGeom>
            <a:avLst/>
            <a:gdLst/>
            <a:ahLst/>
            <a:cxnLst/>
            <a:rect l="l" t="t" r="r" b="b"/>
            <a:pathLst>
              <a:path w="4374417" h="6858000">
                <a:moveTo>
                  <a:pt x="22719" y="0"/>
                </a:moveTo>
                <a:lnTo>
                  <a:pt x="4374417" y="0"/>
                </a:lnTo>
                <a:lnTo>
                  <a:pt x="4374417" y="6858000"/>
                </a:lnTo>
                <a:lnTo>
                  <a:pt x="0" y="6858000"/>
                </a:lnTo>
                <a:lnTo>
                  <a:pt x="6670" y="6845555"/>
                </a:lnTo>
                <a:cubicBezTo>
                  <a:pt x="495881" y="5886487"/>
                  <a:pt x="785588" y="4695963"/>
                  <a:pt x="785588" y="3406233"/>
                </a:cubicBezTo>
                <a:cubicBezTo>
                  <a:pt x="785588" y="2215714"/>
                  <a:pt x="538737" y="1109724"/>
                  <a:pt x="115983" y="192283"/>
                </a:cubicBezTo>
                <a:close/>
              </a:path>
            </a:pathLst>
          </a:custGeom>
        </p:spPr>
      </p:pic>
      <p:pic>
        <p:nvPicPr>
          <p:cNvPr id="3" name="Picture 2" descr="A group of shields with gold designs&#10;&#10;Description automatically generated">
            <a:extLst>
              <a:ext uri="{FF2B5EF4-FFF2-40B4-BE49-F238E27FC236}">
                <a16:creationId xmlns:a16="http://schemas.microsoft.com/office/drawing/2014/main" id="{0B7E28D3-66C6-C9DC-8304-C2FD7C255C1B}"/>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l="2050" r="240" b="1"/>
          <a:stretch/>
        </p:blipFill>
        <p:spPr>
          <a:xfrm>
            <a:off x="357231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p:spPr>
      </p:pic>
      <p:pic>
        <p:nvPicPr>
          <p:cNvPr id="9" name="Picture 8" descr="A red shield with arrows on it&#10;&#10;Description automatically generated">
            <a:extLst>
              <a:ext uri="{FF2B5EF4-FFF2-40B4-BE49-F238E27FC236}">
                <a16:creationId xmlns:a16="http://schemas.microsoft.com/office/drawing/2014/main" id="{C67B0FAF-AE35-34AD-41B1-F4DBD6FF6F4D}"/>
              </a:ext>
            </a:extLst>
          </p:cNvPr>
          <p:cNvPicPr>
            <a:picLocks noChangeAspect="1"/>
          </p:cNvPicPr>
          <p:nvPr/>
        </p:nvPicPr>
        <p:blipFill rotWithShape="1">
          <a:blip r:embed="rId6">
            <a:extLst>
              <a:ext uri="{837473B0-CC2E-450A-ABE3-18F120FF3D39}">
                <a1611:picAttrSrcUrl xmlns:a1611="http://schemas.microsoft.com/office/drawing/2016/11/main" r:id="rId7"/>
              </a:ext>
            </a:extLst>
          </a:blip>
          <a:srcRect l="10004" r="8545" b="-1"/>
          <a:stretch/>
        </p:blipFill>
        <p:spPr>
          <a:xfrm>
            <a:off x="3625358"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p:spPr>
      </p:pic>
      <p:sp useBgFill="1">
        <p:nvSpPr>
          <p:cNvPr id="17" name="Freeform: Shape 16">
            <a:extLst>
              <a:ext uri="{FF2B5EF4-FFF2-40B4-BE49-F238E27FC236}">
                <a16:creationId xmlns:a16="http://schemas.microsoft.com/office/drawing/2014/main" id="{189BBEAA-BB93-4878-8C95-3C8AADE2E0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97136" cy="6858000"/>
          </a:xfrm>
          <a:custGeom>
            <a:avLst/>
            <a:gdLst>
              <a:gd name="connsiteX0" fmla="*/ 0 w 4397136"/>
              <a:gd name="connsiteY0" fmla="*/ 0 h 6858000"/>
              <a:gd name="connsiteX1" fmla="*/ 3599069 w 4397136"/>
              <a:gd name="connsiteY1" fmla="*/ 0 h 6858000"/>
              <a:gd name="connsiteX2" fmla="*/ 3634072 w 4397136"/>
              <a:gd name="connsiteY2" fmla="*/ 58977 h 6858000"/>
              <a:gd name="connsiteX3" fmla="*/ 4397136 w 4397136"/>
              <a:gd name="connsiteY3" fmla="*/ 3474189 h 6858000"/>
              <a:gd name="connsiteX4" fmla="*/ 3802221 w 4397136"/>
              <a:gd name="connsiteY4" fmla="*/ 6546415 h 6858000"/>
              <a:gd name="connsiteX5" fmla="*/ 3649466 w 4397136"/>
              <a:gd name="connsiteY5" fmla="*/ 6858000 h 6858000"/>
              <a:gd name="connsiteX6" fmla="*/ 0 w 439713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7136" h="6858000">
                <a:moveTo>
                  <a:pt x="0" y="0"/>
                </a:moveTo>
                <a:lnTo>
                  <a:pt x="3599069" y="0"/>
                </a:lnTo>
                <a:lnTo>
                  <a:pt x="3634072" y="58977"/>
                </a:lnTo>
                <a:cubicBezTo>
                  <a:pt x="4105532" y="933006"/>
                  <a:pt x="4397136" y="2140466"/>
                  <a:pt x="4397136" y="3474189"/>
                </a:cubicBezTo>
                <a:cubicBezTo>
                  <a:pt x="4397136" y="4641197"/>
                  <a:pt x="4173877" y="5711534"/>
                  <a:pt x="3802221" y="6546415"/>
                </a:cubicBezTo>
                <a:lnTo>
                  <a:pt x="3649466"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9" name="Freeform: Shape 18">
            <a:extLst>
              <a:ext uri="{FF2B5EF4-FFF2-40B4-BE49-F238E27FC236}">
                <a16:creationId xmlns:a16="http://schemas.microsoft.com/office/drawing/2014/main" id="{D529C0C6-AAEB-4982-A9E6-BC6A8B2AEF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86504" cy="6858000"/>
          </a:xfrm>
          <a:custGeom>
            <a:avLst/>
            <a:gdLst>
              <a:gd name="connsiteX0" fmla="*/ 0 w 4386504"/>
              <a:gd name="connsiteY0" fmla="*/ 0 h 6858000"/>
              <a:gd name="connsiteX1" fmla="*/ 3588437 w 4386504"/>
              <a:gd name="connsiteY1" fmla="*/ 0 h 6858000"/>
              <a:gd name="connsiteX2" fmla="*/ 3623440 w 4386504"/>
              <a:gd name="connsiteY2" fmla="*/ 58977 h 6858000"/>
              <a:gd name="connsiteX3" fmla="*/ 4386504 w 4386504"/>
              <a:gd name="connsiteY3" fmla="*/ 3474189 h 6858000"/>
              <a:gd name="connsiteX4" fmla="*/ 3791589 w 4386504"/>
              <a:gd name="connsiteY4" fmla="*/ 6546415 h 6858000"/>
              <a:gd name="connsiteX5" fmla="*/ 3638834 w 4386504"/>
              <a:gd name="connsiteY5" fmla="*/ 6858000 h 6858000"/>
              <a:gd name="connsiteX6" fmla="*/ 0 w 438650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6504" h="6858000">
                <a:moveTo>
                  <a:pt x="0" y="0"/>
                </a:moveTo>
                <a:lnTo>
                  <a:pt x="3588437" y="0"/>
                </a:lnTo>
                <a:lnTo>
                  <a:pt x="3623440" y="58977"/>
                </a:lnTo>
                <a:cubicBezTo>
                  <a:pt x="4094900" y="933006"/>
                  <a:pt x="4386504" y="2140466"/>
                  <a:pt x="4386504" y="3474189"/>
                </a:cubicBezTo>
                <a:cubicBezTo>
                  <a:pt x="4386504" y="4641197"/>
                  <a:pt x="4163245" y="5711534"/>
                  <a:pt x="3791589" y="6546415"/>
                </a:cubicBezTo>
                <a:lnTo>
                  <a:pt x="363883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B55549D-4A46-5CE5-5103-FE6F173D1124}"/>
              </a:ext>
            </a:extLst>
          </p:cNvPr>
          <p:cNvSpPr>
            <a:spLocks noGrp="1"/>
          </p:cNvSpPr>
          <p:nvPr>
            <p:ph type="title"/>
          </p:nvPr>
        </p:nvSpPr>
        <p:spPr>
          <a:xfrm>
            <a:off x="438912" y="1508760"/>
            <a:ext cx="3429000" cy="2898648"/>
          </a:xfrm>
        </p:spPr>
        <p:txBody>
          <a:bodyPr vert="horz" lIns="91440" tIns="45720" rIns="91440" bIns="45720" rtlCol="0" anchor="b">
            <a:normAutofit/>
          </a:bodyPr>
          <a:lstStyle/>
          <a:p>
            <a:r>
              <a:rPr lang="en-US" sz="2500" kern="1200">
                <a:solidFill>
                  <a:schemeClr val="tx1"/>
                </a:solidFill>
                <a:latin typeface="+mj-lt"/>
                <a:ea typeface="+mj-ea"/>
                <a:cs typeface="+mj-cs"/>
              </a:rPr>
              <a:t>We learnt about the Roman gods and using information about them we designed a shield on them. I put Roman money on my shield to represent the Roman god Pluto.</a:t>
            </a:r>
          </a:p>
        </p:txBody>
      </p:sp>
      <p:sp>
        <p:nvSpPr>
          <p:cNvPr id="21" name="Rectangle 20">
            <a:extLst>
              <a:ext uri="{FF2B5EF4-FFF2-40B4-BE49-F238E27FC236}">
                <a16:creationId xmlns:a16="http://schemas.microsoft.com/office/drawing/2014/main" id="{80D36F24-5EC0-4A09-9836-6580E1D4B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7C0B334E-66E0-442A-8306-19629EC2DC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4544568"/>
            <a:ext cx="341496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EE9853FC-59C9-7E3E-E665-9E6107A4435B}"/>
              </a:ext>
            </a:extLst>
          </p:cNvPr>
          <p:cNvSpPr txBox="1"/>
          <p:nvPr/>
        </p:nvSpPr>
        <p:spPr>
          <a:xfrm>
            <a:off x="9561152" y="6870700"/>
            <a:ext cx="263084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8">
                  <a:extLst>
                    <a:ext uri="{A12FA001-AC4F-418D-AE19-62706E023703}">
                      <ahyp:hlinkClr xmlns:ahyp="http://schemas.microsoft.com/office/drawing/2018/hyperlinkcolor" val="tx"/>
                    </a:ext>
                  </a:extLst>
                </a:hlinkClick>
              </a:rPr>
              <a:t>CC BY-NC-ND</a:t>
            </a:r>
            <a:r>
              <a:rPr lang="en-US" sz="700">
                <a:solidFill>
                  <a:srgbClr val="FFFFFF"/>
                </a:solidFill>
              </a:rPr>
              <a:t>.</a:t>
            </a:r>
          </a:p>
        </p:txBody>
      </p:sp>
      <p:sp>
        <p:nvSpPr>
          <p:cNvPr id="7" name="TextBox 6">
            <a:extLst>
              <a:ext uri="{FF2B5EF4-FFF2-40B4-BE49-F238E27FC236}">
                <a16:creationId xmlns:a16="http://schemas.microsoft.com/office/drawing/2014/main" id="{1DFF5DA1-27D6-3834-9BA4-1813D79341AB}"/>
              </a:ext>
            </a:extLst>
          </p:cNvPr>
          <p:cNvSpPr txBox="1"/>
          <p:nvPr/>
        </p:nvSpPr>
        <p:spPr>
          <a:xfrm>
            <a:off x="6917604" y="6870700"/>
            <a:ext cx="263084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8">
                  <a:extLst>
                    <a:ext uri="{A12FA001-AC4F-418D-AE19-62706E023703}">
                      <ahyp:hlinkClr xmlns:ahyp="http://schemas.microsoft.com/office/drawing/2018/hyperlinkcolor" val="tx"/>
                    </a:ext>
                  </a:extLst>
                </a:hlinkClick>
              </a:rPr>
              <a:t>CC BY-NC-ND</a:t>
            </a:r>
            <a:r>
              <a:rPr lang="en-US" sz="700">
                <a:solidFill>
                  <a:srgbClr val="FFFFFF"/>
                </a:solidFill>
              </a:rPr>
              <a:t>.</a:t>
            </a:r>
          </a:p>
        </p:txBody>
      </p:sp>
      <p:sp>
        <p:nvSpPr>
          <p:cNvPr id="10" name="TextBox 9">
            <a:extLst>
              <a:ext uri="{FF2B5EF4-FFF2-40B4-BE49-F238E27FC236}">
                <a16:creationId xmlns:a16="http://schemas.microsoft.com/office/drawing/2014/main" id="{0B6AEC29-6431-0CEC-F1E8-2891D81AC6A7}"/>
              </a:ext>
            </a:extLst>
          </p:cNvPr>
          <p:cNvSpPr txBox="1"/>
          <p:nvPr/>
        </p:nvSpPr>
        <p:spPr>
          <a:xfrm>
            <a:off x="4586642" y="6870700"/>
            <a:ext cx="2318262"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7">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9">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3182790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8">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Freeform: Shape 10">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53995EF-2632-A4D9-2DB7-EBA1F4F74BB8}"/>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3400" kern="1200">
                <a:solidFill>
                  <a:schemeClr val="tx1"/>
                </a:solidFill>
                <a:latin typeface="+mj-lt"/>
                <a:ea typeface="+mj-ea"/>
                <a:cs typeface="+mj-cs"/>
              </a:rPr>
              <a:t>We learnt about hillforts they had a gate so the enemies could not get in. They had ramparts and fences.To keep them safe.We chose the best place to build a hillforts in wales.</a:t>
            </a:r>
            <a:br>
              <a:rPr lang="en-US" sz="3400" kern="1200">
                <a:solidFill>
                  <a:schemeClr val="tx1"/>
                </a:solidFill>
                <a:latin typeface="+mj-lt"/>
                <a:ea typeface="+mj-ea"/>
                <a:cs typeface="+mj-cs"/>
              </a:rPr>
            </a:br>
            <a:endParaRPr lang="en-US" sz="3400" kern="1200">
              <a:solidFill>
                <a:schemeClr val="tx1"/>
              </a:solidFill>
              <a:latin typeface="+mj-lt"/>
              <a:ea typeface="+mj-ea"/>
              <a:cs typeface="+mj-cs"/>
            </a:endParaRPr>
          </a:p>
        </p:txBody>
      </p:sp>
      <p:sp>
        <p:nvSpPr>
          <p:cNvPr id="13" name="Rectangle 12">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14397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5463EB0A-3D7C-4AA5-BFA5-8EE5B4BA56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E2C86B-57E8-61D7-6F69-DDD11E1C2C7F}"/>
              </a:ext>
            </a:extLst>
          </p:cNvPr>
          <p:cNvSpPr>
            <a:spLocks noGrp="1"/>
          </p:cNvSpPr>
          <p:nvPr>
            <p:ph type="title"/>
          </p:nvPr>
        </p:nvSpPr>
        <p:spPr>
          <a:xfrm>
            <a:off x="578651" y="1122363"/>
            <a:ext cx="11034695" cy="3174690"/>
          </a:xfrm>
        </p:spPr>
        <p:txBody>
          <a:bodyPr vert="horz" lIns="91440" tIns="45720" rIns="91440" bIns="45720" rtlCol="0" anchor="b">
            <a:normAutofit/>
          </a:bodyPr>
          <a:lstStyle/>
          <a:p>
            <a:r>
              <a:rPr lang="en-US" sz="5600" kern="1200">
                <a:solidFill>
                  <a:schemeClr val="tx1"/>
                </a:solidFill>
                <a:latin typeface="+mj-lt"/>
                <a:ea typeface="+mj-ea"/>
                <a:cs typeface="+mj-cs"/>
              </a:rPr>
              <a:t>I liked this topic because it was really fun we went to Castell Henllys on a school trip we went into battle with shields.</a:t>
            </a:r>
          </a:p>
        </p:txBody>
      </p:sp>
      <p:sp>
        <p:nvSpPr>
          <p:cNvPr id="9" name="Rectangle 8">
            <a:extLst>
              <a:ext uri="{FF2B5EF4-FFF2-40B4-BE49-F238E27FC236}">
                <a16:creationId xmlns:a16="http://schemas.microsoft.com/office/drawing/2014/main" id="{7945AD00-F967-454D-A4B2-39ABA5C88C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9BC5B79-B912-427C-8219-E3E50943F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4311663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The Roman Invasionn</vt:lpstr>
      <vt:lpstr>This topic was about the Roman Invasion.The Romans conquered the Celts and made lots of changeds. We learnt what weapons they had and where they came from.</vt:lpstr>
      <vt:lpstr>We went on a trip to Castell Henllys and we learnt what life was like for the Celts. We also  learnt warrior skills using shields. We practised different formations that the Roman soldiers did in battle. We went in Celtic round houses to see what they were like.</vt:lpstr>
      <vt:lpstr>We learnt about the Roman gods and using information about them we designed a shield on them. I put Roman money on my shield to represent the Roman god Pluto.</vt:lpstr>
      <vt:lpstr>We learnt about hillforts they had a gate so the enemies could not get in. They had ramparts and fences.To keep them safe.We chose the best place to build a hillforts in wales. </vt:lpstr>
      <vt:lpstr>I liked this topic because it was really fun we went to Castell Henllys on a school trip we went into battle with shields.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484</cp:revision>
  <dcterms:created xsi:type="dcterms:W3CDTF">2024-04-11T10:08:47Z</dcterms:created>
  <dcterms:modified xsi:type="dcterms:W3CDTF">2024-04-15T10:41:51Z</dcterms:modified>
</cp:coreProperties>
</file>