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p:cViewPr varScale="1">
        <p:scale>
          <a:sx n="111" d="100"/>
          <a:sy n="111" d="100"/>
        </p:scale>
        <p:origin x="248" y="4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789E17-DF28-4627-924E-98A6244244D6}" type="datetimeFigureOut">
              <a:t>2/21/23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927B88-5375-4926-B4B1-0E2C85AF4369}" type="slidenum">
              <a:t>‹#›</a:t>
            </a:fld>
            <a:endParaRPr lang="en-US"/>
          </a:p>
        </p:txBody>
      </p:sp>
    </p:spTree>
    <p:extLst>
      <p:ext uri="{BB962C8B-B14F-4D97-AF65-F5344CB8AC3E}">
        <p14:creationId xmlns:p14="http://schemas.microsoft.com/office/powerpoint/2010/main" val="1780845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D5927B88-5375-4926-B4B1-0E2C85AF4369}" type="slidenum">
              <a:t>7</a:t>
            </a:fld>
            <a:endParaRPr lang="en-US"/>
          </a:p>
        </p:txBody>
      </p:sp>
    </p:spTree>
    <p:extLst>
      <p:ext uri="{BB962C8B-B14F-4D97-AF65-F5344CB8AC3E}">
        <p14:creationId xmlns:p14="http://schemas.microsoft.com/office/powerpoint/2010/main" val="2118388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2/21/23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2/21/23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2/21/23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2/21/23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2/21/23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2/21/23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t>2/21/23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technofaq.org/posts/2019/02/how-stay-safe-catfish-scams-dating-apps/"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techsamay.com/2014/04/all-types-of-computer-hackers.html" TargetMode="External"/><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aliem.com/em-match-advice-emergency-medicine-right/thinking-face-emoji/"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tsammalex.clld.org/parameters/bagrusbajad"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artigianweb.com/siti-internet-volterra-toscana/virus-non-solo-per-uomini-anche-per-pc/phishing-virus-artigianweb-volterra/"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http://www.shroomery.org/forums/showflat.php/Number/2054732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44">
            <a:extLst>
              <a:ext uri="{FF2B5EF4-FFF2-40B4-BE49-F238E27FC236}">
                <a16:creationId xmlns:a16="http://schemas.microsoft.com/office/drawing/2014/main" id="{47BDE95F-650B-4D12-A3A5-975E461D2E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45858" y="5110423"/>
            <a:ext cx="10906061" cy="671540"/>
          </a:xfrm>
          <a:noFill/>
        </p:spPr>
        <p:txBody>
          <a:bodyPr anchor="ctr">
            <a:normAutofit/>
          </a:bodyPr>
          <a:lstStyle/>
          <a:p>
            <a:r>
              <a:rPr lang="en-US" sz="4100">
                <a:cs typeface="Calibri Light"/>
              </a:rPr>
              <a:t>Catfishing</a:t>
            </a:r>
            <a:endParaRPr lang="en-US" sz="4100"/>
          </a:p>
        </p:txBody>
      </p:sp>
      <p:sp>
        <p:nvSpPr>
          <p:cNvPr id="3" name="Subtitle 2"/>
          <p:cNvSpPr>
            <a:spLocks noGrp="1"/>
          </p:cNvSpPr>
          <p:nvPr>
            <p:ph type="subTitle" idx="1"/>
          </p:nvPr>
        </p:nvSpPr>
        <p:spPr>
          <a:xfrm>
            <a:off x="645858" y="5855843"/>
            <a:ext cx="10906061" cy="458470"/>
          </a:xfrm>
          <a:noFill/>
        </p:spPr>
        <p:txBody>
          <a:bodyPr vert="horz" lIns="91440" tIns="45720" rIns="91440" bIns="45720" rtlCol="0">
            <a:normAutofit/>
          </a:bodyPr>
          <a:lstStyle/>
          <a:p>
            <a:r>
              <a:rPr lang="en-US">
                <a:cs typeface="Calibri"/>
              </a:rPr>
              <a:t>By Noah</a:t>
            </a:r>
            <a:endParaRPr lang="en-US"/>
          </a:p>
        </p:txBody>
      </p:sp>
      <p:sp>
        <p:nvSpPr>
          <p:cNvPr id="55" name="Rectangle 46">
            <a:extLst>
              <a:ext uri="{FF2B5EF4-FFF2-40B4-BE49-F238E27FC236}">
                <a16:creationId xmlns:a16="http://schemas.microsoft.com/office/drawing/2014/main" id="{71FC7D98-7B8B-402A-90FC-F027482F21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2002" cy="4822479"/>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ounded Rectangle 28">
            <a:extLst>
              <a:ext uri="{FF2B5EF4-FFF2-40B4-BE49-F238E27FC236}">
                <a16:creationId xmlns:a16="http://schemas.microsoft.com/office/drawing/2014/main" id="{AD7356EA-285B-4E5D-8FEC-104659A4F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04562" y="640091"/>
            <a:ext cx="8182876" cy="3881110"/>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4" descr="A picture containing text, vector graphics&#10;&#10;Description automatically generated">
            <a:extLst>
              <a:ext uri="{FF2B5EF4-FFF2-40B4-BE49-F238E27FC236}">
                <a16:creationId xmlns:a16="http://schemas.microsoft.com/office/drawing/2014/main" id="{57B0160B-6DE8-1345-EC6E-62C604EBC699}"/>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10456" r="1" b="10457"/>
          <a:stretch/>
        </p:blipFill>
        <p:spPr>
          <a:xfrm>
            <a:off x="2170029" y="804672"/>
            <a:ext cx="7851943" cy="3554676"/>
          </a:xfrm>
          <a:prstGeom prst="rect">
            <a:avLst/>
          </a:prstGeom>
          <a:effectLst/>
        </p:spPr>
      </p:pic>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5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10" descr="Hands on a keyboard&#10;&#10;Description automatically generated">
            <a:extLst>
              <a:ext uri="{FF2B5EF4-FFF2-40B4-BE49-F238E27FC236}">
                <a16:creationId xmlns:a16="http://schemas.microsoft.com/office/drawing/2014/main" id="{BE8FC623-777C-245F-E4F9-8A0047315935}"/>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5436"/>
          <a:stretch/>
        </p:blipFill>
        <p:spPr>
          <a:xfrm>
            <a:off x="2522356" y="10"/>
            <a:ext cx="9669642" cy="6857990"/>
          </a:xfrm>
          <a:prstGeom prst="rect">
            <a:avLst/>
          </a:prstGeom>
        </p:spPr>
      </p:pic>
      <p:sp>
        <p:nvSpPr>
          <p:cNvPr id="18" name="Rectangle 17">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4352D72-BAC0-7427-9FD3-8738AD3D2EB6}"/>
              </a:ext>
            </a:extLst>
          </p:cNvPr>
          <p:cNvSpPr>
            <a:spLocks noGrp="1"/>
          </p:cNvSpPr>
          <p:nvPr>
            <p:ph type="title"/>
          </p:nvPr>
        </p:nvSpPr>
        <p:spPr>
          <a:xfrm>
            <a:off x="838200" y="365125"/>
            <a:ext cx="3822189" cy="1899912"/>
          </a:xfrm>
        </p:spPr>
        <p:txBody>
          <a:bodyPr>
            <a:normAutofit/>
          </a:bodyPr>
          <a:lstStyle/>
          <a:p>
            <a:r>
              <a:rPr lang="en-US" sz="4000">
                <a:cs typeface="Calibri Light"/>
              </a:rPr>
              <a:t>Catfishing: What does it mean?</a:t>
            </a:r>
            <a:endParaRPr lang="en-US" sz="4000"/>
          </a:p>
        </p:txBody>
      </p:sp>
      <p:sp>
        <p:nvSpPr>
          <p:cNvPr id="3" name="Content Placeholder 2">
            <a:extLst>
              <a:ext uri="{FF2B5EF4-FFF2-40B4-BE49-F238E27FC236}">
                <a16:creationId xmlns:a16="http://schemas.microsoft.com/office/drawing/2014/main" id="{157971E7-9DA8-4CC6-2754-1F38747D01E9}"/>
              </a:ext>
            </a:extLst>
          </p:cNvPr>
          <p:cNvSpPr>
            <a:spLocks noGrp="1"/>
          </p:cNvSpPr>
          <p:nvPr>
            <p:ph idx="1"/>
          </p:nvPr>
        </p:nvSpPr>
        <p:spPr>
          <a:xfrm>
            <a:off x="838200" y="2434201"/>
            <a:ext cx="3822189" cy="3742762"/>
          </a:xfrm>
        </p:spPr>
        <p:txBody>
          <a:bodyPr vert="horz" lIns="91440" tIns="45720" rIns="91440" bIns="45720" rtlCol="0">
            <a:normAutofit/>
          </a:bodyPr>
          <a:lstStyle/>
          <a:p>
            <a:pPr marL="0" indent="0">
              <a:buNone/>
            </a:pPr>
            <a:r>
              <a:rPr lang="en-US" sz="2000" dirty="0">
                <a:cs typeface="Calibri" panose="020F0502020204030204"/>
              </a:rPr>
              <a:t>Catfishing* means someone on the internet pretends to be other people. They do this to get personal info.</a:t>
            </a:r>
          </a:p>
          <a:p>
            <a:pPr marL="0" indent="0">
              <a:buNone/>
            </a:pPr>
            <a:endParaRPr lang="en-US" sz="2000" dirty="0">
              <a:cs typeface="Calibri" panose="020F0502020204030204"/>
            </a:endParaRPr>
          </a:p>
          <a:p>
            <a:pPr marL="0" indent="0">
              <a:buNone/>
            </a:pPr>
            <a:r>
              <a:rPr lang="en-US" sz="2000" dirty="0">
                <a:cs typeface="Calibri" panose="020F0502020204030204"/>
              </a:rPr>
              <a:t>(*Not to be confused with the animal Catfish.)</a:t>
            </a:r>
          </a:p>
          <a:p>
            <a:pPr marL="0" indent="0">
              <a:buNone/>
            </a:pPr>
            <a:endParaRPr lang="en-US" sz="2000" dirty="0">
              <a:cs typeface="Calibri" panose="020F0502020204030204"/>
            </a:endParaRPr>
          </a:p>
          <a:p>
            <a:pPr marL="0" indent="0">
              <a:buNone/>
            </a:pPr>
            <a:endParaRPr lang="en-US" sz="2000" dirty="0">
              <a:cs typeface="Calibri" panose="020F0502020204030204"/>
            </a:endParaRPr>
          </a:p>
        </p:txBody>
      </p:sp>
    </p:spTree>
    <p:extLst>
      <p:ext uri="{BB962C8B-B14F-4D97-AF65-F5344CB8AC3E}">
        <p14:creationId xmlns:p14="http://schemas.microsoft.com/office/powerpoint/2010/main" val="47584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Down Arrow 7">
            <a:extLst>
              <a:ext uri="{FF2B5EF4-FFF2-40B4-BE49-F238E27FC236}">
                <a16:creationId xmlns:a16="http://schemas.microsoft.com/office/drawing/2014/main" id="{73DE2CFE-42F2-48F0-8706-5264E012B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88521" y="381403"/>
            <a:ext cx="2200313" cy="3342508"/>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EC4A207-8182-260D-8F64-86E64E5B7E4C}"/>
              </a:ext>
            </a:extLst>
          </p:cNvPr>
          <p:cNvSpPr>
            <a:spLocks noGrp="1"/>
          </p:cNvSpPr>
          <p:nvPr>
            <p:ph type="title"/>
          </p:nvPr>
        </p:nvSpPr>
        <p:spPr>
          <a:xfrm>
            <a:off x="966952" y="1204108"/>
            <a:ext cx="2669406" cy="1781175"/>
          </a:xfrm>
        </p:spPr>
        <p:txBody>
          <a:bodyPr>
            <a:normAutofit/>
          </a:bodyPr>
          <a:lstStyle/>
          <a:p>
            <a:r>
              <a:rPr lang="en-US" sz="3200">
                <a:solidFill>
                  <a:srgbClr val="FFFFFF"/>
                </a:solidFill>
                <a:cs typeface="Calibri Light"/>
              </a:rPr>
              <a:t>Why do people Catfish?</a:t>
            </a:r>
          </a:p>
        </p:txBody>
      </p:sp>
      <p:sp>
        <p:nvSpPr>
          <p:cNvPr id="8" name="Content Placeholder 7">
            <a:extLst>
              <a:ext uri="{FF2B5EF4-FFF2-40B4-BE49-F238E27FC236}">
                <a16:creationId xmlns:a16="http://schemas.microsoft.com/office/drawing/2014/main" id="{277DA2F5-2E5F-6D93-BCA0-0299183470AC}"/>
              </a:ext>
            </a:extLst>
          </p:cNvPr>
          <p:cNvSpPr>
            <a:spLocks noGrp="1"/>
          </p:cNvSpPr>
          <p:nvPr>
            <p:ph idx="1"/>
          </p:nvPr>
        </p:nvSpPr>
        <p:spPr>
          <a:xfrm>
            <a:off x="966951" y="3355130"/>
            <a:ext cx="2669407" cy="2427333"/>
          </a:xfrm>
        </p:spPr>
        <p:txBody>
          <a:bodyPr vert="horz" lIns="91440" tIns="45720" rIns="91440" bIns="45720" rtlCol="0" anchor="t">
            <a:normAutofit/>
          </a:bodyPr>
          <a:lstStyle/>
          <a:p>
            <a:pPr marL="0" indent="0">
              <a:buNone/>
            </a:pPr>
            <a:r>
              <a:rPr lang="en-US" sz="1600" dirty="0">
                <a:cs typeface="Calibri" panose="020F0502020204030204"/>
              </a:rPr>
              <a:t>People Catfish because they often feel lonely.</a:t>
            </a:r>
            <a:endParaRPr lang="en-US" dirty="0">
              <a:cs typeface="Calibri" panose="020F0502020204030204"/>
            </a:endParaRPr>
          </a:p>
          <a:p>
            <a:pPr marL="0" indent="0">
              <a:buNone/>
            </a:pPr>
            <a:r>
              <a:rPr lang="en-US" sz="1600" dirty="0">
                <a:cs typeface="Calibri" panose="020F0502020204030204"/>
              </a:rPr>
              <a:t>This pic explains.</a:t>
            </a:r>
          </a:p>
          <a:p>
            <a:pPr marL="0" indent="0">
              <a:buNone/>
            </a:pPr>
            <a:r>
              <a:rPr lang="en-US" sz="1600" dirty="0">
                <a:cs typeface="Calibri" panose="020F0502020204030204"/>
              </a:rPr>
              <a:t>People do it to take personal info such as your name, age, etc.</a:t>
            </a:r>
          </a:p>
          <a:p>
            <a:pPr marL="0" indent="0">
              <a:buNone/>
            </a:pPr>
            <a:r>
              <a:rPr lang="en-US" sz="1600" dirty="0">
                <a:cs typeface="Calibri" panose="020F0502020204030204"/>
              </a:rPr>
              <a:t>They will also occasionally ask for money.</a:t>
            </a:r>
          </a:p>
        </p:txBody>
      </p:sp>
      <p:pic>
        <p:nvPicPr>
          <p:cNvPr id="4" name="Picture 4" descr="A picture containing icon&#10;&#10;Description automatically generated">
            <a:extLst>
              <a:ext uri="{FF2B5EF4-FFF2-40B4-BE49-F238E27FC236}">
                <a16:creationId xmlns:a16="http://schemas.microsoft.com/office/drawing/2014/main" id="{2FD21E91-BA2F-92F7-27AA-CE02239BE658}"/>
              </a:ext>
            </a:extLst>
          </p:cNvPr>
          <p:cNvPicPr>
            <a:picLocks noChangeAspect="1"/>
          </p:cNvPicPr>
          <p:nvPr/>
        </p:nvPicPr>
        <p:blipFill>
          <a:blip r:embed="rId2"/>
          <a:stretch>
            <a:fillRect/>
          </a:stretch>
        </p:blipFill>
        <p:spPr>
          <a:xfrm>
            <a:off x="4662102" y="1106513"/>
            <a:ext cx="6903723" cy="4521937"/>
          </a:xfrm>
          <a:prstGeom prst="rect">
            <a:avLst/>
          </a:prstGeom>
        </p:spPr>
      </p:pic>
      <p:sp>
        <p:nvSpPr>
          <p:cNvPr id="5" name="Arrow: Right 4">
            <a:extLst>
              <a:ext uri="{FF2B5EF4-FFF2-40B4-BE49-F238E27FC236}">
                <a16:creationId xmlns:a16="http://schemas.microsoft.com/office/drawing/2014/main" id="{7AF7715E-DA26-F51E-39A9-8D6E8C8DEBBC}"/>
              </a:ext>
            </a:extLst>
          </p:cNvPr>
          <p:cNvSpPr/>
          <p:nvPr/>
        </p:nvSpPr>
        <p:spPr>
          <a:xfrm>
            <a:off x="2512286" y="3902515"/>
            <a:ext cx="646981" cy="3019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092388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AF2CE-B804-91AD-FA60-D9E03E758F0D}"/>
              </a:ext>
            </a:extLst>
          </p:cNvPr>
          <p:cNvSpPr>
            <a:spLocks noGrp="1"/>
          </p:cNvSpPr>
          <p:nvPr>
            <p:ph type="title"/>
          </p:nvPr>
        </p:nvSpPr>
        <p:spPr/>
        <p:txBody>
          <a:bodyPr/>
          <a:lstStyle/>
          <a:p>
            <a:r>
              <a:rPr lang="en-US" dirty="0">
                <a:cs typeface="Calibri Light"/>
              </a:rPr>
              <a:t>What should I do?</a:t>
            </a:r>
            <a:endParaRPr lang="en-US" dirty="0"/>
          </a:p>
        </p:txBody>
      </p:sp>
      <p:sp>
        <p:nvSpPr>
          <p:cNvPr id="3" name="Content Placeholder 2">
            <a:extLst>
              <a:ext uri="{FF2B5EF4-FFF2-40B4-BE49-F238E27FC236}">
                <a16:creationId xmlns:a16="http://schemas.microsoft.com/office/drawing/2014/main" id="{420E9960-B761-E53F-260B-443532B60A6A}"/>
              </a:ext>
            </a:extLst>
          </p:cNvPr>
          <p:cNvSpPr>
            <a:spLocks noGrp="1"/>
          </p:cNvSpPr>
          <p:nvPr>
            <p:ph idx="1"/>
          </p:nvPr>
        </p:nvSpPr>
        <p:spPr/>
        <p:txBody>
          <a:bodyPr vert="horz" lIns="91440" tIns="45720" rIns="91440" bIns="45720" rtlCol="0" anchor="t">
            <a:normAutofit/>
          </a:bodyPr>
          <a:lstStyle/>
          <a:p>
            <a:pPr marL="0" indent="0">
              <a:buNone/>
            </a:pPr>
            <a:r>
              <a:rPr lang="en-US" dirty="0">
                <a:cs typeface="Calibri" panose="020F0502020204030204"/>
              </a:rPr>
              <a:t>You may think the person is real, but it is a fake! </a:t>
            </a:r>
          </a:p>
          <a:p>
            <a:pPr marL="0" indent="0">
              <a:buNone/>
            </a:pPr>
            <a:r>
              <a:rPr lang="en-US" dirty="0">
                <a:cs typeface="Calibri" panose="020F0502020204030204"/>
              </a:rPr>
              <a:t>If you might not know if it's them, call them!</a:t>
            </a:r>
          </a:p>
          <a:p>
            <a:pPr marL="0" indent="0">
              <a:buNone/>
            </a:pPr>
            <a:r>
              <a:rPr lang="en-US" dirty="0">
                <a:cs typeface="Calibri" panose="020F0502020204030204"/>
              </a:rPr>
              <a:t>If it isn't the person, block and report them.</a:t>
            </a:r>
          </a:p>
          <a:p>
            <a:pPr marL="0" indent="0">
              <a:buNone/>
            </a:pPr>
            <a:endParaRPr lang="en-US" dirty="0">
              <a:cs typeface="Calibri" panose="020F0502020204030204"/>
            </a:endParaRPr>
          </a:p>
          <a:p>
            <a:pPr marL="0" indent="0">
              <a:buNone/>
            </a:pPr>
            <a:endParaRPr lang="en-US" dirty="0">
              <a:cs typeface="Calibri" panose="020F0502020204030204"/>
            </a:endParaRPr>
          </a:p>
        </p:txBody>
      </p:sp>
      <p:pic>
        <p:nvPicPr>
          <p:cNvPr id="4" name="Picture 4" descr="Icon&#10;&#10;Description automatically generated">
            <a:extLst>
              <a:ext uri="{FF2B5EF4-FFF2-40B4-BE49-F238E27FC236}">
                <a16:creationId xmlns:a16="http://schemas.microsoft.com/office/drawing/2014/main" id="{AFF5A99C-96A2-89AB-7FB4-FEB20301FB31}"/>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9080740" y="368265"/>
            <a:ext cx="2743200" cy="1923280"/>
          </a:xfrm>
          <a:prstGeom prst="rect">
            <a:avLst/>
          </a:prstGeom>
        </p:spPr>
      </p:pic>
    </p:spTree>
    <p:extLst>
      <p:ext uri="{BB962C8B-B14F-4D97-AF65-F5344CB8AC3E}">
        <p14:creationId xmlns:p14="http://schemas.microsoft.com/office/powerpoint/2010/main" val="1284747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2F940-6D98-EA69-7BE8-860CEE11C2BB}"/>
              </a:ext>
            </a:extLst>
          </p:cNvPr>
          <p:cNvSpPr>
            <a:spLocks noGrp="1"/>
          </p:cNvSpPr>
          <p:nvPr>
            <p:ph type="title"/>
          </p:nvPr>
        </p:nvSpPr>
        <p:spPr/>
        <p:txBody>
          <a:bodyPr/>
          <a:lstStyle/>
          <a:p>
            <a:r>
              <a:rPr lang="en-US" dirty="0">
                <a:cs typeface="Calibri Light"/>
              </a:rPr>
              <a:t>Where did the term "Catfish" come from?</a:t>
            </a:r>
            <a:endParaRPr lang="en-US" dirty="0"/>
          </a:p>
        </p:txBody>
      </p:sp>
      <p:sp>
        <p:nvSpPr>
          <p:cNvPr id="3" name="Content Placeholder 2">
            <a:extLst>
              <a:ext uri="{FF2B5EF4-FFF2-40B4-BE49-F238E27FC236}">
                <a16:creationId xmlns:a16="http://schemas.microsoft.com/office/drawing/2014/main" id="{E75B5B4F-9F7D-9C1C-BC09-8A48BC460866}"/>
              </a:ext>
            </a:extLst>
          </p:cNvPr>
          <p:cNvSpPr>
            <a:spLocks noGrp="1"/>
          </p:cNvSpPr>
          <p:nvPr>
            <p:ph idx="1"/>
          </p:nvPr>
        </p:nvSpPr>
        <p:spPr/>
        <p:txBody>
          <a:bodyPr vert="horz" lIns="91440" tIns="45720" rIns="91440" bIns="45720" rtlCol="0" anchor="t">
            <a:normAutofit fontScale="92500" lnSpcReduction="10000"/>
          </a:bodyPr>
          <a:lstStyle/>
          <a:p>
            <a:pPr marL="0" indent="0">
              <a:buNone/>
            </a:pPr>
            <a:r>
              <a:rPr lang="en-US" dirty="0">
                <a:cs typeface="Calibri" panose="020F0502020204030204"/>
              </a:rPr>
              <a:t>Catfish are also a type of fish.</a:t>
            </a:r>
            <a:endParaRPr lang="en-US" dirty="0"/>
          </a:p>
          <a:p>
            <a:pPr marL="0" indent="0">
              <a:buNone/>
            </a:pPr>
            <a:r>
              <a:rPr lang="en-US" dirty="0">
                <a:ea typeface="+mn-lt"/>
                <a:cs typeface="+mn-lt"/>
              </a:rPr>
              <a:t>Catfish are an important group because they serve many different roles, including </a:t>
            </a:r>
            <a:r>
              <a:rPr lang="en-US" b="1" dirty="0">
                <a:ea typeface="+mn-lt"/>
                <a:cs typeface="+mn-lt"/>
              </a:rPr>
              <a:t>as ornamentals , as food fish in aquaculture, as research animals, and for sport fishing</a:t>
            </a:r>
            <a:r>
              <a:rPr lang="en-US" dirty="0">
                <a:ea typeface="+mn-lt"/>
                <a:cs typeface="+mn-lt"/>
              </a:rPr>
              <a:t>. Most catfish are found in freshwater, although there are two families that contain saltwater species.</a:t>
            </a:r>
          </a:p>
          <a:p>
            <a:pPr marL="0" indent="0">
              <a:buNone/>
            </a:pPr>
            <a:endParaRPr lang="en-US" dirty="0">
              <a:ea typeface="+mn-lt"/>
              <a:cs typeface="+mn-lt"/>
            </a:endParaRPr>
          </a:p>
          <a:p>
            <a:pPr marL="0" indent="0">
              <a:buNone/>
            </a:pPr>
            <a:r>
              <a:rPr lang="en-GB" i="0" u="none" strike="noStrike" dirty="0">
                <a:effectLst/>
                <a:latin typeface="arial" panose="020B0604020202020204" pitchFamily="34" charset="0"/>
              </a:rPr>
              <a:t>The term “catfish” came from the 2010 documentary of the same name, which looked at the phenomenon of people creating false identities online. The term has since come to mean someone who creates a false identity online to deceive another person, often for romantic or financial gain.</a:t>
            </a:r>
            <a:endParaRPr lang="en-US" dirty="0">
              <a:ea typeface="+mn-lt"/>
              <a:cs typeface="+mn-lt"/>
            </a:endParaRPr>
          </a:p>
        </p:txBody>
      </p:sp>
      <p:pic>
        <p:nvPicPr>
          <p:cNvPr id="7" name="Picture 7">
            <a:extLst>
              <a:ext uri="{FF2B5EF4-FFF2-40B4-BE49-F238E27FC236}">
                <a16:creationId xmlns:a16="http://schemas.microsoft.com/office/drawing/2014/main" id="{B11EE4AA-B044-0ED2-A26D-7F155E48D369}"/>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878785" y="5480042"/>
            <a:ext cx="2475015" cy="1393841"/>
          </a:xfrm>
          <a:prstGeom prst="rect">
            <a:avLst/>
          </a:prstGeom>
        </p:spPr>
      </p:pic>
    </p:spTree>
    <p:extLst>
      <p:ext uri="{BB962C8B-B14F-4D97-AF65-F5344CB8AC3E}">
        <p14:creationId xmlns:p14="http://schemas.microsoft.com/office/powerpoint/2010/main" val="2496879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5C3AA-FE58-9A7D-16DC-A2AB8DB9C58F}"/>
              </a:ext>
            </a:extLst>
          </p:cNvPr>
          <p:cNvSpPr>
            <a:spLocks noGrp="1"/>
          </p:cNvSpPr>
          <p:nvPr>
            <p:ph type="title"/>
          </p:nvPr>
        </p:nvSpPr>
        <p:spPr/>
        <p:txBody>
          <a:bodyPr/>
          <a:lstStyle/>
          <a:p>
            <a:r>
              <a:rPr lang="en-US" dirty="0">
                <a:cs typeface="Calibri Light"/>
              </a:rPr>
              <a:t>What to do if you're being Catfished</a:t>
            </a:r>
            <a:endParaRPr lang="en-US" dirty="0"/>
          </a:p>
        </p:txBody>
      </p:sp>
      <p:sp>
        <p:nvSpPr>
          <p:cNvPr id="3" name="Content Placeholder 2">
            <a:extLst>
              <a:ext uri="{FF2B5EF4-FFF2-40B4-BE49-F238E27FC236}">
                <a16:creationId xmlns:a16="http://schemas.microsoft.com/office/drawing/2014/main" id="{9D03BA53-F53B-08B1-05B0-87500B830BE2}"/>
              </a:ext>
            </a:extLst>
          </p:cNvPr>
          <p:cNvSpPr>
            <a:spLocks noGrp="1"/>
          </p:cNvSpPr>
          <p:nvPr>
            <p:ph idx="1"/>
          </p:nvPr>
        </p:nvSpPr>
        <p:spPr/>
        <p:txBody>
          <a:bodyPr vert="horz" lIns="91440" tIns="45720" rIns="91440" bIns="45720" rtlCol="0" anchor="t">
            <a:normAutofit/>
          </a:bodyPr>
          <a:lstStyle/>
          <a:p>
            <a:r>
              <a:rPr lang="en-US" dirty="0">
                <a:cs typeface="Calibri" panose="020F0502020204030204"/>
              </a:rPr>
              <a:t>Stop talking to the person.</a:t>
            </a:r>
          </a:p>
          <a:p>
            <a:r>
              <a:rPr lang="en-US" dirty="0">
                <a:cs typeface="Calibri" panose="020F0502020204030204"/>
              </a:rPr>
              <a:t>Immediately report and block the account.</a:t>
            </a:r>
          </a:p>
          <a:p>
            <a:r>
              <a:rPr lang="en-US" dirty="0">
                <a:cs typeface="Calibri" panose="020F0502020204030204"/>
              </a:rPr>
              <a:t>Get off the app.</a:t>
            </a:r>
          </a:p>
        </p:txBody>
      </p:sp>
      <p:pic>
        <p:nvPicPr>
          <p:cNvPr id="7" name="Picture 7" descr="A picture containing text&#10;&#10;Description automatically generated">
            <a:extLst>
              <a:ext uri="{FF2B5EF4-FFF2-40B4-BE49-F238E27FC236}">
                <a16:creationId xmlns:a16="http://schemas.microsoft.com/office/drawing/2014/main" id="{F9737DF5-64E8-BA1F-194B-C56BC9DF3F4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272462" y="3488531"/>
            <a:ext cx="2743200" cy="1714500"/>
          </a:xfrm>
          <a:prstGeom prst="rect">
            <a:avLst/>
          </a:prstGeom>
        </p:spPr>
      </p:pic>
    </p:spTree>
    <p:extLst>
      <p:ext uri="{BB962C8B-B14F-4D97-AF65-F5344CB8AC3E}">
        <p14:creationId xmlns:p14="http://schemas.microsoft.com/office/powerpoint/2010/main" val="188507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66059-420D-8F38-7E2E-1D1BE6E3EF6F}"/>
              </a:ext>
            </a:extLst>
          </p:cNvPr>
          <p:cNvSpPr>
            <a:spLocks noGrp="1"/>
          </p:cNvSpPr>
          <p:nvPr>
            <p:ph type="title"/>
          </p:nvPr>
        </p:nvSpPr>
        <p:spPr/>
        <p:txBody>
          <a:bodyPr/>
          <a:lstStyle/>
          <a:p>
            <a:r>
              <a:rPr lang="en-US" dirty="0">
                <a:cs typeface="Calibri Light"/>
              </a:rPr>
              <a:t>Never ever....</a:t>
            </a:r>
            <a:endParaRPr lang="en-US" dirty="0"/>
          </a:p>
        </p:txBody>
      </p:sp>
      <p:sp>
        <p:nvSpPr>
          <p:cNvPr id="3" name="Content Placeholder 2">
            <a:extLst>
              <a:ext uri="{FF2B5EF4-FFF2-40B4-BE49-F238E27FC236}">
                <a16:creationId xmlns:a16="http://schemas.microsoft.com/office/drawing/2014/main" id="{ADECFE8B-2DE2-224B-C5F3-D005932A8063}"/>
              </a:ext>
            </a:extLst>
          </p:cNvPr>
          <p:cNvSpPr>
            <a:spLocks noGrp="1"/>
          </p:cNvSpPr>
          <p:nvPr>
            <p:ph idx="1"/>
          </p:nvPr>
        </p:nvSpPr>
        <p:spPr/>
        <p:txBody>
          <a:bodyPr vert="horz" lIns="91440" tIns="45720" rIns="91440" bIns="45720" rtlCol="0" anchor="t">
            <a:normAutofit/>
          </a:bodyPr>
          <a:lstStyle/>
          <a:p>
            <a:pPr marL="514350" indent="-514350">
              <a:buAutoNum type="arabicPeriod"/>
            </a:pPr>
            <a:r>
              <a:rPr lang="en-US" dirty="0">
                <a:cs typeface="Calibri" panose="020F0502020204030204"/>
              </a:rPr>
              <a:t>Never give your password away.</a:t>
            </a:r>
          </a:p>
          <a:p>
            <a:pPr marL="514350" indent="-514350">
              <a:buAutoNum type="arabicPeriod"/>
            </a:pPr>
            <a:r>
              <a:rPr lang="en-US" dirty="0">
                <a:cs typeface="Calibri" panose="020F0502020204030204"/>
              </a:rPr>
              <a:t>Never tell your name, DON'T use it as your username.</a:t>
            </a:r>
          </a:p>
          <a:p>
            <a:pPr marL="514350" indent="-514350">
              <a:buAutoNum type="arabicPeriod"/>
            </a:pPr>
            <a:r>
              <a:rPr lang="en-US" dirty="0">
                <a:cs typeface="Calibri" panose="020F0502020204030204"/>
              </a:rPr>
              <a:t>Never tell where you go to school.</a:t>
            </a:r>
          </a:p>
          <a:p>
            <a:pPr marL="514350" indent="-514350">
              <a:buAutoNum type="arabicPeriod"/>
            </a:pPr>
            <a:r>
              <a:rPr lang="en-US" dirty="0">
                <a:cs typeface="Calibri" panose="020F0502020204030204"/>
              </a:rPr>
              <a:t>Don't even think of giving away your home address.</a:t>
            </a:r>
          </a:p>
          <a:p>
            <a:pPr marL="514350" indent="-514350">
              <a:buAutoNum type="arabicPeriod"/>
            </a:pPr>
            <a:r>
              <a:rPr lang="en-US" dirty="0">
                <a:cs typeface="Calibri" panose="020F0502020204030204"/>
              </a:rPr>
              <a:t>Don't say/show (if you have a webcam) your credit card numbers, etc.</a:t>
            </a:r>
          </a:p>
        </p:txBody>
      </p:sp>
      <p:pic>
        <p:nvPicPr>
          <p:cNvPr id="10" name="Picture 10" descr="A picture containing text, clipart&#10;&#10;Description automatically generated">
            <a:extLst>
              <a:ext uri="{FF2B5EF4-FFF2-40B4-BE49-F238E27FC236}">
                <a16:creationId xmlns:a16="http://schemas.microsoft.com/office/drawing/2014/main" id="{44A01DA6-E244-7D75-498B-94740FC76DA6}"/>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7728101" y="4867577"/>
            <a:ext cx="1428750" cy="1428750"/>
          </a:xfrm>
          <a:prstGeom prst="rect">
            <a:avLst/>
          </a:prstGeom>
        </p:spPr>
      </p:pic>
    </p:spTree>
    <p:extLst>
      <p:ext uri="{BB962C8B-B14F-4D97-AF65-F5344CB8AC3E}">
        <p14:creationId xmlns:p14="http://schemas.microsoft.com/office/powerpoint/2010/main" val="3386312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1000" fill="hold"/>
                                        <p:tgtEl>
                                          <p:spTgt spid="10"/>
                                        </p:tgtEl>
                                        <p:attrNameLst>
                                          <p:attrName>ppt_w</p:attrName>
                                        </p:attrNameLst>
                                      </p:cBhvr>
                                      <p:tavLst>
                                        <p:tav tm="0">
                                          <p:val>
                                            <p:fltVal val="0"/>
                                          </p:val>
                                        </p:tav>
                                        <p:tav tm="100000">
                                          <p:val>
                                            <p:strVal val="#ppt_w"/>
                                          </p:val>
                                        </p:tav>
                                      </p:tavLst>
                                    </p:anim>
                                    <p:anim calcmode="lin" valueType="num">
                                      <p:cBhvr>
                                        <p:cTn id="15" dur="1000" fill="hold"/>
                                        <p:tgtEl>
                                          <p:spTgt spid="10"/>
                                        </p:tgtEl>
                                        <p:attrNameLst>
                                          <p:attrName>ppt_h</p:attrName>
                                        </p:attrNameLst>
                                      </p:cBhvr>
                                      <p:tavLst>
                                        <p:tav tm="0">
                                          <p:val>
                                            <p:fltVal val="0"/>
                                          </p:val>
                                        </p:tav>
                                        <p:tav tm="100000">
                                          <p:val>
                                            <p:strVal val="#ppt_h"/>
                                          </p:val>
                                        </p:tav>
                                      </p:tavLst>
                                    </p:anim>
                                    <p:anim calcmode="lin" valueType="num">
                                      <p:cBhvr>
                                        <p:cTn id="16" dur="1000" fill="hold"/>
                                        <p:tgtEl>
                                          <p:spTgt spid="10"/>
                                        </p:tgtEl>
                                        <p:attrNameLst>
                                          <p:attrName>style.rotation</p:attrName>
                                        </p:attrNameLst>
                                      </p:cBhvr>
                                      <p:tavLst>
                                        <p:tav tm="0">
                                          <p:val>
                                            <p:fltVal val="90"/>
                                          </p:val>
                                        </p:tav>
                                        <p:tav tm="100000">
                                          <p:val>
                                            <p:fltVal val="0"/>
                                          </p:val>
                                        </p:tav>
                                      </p:tavLst>
                                    </p:anim>
                                    <p:animEffect transition="in" filter="fade">
                                      <p:cBhvr>
                                        <p:cTn id="1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TotalTime>
  <Words>326</Words>
  <Application>Microsoft Macintosh PowerPoint</Application>
  <PresentationFormat>Widescreen</PresentationFormat>
  <Paragraphs>31</Paragraphs>
  <Slides>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Arial</vt:lpstr>
      <vt:lpstr>Calibri</vt:lpstr>
      <vt:lpstr>Calibri Light</vt:lpstr>
      <vt:lpstr>office theme</vt:lpstr>
      <vt:lpstr>Catfishing</vt:lpstr>
      <vt:lpstr>Catfishing: What does it mean?</vt:lpstr>
      <vt:lpstr>Why do people Catfish?</vt:lpstr>
      <vt:lpstr>What should I do?</vt:lpstr>
      <vt:lpstr>Where did the term "Catfish" come from?</vt:lpstr>
      <vt:lpstr>What to do if you're being Catfished</vt:lpstr>
      <vt:lpstr>Never ever....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Z Higgins (Llangyfelach Primary School)</cp:lastModifiedBy>
  <cp:revision>227</cp:revision>
  <dcterms:created xsi:type="dcterms:W3CDTF">2023-02-06T14:05:47Z</dcterms:created>
  <dcterms:modified xsi:type="dcterms:W3CDTF">2023-02-21T17:29:56Z</dcterms:modified>
</cp:coreProperties>
</file>