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6" r:id="rId4"/>
    <p:sldId id="259" r:id="rId5"/>
    <p:sldId id="270" r:id="rId6"/>
    <p:sldId id="260" r:id="rId7"/>
    <p:sldId id="261" r:id="rId8"/>
    <p:sldId id="263" r:id="rId9"/>
    <p:sldId id="267" r:id="rId10"/>
    <p:sldId id="264" r:id="rId11"/>
    <p:sldId id="268" r:id="rId12"/>
    <p:sldId id="277" r:id="rId13"/>
    <p:sldId id="272" r:id="rId14"/>
    <p:sldId id="279" r:id="rId15"/>
    <p:sldId id="278" r:id="rId16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FABF23-4458-484E-A342-6D907C0E3EB0}" v="6" dt="2023-07-10T10:19:22.1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48" autoAdjust="0"/>
    <p:restoredTop sz="94609" autoAdjust="0"/>
  </p:normalViewPr>
  <p:slideViewPr>
    <p:cSldViewPr>
      <p:cViewPr varScale="1">
        <p:scale>
          <a:sx n="151" d="100"/>
          <a:sy n="151" d="100"/>
        </p:scale>
        <p:origin x="1464" y="2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47E6203-2E43-754A-A4A9-A0EB3F74568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098E40-6933-5F43-8144-8958FAAE79D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46C54EC-AB8A-4022-9588-4EFED99CFF2E}" type="datetimeFigureOut">
              <a:rPr lang="en-GB"/>
              <a:pPr>
                <a:defRPr/>
              </a:pPr>
              <a:t>16/07/2025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63FC92F-AB1F-DE42-AAA5-71CE1D7B72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DE70AE9-5EBE-5C45-AAB5-FD98065426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85A253-1158-B94B-AE28-4894EC7287B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BF61E9-B746-DA49-9168-A00DD9A848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608E4DA-45AE-4506-8941-6E058130CAC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>
            <a:extLst>
              <a:ext uri="{FF2B5EF4-FFF2-40B4-BE49-F238E27FC236}">
                <a16:creationId xmlns:a16="http://schemas.microsoft.com/office/drawing/2014/main" id="{9E799840-6F98-435A-8BBD-F40F68D8DB3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es Placeholder 2">
            <a:extLst>
              <a:ext uri="{FF2B5EF4-FFF2-40B4-BE49-F238E27FC236}">
                <a16:creationId xmlns:a16="http://schemas.microsoft.com/office/drawing/2014/main" id="{C3D33CF0-E88D-4CCA-902A-C180C57878C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6148" name="Slide Number Placeholder 3">
            <a:extLst>
              <a:ext uri="{FF2B5EF4-FFF2-40B4-BE49-F238E27FC236}">
                <a16:creationId xmlns:a16="http://schemas.microsoft.com/office/drawing/2014/main" id="{5E6666CC-E0CC-498B-B812-E05C099805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F65010D-0A74-4C24-AF77-B3AC0FB0E141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3E98F52-9132-441B-BE42-CB83EEC70FF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38C8C5E-0C1A-4C58-A9CB-402F342CE9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9E56E06-D1B1-4D36-98DE-C618F76CD0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99D6E9-6844-43AD-AE94-E6A451A7F743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877252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4D08F4B-3E0A-43A0-A4B3-DB73D69B668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3F40445-3F50-4A14-A920-4869DFA803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7A80C12-2F77-4E9C-BA75-B3A06D24A57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D0E7A-4135-4263-B912-6FDD04C999BB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992820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1FEC33D-5536-409F-A4DA-09D5082033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96EAC65-BC71-4087-AED8-60FC3954295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DB609D0-8D56-4ABE-8DAE-53792502DB9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9A66F1-732D-4814-AF4E-279474DBCF75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445861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49D5AF-C04F-4C23-A267-A45A434B03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BD48689-1FFE-47F3-91A8-DC94D3DFB8F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741851B-023D-4E24-B99A-FAE0D8C4AA4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EEC575-9FFD-4F5D-9AF9-E6B4BA38761F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141805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47113C8-FC19-45BB-8D5F-1AE787355F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8245B285-C70B-46EC-8F48-5A5F71BDE9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97B3A3A-72FA-4A51-AF7A-E98526E3B9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1B0ECA-6016-4F6A-8EE9-C6F17318BDF4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964058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DCF3E5A-133B-4B13-9269-B3B61F63BF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9E3E243-922A-4707-BAE1-3339796A29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937E3E8-8BFF-4D57-8E88-0687CDB72E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C1F02-2ADE-43C5-98B8-B1E6D02FE980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452652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D89400A-44C9-4925-BF63-018B1E5262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220B457-DB76-496D-8B0B-F94899ABC1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D5E7E92-30AB-4412-A7BB-4DF5A8CB0EA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9830AD-4C07-4103-9B67-7207607848CF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98824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DA8325-6009-4FE0-A367-8D248D7BA3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5E9C30-B424-412A-96AB-EC2F2D7AB4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B3211AE-5EF9-4BD1-B3BD-7895C72C45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428662-606D-465D-A09A-58B08DCA9A8F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284847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B81627-BE90-4BB0-95B2-39ABFCEB78D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28A164D-F511-4C62-9A31-52137A355A8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B3F4A4-1FB0-4F74-9530-828B7949723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DCBBA-4180-45F0-8DB8-5596AA4F1AF5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231199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75027FB-8682-45CE-8B0F-5917BD6D2E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6E124C9-0E86-446E-BB47-9E6B3871774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087AE9F-F4BC-48DF-9BD7-163DD58E55B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D1D86B-2BC2-4F6A-B39E-64FF61E2A97C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156392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73E9E35-7B55-437B-AD40-46DCDBDC85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1981FDA-F1D8-402A-A45D-5418A90DC1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1B82FF5-4996-4B2E-A008-60546BC7DD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908F0-6213-4B37-81C5-65308CA1EB23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47807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D4CAA6A-B1FD-4256-996F-B00FC4AE44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F58A459A-178A-4A8E-90DB-F9EFA3E895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E3AEA512-7AF9-9948-8DEA-A964CD2B9F1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F5866FEC-AAA7-0443-AEDF-62E91107441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9E44847D-E699-824B-96A2-232CEF49E45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74063EF6-6BE1-4F10-A095-2D027469E788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langyfelachprimaryschool.co.uk/reception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hwb-team-storage.s3.eu-west-1.amazonaws.com/Web+team/KCshare/English_Help+with+School+Costs_web.pdf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8" name="Rectangle 150">
            <a:extLst>
              <a:ext uri="{FF2B5EF4-FFF2-40B4-BE49-F238E27FC236}">
                <a16:creationId xmlns:a16="http://schemas.microsoft.com/office/drawing/2014/main" id="{4CA61D02-CB03-864A-812B-EDD751C8B1B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27088" y="5445125"/>
            <a:ext cx="7632700" cy="1079500"/>
          </a:xfrm>
        </p:spPr>
        <p:txBody>
          <a:bodyPr/>
          <a:lstStyle/>
          <a:p>
            <a:pPr eaLnBrk="1" hangingPunct="1">
              <a:defRPr/>
            </a:pPr>
            <a:r>
              <a:rPr lang="es-UY" sz="4800" b="1" dirty="0" err="1">
                <a:solidFill>
                  <a:srgbClr val="FF0000"/>
                </a:solidFill>
              </a:rPr>
              <a:t>W</a:t>
            </a:r>
            <a:r>
              <a:rPr lang="es-UY" sz="4800" b="1" dirty="0" err="1">
                <a:solidFill>
                  <a:srgbClr val="7030A0"/>
                </a:solidFill>
              </a:rPr>
              <a:t>e</a:t>
            </a:r>
            <a:r>
              <a:rPr lang="es-UY" sz="4800" b="1" dirty="0" err="1">
                <a:solidFill>
                  <a:srgbClr val="3366CC"/>
                </a:solidFill>
              </a:rPr>
              <a:t>l</a:t>
            </a:r>
            <a:r>
              <a:rPr lang="es-UY" sz="4800" b="1" dirty="0" err="1">
                <a:solidFill>
                  <a:srgbClr val="00B050"/>
                </a:solidFill>
              </a:rPr>
              <a:t>c</a:t>
            </a:r>
            <a:r>
              <a:rPr lang="es-UY" sz="4800" b="1" dirty="0" err="1">
                <a:solidFill>
                  <a:srgbClr val="3366CC"/>
                </a:solidFill>
              </a:rPr>
              <a:t>o</a:t>
            </a:r>
            <a:r>
              <a:rPr lang="es-UY" sz="4800" b="1" dirty="0" err="1">
                <a:solidFill>
                  <a:srgbClr val="FF0000"/>
                </a:solidFill>
              </a:rPr>
              <a:t>m</a:t>
            </a:r>
            <a:r>
              <a:rPr lang="es-UY" sz="4800" b="1" dirty="0" err="1">
                <a:solidFill>
                  <a:srgbClr val="FFC000"/>
                </a:solidFill>
              </a:rPr>
              <a:t>e</a:t>
            </a:r>
            <a:r>
              <a:rPr lang="es-UY" sz="4800" b="1" dirty="0">
                <a:solidFill>
                  <a:srgbClr val="663300"/>
                </a:solidFill>
              </a:rPr>
              <a:t> </a:t>
            </a:r>
            <a:r>
              <a:rPr lang="es-UY" sz="4800" b="1" dirty="0" err="1">
                <a:solidFill>
                  <a:srgbClr val="006666"/>
                </a:solidFill>
              </a:rPr>
              <a:t>t</a:t>
            </a:r>
            <a:r>
              <a:rPr lang="es-UY" sz="4800" b="1" dirty="0" err="1">
                <a:solidFill>
                  <a:srgbClr val="663300"/>
                </a:solidFill>
              </a:rPr>
              <a:t>o</a:t>
            </a:r>
            <a:r>
              <a:rPr lang="es-UY" sz="4800" b="1" dirty="0">
                <a:solidFill>
                  <a:srgbClr val="663300"/>
                </a:solidFill>
              </a:rPr>
              <a:t> </a:t>
            </a:r>
            <a:r>
              <a:rPr lang="es-UY" sz="4800" b="1" dirty="0" err="1">
                <a:solidFill>
                  <a:srgbClr val="00B050"/>
                </a:solidFill>
              </a:rPr>
              <a:t>R</a:t>
            </a:r>
            <a:r>
              <a:rPr lang="es-UY" sz="4800" b="1" dirty="0" err="1">
                <a:solidFill>
                  <a:srgbClr val="FF0000"/>
                </a:solidFill>
              </a:rPr>
              <a:t>e</a:t>
            </a:r>
            <a:r>
              <a:rPr lang="es-UY" sz="4800" b="1" dirty="0" err="1">
                <a:solidFill>
                  <a:srgbClr val="7030A0"/>
                </a:solidFill>
              </a:rPr>
              <a:t>c</a:t>
            </a:r>
            <a:r>
              <a:rPr lang="es-UY" sz="4800" b="1" dirty="0" err="1">
                <a:solidFill>
                  <a:srgbClr val="663300"/>
                </a:solidFill>
              </a:rPr>
              <a:t>e</a:t>
            </a:r>
            <a:r>
              <a:rPr lang="es-UY" sz="4800" b="1" dirty="0" err="1">
                <a:solidFill>
                  <a:srgbClr val="FFC000"/>
                </a:solidFill>
              </a:rPr>
              <a:t>p</a:t>
            </a:r>
            <a:r>
              <a:rPr lang="es-UY" sz="4800" b="1" dirty="0" err="1">
                <a:solidFill>
                  <a:srgbClr val="3366CC"/>
                </a:solidFill>
              </a:rPr>
              <a:t>t</a:t>
            </a:r>
            <a:r>
              <a:rPr lang="es-UY" sz="4800" b="1" dirty="0" err="1">
                <a:solidFill>
                  <a:srgbClr val="663300"/>
                </a:solidFill>
              </a:rPr>
              <a:t>i</a:t>
            </a:r>
            <a:r>
              <a:rPr lang="es-UY" sz="4800" b="1" dirty="0" err="1">
                <a:solidFill>
                  <a:schemeClr val="accent5">
                    <a:lumMod val="50000"/>
                  </a:schemeClr>
                </a:solidFill>
              </a:rPr>
              <a:t>o</a:t>
            </a:r>
            <a:r>
              <a:rPr lang="es-UY" sz="4800" b="1" dirty="0" err="1">
                <a:solidFill>
                  <a:srgbClr val="92D050"/>
                </a:solidFill>
              </a:rPr>
              <a:t>n</a:t>
            </a:r>
            <a:endParaRPr lang="es-ES" sz="4800" b="1" dirty="0">
              <a:solidFill>
                <a:srgbClr val="92D05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05304CF-210F-46F4-9487-32A63B8A28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pPr eaLnBrk="1" hangingPunct="1"/>
            <a:r>
              <a:rPr lang="en-GB" altLang="en-US" dirty="0"/>
              <a:t>Daily Organisation</a:t>
            </a:r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0DEC16A8-5260-43C7-8593-F655C495CA6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528" y="958281"/>
            <a:ext cx="8496944" cy="4126904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/>
              <a:t>Pupils are to make their way down to the Reception class between 8.40 and 9am.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/>
              <a:t>We will help the children to put their coats and bags onto their pegs.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/>
              <a:t>Please provide your child with a healthy snack and drink.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/>
              <a:t>Please make sure your child’s belongings are clearly labelled with their name- jumpers, PE kit, snack, water bottles etc.</a:t>
            </a: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ACDB3F68-1455-4614-B9B6-693D2C80B7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What happens in a typical day?</a:t>
            </a:r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4A477B19-BF6B-450F-AB6B-7CD17D55FC4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r>
              <a:rPr lang="en-GB" altLang="en-US" sz="1600" dirty="0"/>
              <a:t>Meet and greet the children</a:t>
            </a:r>
          </a:p>
          <a:p>
            <a:r>
              <a:rPr lang="en-GB" altLang="en-US" sz="1600" dirty="0"/>
              <a:t>Focused numeracy/ literacy session</a:t>
            </a:r>
          </a:p>
          <a:p>
            <a:r>
              <a:rPr lang="en-GB" altLang="en-US" sz="1600" dirty="0"/>
              <a:t>Assembly</a:t>
            </a:r>
          </a:p>
          <a:p>
            <a:r>
              <a:rPr lang="en-GB" altLang="en-US" sz="1600" dirty="0"/>
              <a:t>Break time/ Snack</a:t>
            </a:r>
          </a:p>
          <a:p>
            <a:r>
              <a:rPr lang="en-GB" altLang="en-US" sz="1600" dirty="0"/>
              <a:t>Focused numeracy/ literacy session</a:t>
            </a:r>
          </a:p>
          <a:p>
            <a:r>
              <a:rPr lang="en-GB" altLang="en-US" sz="1600" dirty="0"/>
              <a:t>Lunch </a:t>
            </a:r>
          </a:p>
          <a:p>
            <a:r>
              <a:rPr lang="en-GB" altLang="en-US" sz="1600" dirty="0"/>
              <a:t>Reading time</a:t>
            </a:r>
          </a:p>
          <a:p>
            <a:r>
              <a:rPr lang="en-GB" altLang="en-US" sz="1600" dirty="0"/>
              <a:t>Focused topic session</a:t>
            </a:r>
          </a:p>
          <a:p>
            <a:r>
              <a:rPr lang="en-GB" altLang="en-US" sz="1600" dirty="0"/>
              <a:t>Rotate through range of learning activities indoors and outdoors</a:t>
            </a:r>
          </a:p>
          <a:p>
            <a:r>
              <a:rPr lang="en-GB" altLang="en-US" sz="1600" dirty="0"/>
              <a:t>Boost groups- </a:t>
            </a:r>
            <a:r>
              <a:rPr lang="en-GB" altLang="en-US" sz="1600" dirty="0" err="1"/>
              <a:t>Wellcomm</a:t>
            </a:r>
            <a:r>
              <a:rPr lang="en-GB" altLang="en-US" sz="1600" dirty="0"/>
              <a:t>, Speech &amp; Language Link, Attention Autism</a:t>
            </a:r>
            <a:r>
              <a:rPr lang="en-GB" altLang="en-US" sz="1800" dirty="0"/>
              <a:t>, </a:t>
            </a:r>
            <a:r>
              <a:rPr lang="en-GB" altLang="en-US" sz="1600" dirty="0"/>
              <a:t>DCD, Sensory circuit, Pastoral, </a:t>
            </a:r>
            <a:r>
              <a:rPr lang="en-GB" altLang="en-US" sz="1600" dirty="0" err="1"/>
              <a:t>Popat</a:t>
            </a:r>
            <a:endParaRPr lang="en-GB" altLang="en-US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39A7696B-8229-4118-8139-6DCA977C84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Phonics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78787B11-2539-4FAE-B7F4-79AC91B86F6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003852"/>
            <a:ext cx="8229600" cy="4525963"/>
          </a:xfrm>
        </p:spPr>
        <p:txBody>
          <a:bodyPr/>
          <a:lstStyle/>
          <a:p>
            <a:pPr eaLnBrk="1" hangingPunct="1"/>
            <a:r>
              <a:rPr lang="en-GB" altLang="en-US" dirty="0"/>
              <a:t>Jolly Phonics </a:t>
            </a:r>
            <a:r>
              <a:rPr lang="en-GB" altLang="en-US" sz="3000" dirty="0"/>
              <a:t>is a fun approach to teach your child their sounds. There is a combination of stories, decodable reading books, pictures and rhymes for each sound. </a:t>
            </a:r>
          </a:p>
          <a:p>
            <a:pPr eaLnBrk="1" hangingPunct="1"/>
            <a:r>
              <a:rPr lang="en-GB" altLang="en-US" sz="3000" dirty="0"/>
              <a:t>We learn the sounds rather than letter names.</a:t>
            </a:r>
          </a:p>
          <a:p>
            <a:pPr eaLnBrk="1" hangingPunct="1"/>
            <a:r>
              <a:rPr lang="en-GB" altLang="en-US" sz="3000" dirty="0"/>
              <a:t>One new sound each week- ‘Sound of the Week’.</a:t>
            </a:r>
            <a:r>
              <a:rPr lang="en-GB" altLang="en-US" dirty="0"/>
              <a:t> </a:t>
            </a: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39A7696B-8229-4118-8139-6DCA977C84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Numeracy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78787B11-2539-4FAE-B7F4-79AC91B86F6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628800"/>
            <a:ext cx="8229600" cy="3901015"/>
          </a:xfrm>
        </p:spPr>
        <p:txBody>
          <a:bodyPr/>
          <a:lstStyle/>
          <a:p>
            <a:pPr eaLnBrk="1" hangingPunct="1"/>
            <a:r>
              <a:rPr lang="en-GB" altLang="en-US" dirty="0"/>
              <a:t>Maths is taught indoors and outdoors.</a:t>
            </a:r>
            <a:endParaRPr lang="en-GB" altLang="en-US" sz="3000" dirty="0">
              <a:ea typeface="+mn-lt"/>
              <a:cs typeface="+mn-lt"/>
            </a:endParaRPr>
          </a:p>
          <a:p>
            <a:pPr eaLnBrk="1" hangingPunct="1"/>
            <a:r>
              <a:rPr lang="en-GB" altLang="en-US" sz="3000" dirty="0"/>
              <a:t>Heavy focus on numbers – forming, ordering, sequencing, more and less.</a:t>
            </a:r>
          </a:p>
          <a:p>
            <a:pPr eaLnBrk="1" hangingPunct="1"/>
            <a:r>
              <a:rPr lang="en-GB" altLang="en-US" sz="3000" dirty="0"/>
              <a:t>Maths activities within the role play area – opportunities to use their skills in the areas within the classroom.</a:t>
            </a:r>
          </a:p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97819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0C8101D2-C421-43E8-8441-E873098BC2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-7207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dirty="0"/>
              <a:t>Reading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624C0C9B-EEE5-4003-A93B-19B3304CDFE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512" y="764704"/>
            <a:ext cx="8374385" cy="4104803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en-GB" altLang="en-US" sz="2400" dirty="0"/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Learn to recognise series of High Frequency words.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Group Reading/ Reading Eggs.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Reading Day- letter will be attached to their reading record.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Will not have a reading book straight away as we will take time to get to know your child.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Reading record- please feel free to comment how your child is getting along.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EF3C6F86-CB12-42E2-A3EC-EC37FCFE38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What you can do to help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9F59259C-C5F1-48FA-972B-BDB7A4F441A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500" dirty="0"/>
              <a:t>Learn letter sounds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500" dirty="0"/>
              <a:t>Read bedtime stories/ decodable reading books.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500" dirty="0">
                <a:solidFill>
                  <a:srgbClr val="FF0000"/>
                </a:solidFill>
              </a:rPr>
              <a:t>Check website every week! </a:t>
            </a:r>
            <a:r>
              <a:rPr lang="en-GB" altLang="en-US" sz="2500" dirty="0">
                <a:hlinkClick r:id="rId2"/>
              </a:rPr>
              <a:t>https://www.llangyfelachprimaryschool.co.uk/reception/</a:t>
            </a:r>
            <a:endParaRPr lang="en-GB" altLang="en-US" sz="2500" dirty="0"/>
          </a:p>
          <a:p>
            <a:pPr eaLnBrk="1" hangingPunct="1">
              <a:lnSpc>
                <a:spcPct val="90000"/>
              </a:lnSpc>
            </a:pPr>
            <a:r>
              <a:rPr lang="en-GB" altLang="en-US" sz="2500" dirty="0"/>
              <a:t>Encourage children to draw, paint, cut, fasten zips, practise opening lunch box etc.</a:t>
            </a:r>
          </a:p>
          <a:p>
            <a:pPr eaLnBrk="1" hangingPunct="1"/>
            <a:r>
              <a:rPr lang="en-GB" altLang="en-US" sz="2500" dirty="0"/>
              <a:t>Homework online every Friday.</a:t>
            </a:r>
          </a:p>
          <a:p>
            <a:pPr marL="0" indent="0" eaLnBrk="1" hangingPunct="1">
              <a:buNone/>
            </a:pPr>
            <a:endParaRPr lang="en-GB" altLang="en-US" sz="2500" dirty="0"/>
          </a:p>
          <a:p>
            <a:pPr marL="0" indent="0" eaLnBrk="1" hangingPunct="1">
              <a:lnSpc>
                <a:spcPct val="90000"/>
              </a:lnSpc>
              <a:buNone/>
            </a:pPr>
            <a:endParaRPr lang="en-GB" altLang="en-US" dirty="0">
              <a:solidFill>
                <a:srgbClr val="FF0000"/>
              </a:solidFill>
            </a:endParaRP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F605695D-8FEA-4579-AA98-2CD9F290F4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In the Class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1070D9CC-AD7A-4840-8D7E-BAC81CE93F7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117442"/>
            <a:ext cx="8229600" cy="4525963"/>
          </a:xfrm>
        </p:spPr>
        <p:txBody>
          <a:bodyPr/>
          <a:lstStyle/>
          <a:p>
            <a:pPr eaLnBrk="1" hangingPunct="1"/>
            <a:r>
              <a:rPr lang="en-GB" altLang="en-US" sz="2400"/>
              <a:t>Children will work in groups.</a:t>
            </a:r>
          </a:p>
          <a:p>
            <a:pPr eaLnBrk="1" hangingPunct="1"/>
            <a:r>
              <a:rPr lang="en-GB" altLang="en-US" sz="2400"/>
              <a:t>Will have opportunity through day to take part in teacher and child led activities- pupil voice.</a:t>
            </a:r>
          </a:p>
          <a:p>
            <a:pPr eaLnBrk="1" hangingPunct="1"/>
            <a:r>
              <a:rPr lang="en-GB" altLang="en-US" sz="2400"/>
              <a:t>Children will work in small focus tasks and in the enhanced provision/ challenges- in the different areas- sand, water etc.</a:t>
            </a:r>
          </a:p>
          <a:p>
            <a:pPr eaLnBrk="1" hangingPunct="1"/>
            <a:r>
              <a:rPr lang="en-GB" altLang="en-US" sz="2400"/>
              <a:t>Indoor and outdoor activities.</a:t>
            </a:r>
          </a:p>
          <a:p>
            <a:pPr eaLnBrk="1" hangingPunct="1"/>
            <a:r>
              <a:rPr lang="en-GB" altLang="en-US" sz="2400"/>
              <a:t>Suitable outdoor footwear- Welly Wednesday.</a:t>
            </a:r>
          </a:p>
          <a:p>
            <a:pPr eaLnBrk="1" hangingPunct="1"/>
            <a:r>
              <a:rPr lang="en-GB" altLang="en-US" sz="2400"/>
              <a:t>Good to be Green: behaviour system. </a:t>
            </a:r>
            <a:endParaRPr lang="en-GB" altLang="en-US" sz="2800"/>
          </a:p>
          <a:p>
            <a:pPr eaLnBrk="1" hangingPunct="1"/>
            <a:r>
              <a:rPr lang="en-GB" altLang="en-US" sz="2400"/>
              <a:t>Dojo points- reward system.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02122C41-7E8A-4C59-84F2-F42B1A3F9C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950" y="45720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/>
              <a:t>Geoff and Dewi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5DEC2986-13D0-394A-B733-9E3EF1FFA4E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altLang="en-US" sz="2800" dirty="0"/>
              <a:t>Geoff: to support sound of the </a:t>
            </a:r>
          </a:p>
          <a:p>
            <a:pPr eaLnBrk="1" hangingPunct="1">
              <a:defRPr/>
            </a:pPr>
            <a:r>
              <a:rPr lang="en-GB" altLang="en-US" sz="2800" dirty="0"/>
              <a:t>week each week.</a:t>
            </a:r>
          </a:p>
          <a:p>
            <a:pPr eaLnBrk="1" hangingPunct="1">
              <a:defRPr/>
            </a:pPr>
            <a:r>
              <a:rPr lang="en-GB" altLang="en-US" sz="2800" dirty="0" err="1"/>
              <a:t>Dewi</a:t>
            </a:r>
            <a:r>
              <a:rPr lang="en-GB" altLang="en-US" sz="2800" dirty="0"/>
              <a:t>: to support Welsh </a:t>
            </a:r>
          </a:p>
          <a:p>
            <a:pPr eaLnBrk="1" hangingPunct="1">
              <a:defRPr/>
            </a:pPr>
            <a:r>
              <a:rPr lang="en-GB" altLang="en-US" sz="2800" dirty="0"/>
              <a:t>sentence patterns, new words.</a:t>
            </a:r>
          </a:p>
          <a:p>
            <a:pPr eaLnBrk="1" hangingPunct="1">
              <a:defRPr/>
            </a:pPr>
            <a:r>
              <a:rPr lang="en-GB" altLang="en-US" sz="2800" dirty="0">
                <a:solidFill>
                  <a:srgbClr val="FF0000"/>
                </a:solidFill>
              </a:rPr>
              <a:t>To be sent home on Friday and </a:t>
            </a:r>
          </a:p>
          <a:p>
            <a:pPr marL="0" indent="0" eaLnBrk="1" hangingPunct="1">
              <a:buFontTx/>
              <a:buNone/>
              <a:defRPr/>
            </a:pPr>
            <a:r>
              <a:rPr lang="en-GB" altLang="en-US" sz="2800" dirty="0">
                <a:solidFill>
                  <a:srgbClr val="FF0000"/>
                </a:solidFill>
              </a:rPr>
              <a:t>returned on Monday.</a:t>
            </a:r>
          </a:p>
          <a:p>
            <a:pPr eaLnBrk="1" hangingPunct="1">
              <a:buFontTx/>
              <a:buNone/>
              <a:defRPr/>
            </a:pPr>
            <a:endParaRPr lang="en-GB" altLang="en-US" dirty="0"/>
          </a:p>
          <a:p>
            <a:pPr eaLnBrk="1" hangingPunct="1">
              <a:defRPr/>
            </a:pPr>
            <a:endParaRPr lang="en-GB" altLang="en-US" dirty="0"/>
          </a:p>
        </p:txBody>
      </p:sp>
      <p:pic>
        <p:nvPicPr>
          <p:cNvPr id="11268" name="Picture 3">
            <a:extLst>
              <a:ext uri="{FF2B5EF4-FFF2-40B4-BE49-F238E27FC236}">
                <a16:creationId xmlns:a16="http://schemas.microsoft.com/office/drawing/2014/main" id="{3090005C-4A8D-4B6B-AE5B-F756EA851E4C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900" y="304800"/>
            <a:ext cx="2349500" cy="279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>
            <a:extLst>
              <a:ext uri="{FF2B5EF4-FFF2-40B4-BE49-F238E27FC236}">
                <a16:creationId xmlns:a16="http://schemas.microsoft.com/office/drawing/2014/main" id="{42B0B302-D824-4E93-A552-4225087AECED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700" y="2641600"/>
            <a:ext cx="2857500" cy="204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7B123E12-9A82-4DBC-A20E-66FF8B1AF8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Things to remember: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870C1616-B83F-485A-ABA9-533E76BC94E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124744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Please inform the office or myself of any medical needs/ dietary requirements.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Packed lunches in named lunch box.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Spare change of clothes in their bag- labelled.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Check the website regularly- homework will be on here, photos of our learning, new topics.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Children to bring in a healthy snack for snack time. This can be a piece of fruit, crackers, yoghurt.  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78C4F3EA-5013-4598-84F4-FFC0B608BA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Timetable of the week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0F576BEC-726D-4EC9-BFB1-FE38E71995E5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400" dirty="0"/>
              <a:t>Monday- Geoff and </a:t>
            </a:r>
            <a:r>
              <a:rPr lang="en-US" altLang="en-US" sz="2400" dirty="0" err="1"/>
              <a:t>Dewi</a:t>
            </a:r>
            <a:r>
              <a:rPr lang="en-US" altLang="en-US" sz="2400" dirty="0"/>
              <a:t> to be returned.</a:t>
            </a:r>
          </a:p>
          <a:p>
            <a:r>
              <a:rPr lang="en-US" altLang="en-US" sz="2400" dirty="0"/>
              <a:t>Wednesday- Welly Wednesday- waterproof overalls provided, </a:t>
            </a:r>
            <a:r>
              <a:rPr lang="en-US" altLang="en-US" sz="2400" dirty="0" err="1"/>
              <a:t>wellys</a:t>
            </a:r>
            <a:r>
              <a:rPr lang="en-US" altLang="en-US" sz="2400" dirty="0"/>
              <a:t> to be brought in bag and appropriate clothing to be worn. Homework due in.</a:t>
            </a:r>
          </a:p>
          <a:p>
            <a:r>
              <a:rPr lang="en-US" altLang="en-US" sz="2400" dirty="0"/>
              <a:t>Friday- Geoff and </a:t>
            </a:r>
            <a:r>
              <a:rPr lang="en-US" altLang="en-US" sz="2400" dirty="0" err="1"/>
              <a:t>Dewi</a:t>
            </a:r>
            <a:r>
              <a:rPr lang="en-US" altLang="en-US" sz="2400" dirty="0"/>
              <a:t> to be given out. Homework on the </a:t>
            </a:r>
            <a:r>
              <a:rPr lang="en-US" altLang="en-US" sz="2400" dirty="0" err="1"/>
              <a:t>webiste</a:t>
            </a:r>
            <a:endParaRPr lang="en-US" altLang="en-US" sz="2400" dirty="0"/>
          </a:p>
          <a:p>
            <a:r>
              <a:rPr lang="en-US" altLang="en-US" sz="2400" dirty="0">
                <a:solidFill>
                  <a:srgbClr val="FF0000"/>
                </a:solidFill>
              </a:rPr>
              <a:t>PE days to be confirmed: check the website/letter.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Free School Meals For All</a:t>
            </a:r>
          </a:p>
        </p:txBody>
      </p:sp>
      <p:sp>
        <p:nvSpPr>
          <p:cNvPr id="3" name="Rectangle 2"/>
          <p:cNvSpPr/>
          <p:nvPr/>
        </p:nvSpPr>
        <p:spPr>
          <a:xfrm>
            <a:off x="1318180" y="1595227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1F1F1F"/>
                </a:solidFill>
              </a:rPr>
              <a:t>As part of the Co-operation Agreement with Plaid </a:t>
            </a:r>
            <a:r>
              <a:rPr lang="en-GB" dirty="0" err="1">
                <a:solidFill>
                  <a:srgbClr val="1F1F1F"/>
                </a:solidFill>
              </a:rPr>
              <a:t>Cymru</a:t>
            </a:r>
            <a:r>
              <a:rPr lang="en-GB" dirty="0">
                <a:solidFill>
                  <a:srgbClr val="1F1F1F"/>
                </a:solidFill>
              </a:rPr>
              <a:t>, the Welsh Government is working closely with local authorities to meet the commitment for every primary school pupil to receive a free school meal by 2024.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318180" y="3068960"/>
            <a:ext cx="6696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This will mean that all children in the school will start receiving universal primary free school meals from this September.</a:t>
            </a:r>
          </a:p>
        </p:txBody>
      </p:sp>
    </p:spTree>
    <p:extLst>
      <p:ext uri="{BB962C8B-B14F-4D97-AF65-F5344CB8AC3E}">
        <p14:creationId xmlns:p14="http://schemas.microsoft.com/office/powerpoint/2010/main" val="39637604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78C4F3EA-5013-4598-84F4-FFC0B608BA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/>
          <a:p>
            <a:r>
              <a:rPr lang="en-US" altLang="en-US" dirty="0"/>
              <a:t>School uniform grant – </a:t>
            </a:r>
            <a:br>
              <a:rPr lang="en-US" altLang="en-US" dirty="0"/>
            </a:br>
            <a:r>
              <a:rPr lang="en-US" altLang="en-US" dirty="0"/>
              <a:t>please sign up.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608" y="1700808"/>
            <a:ext cx="7321552" cy="3080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8448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6229B-FEE0-9160-737E-EA5E0AEAA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Admin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68C0AD-B5A6-3567-0D36-924222D8DB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School uniform</a:t>
            </a:r>
          </a:p>
          <a:p>
            <a:r>
              <a:rPr lang="en-GB" dirty="0"/>
              <a:t>School app</a:t>
            </a:r>
          </a:p>
          <a:p>
            <a:r>
              <a:rPr lang="en-GB" dirty="0" err="1"/>
              <a:t>iPay</a:t>
            </a:r>
            <a:endParaRPr lang="en-GB" dirty="0"/>
          </a:p>
          <a:p>
            <a:r>
              <a:rPr lang="en-GB">
                <a:hlinkClick r:id="rId2"/>
              </a:rPr>
              <a:t>English_Help+with+School+Costs_web.pdf (hwb-team-storage.s3.eu-west-1.amazonaws.com)</a:t>
            </a:r>
            <a:r>
              <a:rPr lang="en-GB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03654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71C0705-26E2-21DB-2974-98BDCD803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62474"/>
          </a:xfrm>
        </p:spPr>
        <p:txBody>
          <a:bodyPr/>
          <a:lstStyle/>
          <a:p>
            <a:r>
              <a:rPr lang="en-GB" sz="6000" dirty="0"/>
              <a:t>Any questions?</a:t>
            </a:r>
            <a:br>
              <a:rPr lang="en-GB" sz="6000" dirty="0"/>
            </a:br>
            <a:br>
              <a:rPr lang="en-GB" sz="6000" dirty="0"/>
            </a:b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670367537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19100</TotalTime>
  <Words>698</Words>
  <Application>Microsoft Macintosh PowerPoint</Application>
  <PresentationFormat>On-screen Show (4:3)</PresentationFormat>
  <Paragraphs>76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Diseño predeterminado</vt:lpstr>
      <vt:lpstr>Welcome to Reception</vt:lpstr>
      <vt:lpstr>Daily Organisation</vt:lpstr>
      <vt:lpstr>What happens in a typical day?</vt:lpstr>
      <vt:lpstr>Phonics</vt:lpstr>
      <vt:lpstr>Numeracy</vt:lpstr>
      <vt:lpstr>Reading</vt:lpstr>
      <vt:lpstr>What you can do to help</vt:lpstr>
      <vt:lpstr>In the Class</vt:lpstr>
      <vt:lpstr>Geoff and Dewi</vt:lpstr>
      <vt:lpstr>Things to remember:</vt:lpstr>
      <vt:lpstr>Timetable of the week</vt:lpstr>
      <vt:lpstr>Free School Meals For All</vt:lpstr>
      <vt:lpstr>School uniform grant –  please sign up.</vt:lpstr>
      <vt:lpstr>Admin</vt:lpstr>
      <vt:lpstr>Any questions?  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C Bate (Llangyfelach Primary School)</cp:lastModifiedBy>
  <cp:revision>871</cp:revision>
  <dcterms:created xsi:type="dcterms:W3CDTF">2010-05-23T14:28:12Z</dcterms:created>
  <dcterms:modified xsi:type="dcterms:W3CDTF">2025-07-16T07:46:14Z</dcterms:modified>
</cp:coreProperties>
</file>