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1" r:id="rId5"/>
    <p:sldId id="260" r:id="rId6"/>
    <p:sldId id="263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E996FC0-9F67-DBBF-7C17-61E9060C4D5D}" v="15" dt="2024-10-01T08:20:35.13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10/1/2024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10/1/2024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10/1/2024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10/1/2024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thegreenbelt.blogspot.com/2014/05/this-evil-symbol-of-devil.html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pngimg.com/download/61295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mpnforum.com/button-test/" TargetMode="Externa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3" name="Rectangle 32">
            <a:extLst>
              <a:ext uri="{FF2B5EF4-FFF2-40B4-BE49-F238E27FC236}">
                <a16:creationId xmlns:a16="http://schemas.microsoft.com/office/drawing/2014/main" id="{9B7AD9F6-8CE7-4299-8FC6-328F4DCD3F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14089" y="2021205"/>
            <a:ext cx="4210263" cy="2185035"/>
          </a:xfrm>
        </p:spPr>
        <p:txBody>
          <a:bodyPr anchor="b">
            <a:normAutofit/>
          </a:bodyPr>
          <a:lstStyle/>
          <a:p>
            <a:pPr algn="l"/>
            <a:r>
              <a:rPr lang="en-US" sz="5400" i="1" err="1">
                <a:latin typeface="Arial Nova Cond"/>
                <a:cs typeface="Calibri Light"/>
              </a:rPr>
              <a:t>Criw</a:t>
            </a:r>
            <a:r>
              <a:rPr lang="en-US" sz="5400" i="1">
                <a:latin typeface="Arial Nova Cond"/>
                <a:cs typeface="Calibri Light"/>
              </a:rPr>
              <a:t> Iaith</a:t>
            </a:r>
          </a:p>
        </p:txBody>
      </p:sp>
      <p:sp>
        <p:nvSpPr>
          <p:cNvPr id="35" name="sketchy line">
            <a:extLst>
              <a:ext uri="{FF2B5EF4-FFF2-40B4-BE49-F238E27FC236}">
                <a16:creationId xmlns:a16="http://schemas.microsoft.com/office/drawing/2014/main" id="{F49775AF-8896-43EE-92C6-83497D6DC5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90338" y="4409267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 descr="Dragon Welsh Plain · Free vector graphic on Pixabay">
            <a:extLst>
              <a:ext uri="{FF2B5EF4-FFF2-40B4-BE49-F238E27FC236}">
                <a16:creationId xmlns:a16="http://schemas.microsoft.com/office/drawing/2014/main" id="{4A403D06-3760-1647-9A09-E0E55823F78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6649" r="16649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75FCF0-00D5-D26D-C863-588B7C3752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64614" y="1783959"/>
            <a:ext cx="4087306" cy="2889114"/>
          </a:xfrm>
        </p:spPr>
        <p:txBody>
          <a:bodyPr vert="horz" lIns="91440" tIns="45720" rIns="91440" bIns="45720" rtlCol="0" anchor="b">
            <a:noAutofit/>
          </a:bodyPr>
          <a:lstStyle/>
          <a:p>
            <a:pPr algn="ctr"/>
            <a:r>
              <a:rPr lang="en-US" sz="6000" i="1">
                <a:latin typeface="Lucida Handwriting"/>
              </a:rPr>
              <a:t>Year 2</a:t>
            </a:r>
            <a:br>
              <a:rPr lang="en-US" sz="6000" i="1">
                <a:latin typeface="Lucida Handwriting"/>
              </a:rPr>
            </a:br>
            <a:br>
              <a:rPr lang="en-US" sz="6000" i="1">
                <a:latin typeface="Lucida Handwriting"/>
              </a:rPr>
            </a:br>
            <a:r>
              <a:rPr lang="en-US" sz="6000" i="1">
                <a:latin typeface="Lucida Handwriting"/>
              </a:rPr>
              <a:t> We Need You!</a:t>
            </a:r>
            <a:endParaRPr lang="en-US">
              <a:latin typeface="Lucida Handwriting"/>
            </a:endParaRPr>
          </a:p>
        </p:txBody>
      </p:sp>
      <p:sp>
        <p:nvSpPr>
          <p:cNvPr id="165" name="Freeform: Shape 154">
            <a:extLst>
              <a:ext uri="{FF2B5EF4-FFF2-40B4-BE49-F238E27FC236}">
                <a16:creationId xmlns:a16="http://schemas.microsoft.com/office/drawing/2014/main" id="{E49CC64F-7275-4E33-961B-0C5CDC4398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1" y="0"/>
            <a:ext cx="7188051" cy="6858000"/>
          </a:xfrm>
          <a:custGeom>
            <a:avLst/>
            <a:gdLst>
              <a:gd name="connsiteX0" fmla="*/ 7188051 w 7188051"/>
              <a:gd name="connsiteY0" fmla="*/ 6858000 h 6858000"/>
              <a:gd name="connsiteX1" fmla="*/ 108694 w 7188051"/>
              <a:gd name="connsiteY1" fmla="*/ 6858000 h 6858000"/>
              <a:gd name="connsiteX2" fmla="*/ 79127 w 7188051"/>
              <a:gd name="connsiteY2" fmla="*/ 6681235 h 6858000"/>
              <a:gd name="connsiteX3" fmla="*/ 0 w 7188051"/>
              <a:gd name="connsiteY3" fmla="*/ 5565888 h 6858000"/>
              <a:gd name="connsiteX4" fmla="*/ 2190696 w 7188051"/>
              <a:gd name="connsiteY4" fmla="*/ 145339 h 6858000"/>
              <a:gd name="connsiteX5" fmla="*/ 2339431 w 7188051"/>
              <a:gd name="connsiteY5" fmla="*/ 0 h 6858000"/>
              <a:gd name="connsiteX6" fmla="*/ 7188051 w 7188051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188051" h="6858000">
                <a:moveTo>
                  <a:pt x="7188051" y="6858000"/>
                </a:moveTo>
                <a:lnTo>
                  <a:pt x="108694" y="6858000"/>
                </a:lnTo>
                <a:lnTo>
                  <a:pt x="79127" y="6681235"/>
                </a:lnTo>
                <a:cubicBezTo>
                  <a:pt x="26981" y="6316967"/>
                  <a:pt x="0" y="5944579"/>
                  <a:pt x="0" y="5565888"/>
                </a:cubicBezTo>
                <a:cubicBezTo>
                  <a:pt x="0" y="3459953"/>
                  <a:pt x="834428" y="1548908"/>
                  <a:pt x="2190696" y="145339"/>
                </a:cubicBezTo>
                <a:lnTo>
                  <a:pt x="2339431" y="0"/>
                </a:lnTo>
                <a:lnTo>
                  <a:pt x="7188051" y="0"/>
                </a:ln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27" name="Picture 33" descr="Uncle Sam Wants You Free Stock Photo - Public Domain Pictures">
            <a:extLst>
              <a:ext uri="{FF2B5EF4-FFF2-40B4-BE49-F238E27FC236}">
                <a16:creationId xmlns:a16="http://schemas.microsoft.com/office/drawing/2014/main" id="{9D9F4C72-2F4C-49C1-BED7-6872BD2A0CF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0970" b="10971"/>
          <a:stretch/>
        </p:blipFill>
        <p:spPr>
          <a:xfrm>
            <a:off x="1" y="10"/>
            <a:ext cx="7028495" cy="6857990"/>
          </a:xfrm>
          <a:custGeom>
            <a:avLst/>
            <a:gdLst/>
            <a:ahLst/>
            <a:cxnLst/>
            <a:rect l="l" t="t" r="r" b="b"/>
            <a:pathLst>
              <a:path w="7028495" h="6858000">
                <a:moveTo>
                  <a:pt x="0" y="0"/>
                </a:moveTo>
                <a:lnTo>
                  <a:pt x="6915668" y="0"/>
                </a:lnTo>
                <a:lnTo>
                  <a:pt x="6952411" y="219663"/>
                </a:lnTo>
                <a:cubicBezTo>
                  <a:pt x="7002551" y="569921"/>
                  <a:pt x="7028495" y="927986"/>
                  <a:pt x="7028495" y="1292112"/>
                </a:cubicBezTo>
                <a:cubicBezTo>
                  <a:pt x="7028495" y="3343346"/>
                  <a:pt x="6205186" y="5202289"/>
                  <a:pt x="4870994" y="6556512"/>
                </a:cubicBezTo>
                <a:lnTo>
                  <a:pt x="4556185" y="6858000"/>
                </a:lnTo>
                <a:lnTo>
                  <a:pt x="0" y="6858000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65620434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wheel spokes="1"/>
      </p:transition>
    </mc:Choice>
    <mc:Fallback xmlns="">
      <p:transition spd="slow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1" name="Rectangle 30">
            <a:extLst>
              <a:ext uri="{FF2B5EF4-FFF2-40B4-BE49-F238E27FC236}">
                <a16:creationId xmlns:a16="http://schemas.microsoft.com/office/drawing/2014/main" id="{D009D6D5-DAC2-4A8B-A17A-E206B9012D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51EE379-66FC-6685-7692-0319F29599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5125"/>
            <a:ext cx="5251316" cy="1807305"/>
          </a:xfrm>
        </p:spPr>
        <p:txBody>
          <a:bodyPr>
            <a:normAutofit/>
          </a:bodyPr>
          <a:lstStyle/>
          <a:p>
            <a:r>
              <a:rPr lang="en-US" i="1">
                <a:latin typeface="Verdana Pro Black"/>
                <a:cs typeface="Calibri Light"/>
              </a:rPr>
              <a:t>What we do in Criw Iaith?</a:t>
            </a:r>
            <a:endParaRPr lang="en-US" i="1">
              <a:latin typeface="Verdana Pro Black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CD158A-9E3B-E4CD-7771-83F4BA602E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333297"/>
            <a:ext cx="4619621" cy="3843666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3600">
                <a:latin typeface="Verdana Pro"/>
                <a:ea typeface="Calibri"/>
                <a:cs typeface="Calibri" panose="020F0502020204030204"/>
              </a:rPr>
              <a:t>We ask Welsh questions to the children and teachers on the yard with the iPad. </a:t>
            </a:r>
            <a:endParaRPr lang="en-US" sz="3600">
              <a:latin typeface="Calibri"/>
              <a:ea typeface="Calibri"/>
              <a:cs typeface="Calibri" panose="020F0502020204030204"/>
            </a:endParaRPr>
          </a:p>
          <a:p>
            <a:pPr marL="0" indent="0">
              <a:buNone/>
            </a:pPr>
            <a:endParaRPr lang="en-US" sz="2000">
              <a:latin typeface="Calibri"/>
              <a:ea typeface="Calibri"/>
              <a:cs typeface="Calibri" panose="020F0502020204030204"/>
            </a:endParaRPr>
          </a:p>
        </p:txBody>
      </p:sp>
      <p:pic>
        <p:nvPicPr>
          <p:cNvPr id="6" name="Picture 6" descr="A picture containing sky, outdoor, flag, cloudy&#10;&#10;Description automatically generated">
            <a:extLst>
              <a:ext uri="{FF2B5EF4-FFF2-40B4-BE49-F238E27FC236}">
                <a16:creationId xmlns:a16="http://schemas.microsoft.com/office/drawing/2014/main" id="{1D2B6C91-61C9-3E7A-8839-45C542A40AD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27414" r="14548" b="-1"/>
          <a:stretch/>
        </p:blipFill>
        <p:spPr>
          <a:xfrm>
            <a:off x="6229215" y="10"/>
            <a:ext cx="5962785" cy="685799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358142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dissolve/>
      </p:transition>
    </mc:Choice>
    <mc:Fallback xmlns="">
      <p:transition spd="slow">
        <p:dissolv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2" name="Rectangle 51">
            <a:extLst>
              <a:ext uri="{FF2B5EF4-FFF2-40B4-BE49-F238E27FC236}">
                <a16:creationId xmlns:a16="http://schemas.microsoft.com/office/drawing/2014/main" id="{9AA72BD9-2C5A-4EDC-931F-5AA08EACA0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3" descr="Daffodil Flowers Free Stock Photo - Public Domain Pictures">
            <a:extLst>
              <a:ext uri="{FF2B5EF4-FFF2-40B4-BE49-F238E27FC236}">
                <a16:creationId xmlns:a16="http://schemas.microsoft.com/office/drawing/2014/main" id="{516FCE21-684F-309C-4C0F-5D938EAA63E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6466" r="23289" b="2626"/>
          <a:stretch/>
        </p:blipFill>
        <p:spPr>
          <a:xfrm>
            <a:off x="3522468" y="10"/>
            <a:ext cx="8669532" cy="6857990"/>
          </a:xfrm>
          <a:prstGeom prst="rect">
            <a:avLst/>
          </a:prstGeom>
        </p:spPr>
      </p:pic>
      <p:sp>
        <p:nvSpPr>
          <p:cNvPr id="54" name="Rectangle 53">
            <a:extLst>
              <a:ext uri="{FF2B5EF4-FFF2-40B4-BE49-F238E27FC236}">
                <a16:creationId xmlns:a16="http://schemas.microsoft.com/office/drawing/2014/main" id="{DD3981AC-7B61-4947-BCF3-F7AA7FA385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9756601" cy="6858000"/>
          </a:xfrm>
          <a:prstGeom prst="rect">
            <a:avLst/>
          </a:prstGeom>
          <a:gradFill>
            <a:gsLst>
              <a:gs pos="58000">
                <a:schemeClr val="tx1"/>
              </a:gs>
              <a:gs pos="35000">
                <a:schemeClr val="tx1">
                  <a:alpha val="78000"/>
                </a:schemeClr>
              </a:gs>
              <a:gs pos="19000">
                <a:schemeClr val="tx1">
                  <a:alpha val="38000"/>
                </a:schemeClr>
              </a:gs>
              <a:gs pos="0">
                <a:schemeClr val="tx1">
                  <a:alpha val="0"/>
                </a:schemeClr>
              </a:gs>
              <a:gs pos="100000">
                <a:schemeClr val="tx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55D4142C-5077-457F-A6AD-3FECFDB396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62559" y="605790"/>
            <a:ext cx="73152" cy="548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7A5F0580-5EE9-419F-96EE-B6529EF6E7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8244" y="2443480"/>
            <a:ext cx="3300984" cy="9144"/>
          </a:xfrm>
          <a:prstGeom prst="rect">
            <a:avLst/>
          </a:prstGeom>
          <a:solidFill>
            <a:schemeClr val="tx1"/>
          </a:solidFill>
          <a:ln w="3175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CD158A-9E3B-E4CD-7771-83F4BA602E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66339" y="2732431"/>
            <a:ext cx="3438906" cy="3207258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r>
              <a:rPr lang="en-US" sz="2400">
                <a:solidFill>
                  <a:schemeClr val="bg1"/>
                </a:solidFill>
                <a:latin typeface="Verdana Pro"/>
                <a:cs typeface="Calibri"/>
              </a:rPr>
              <a:t>Every year we create videos to show the parents how to use reading eggs. </a:t>
            </a:r>
          </a:p>
          <a:p>
            <a:pPr marL="0" indent="0">
              <a:buNone/>
            </a:pPr>
            <a:endParaRPr lang="en-US" sz="2400">
              <a:solidFill>
                <a:schemeClr val="bg1"/>
              </a:solidFill>
              <a:latin typeface="Verdana Pro"/>
              <a:cs typeface="Calibri"/>
            </a:endParaRPr>
          </a:p>
          <a:p>
            <a:pPr marL="0" indent="0">
              <a:buNone/>
            </a:pPr>
            <a:r>
              <a:rPr lang="en-US" sz="2400">
                <a:solidFill>
                  <a:schemeClr val="bg1"/>
                </a:solidFill>
                <a:latin typeface="Verdana Pro"/>
                <a:cs typeface="Calibri"/>
              </a:rPr>
              <a:t>We give out the Seren </a:t>
            </a:r>
            <a:r>
              <a:rPr lang="en-US" sz="2400" err="1">
                <a:solidFill>
                  <a:schemeClr val="bg1"/>
                </a:solidFill>
                <a:latin typeface="Verdana Pro"/>
                <a:cs typeface="Calibri"/>
              </a:rPr>
              <a:t>Cymraeg</a:t>
            </a:r>
            <a:r>
              <a:rPr lang="en-US" sz="2400">
                <a:solidFill>
                  <a:schemeClr val="bg1"/>
                </a:solidFill>
                <a:latin typeface="Verdana Pro"/>
                <a:cs typeface="Calibri"/>
              </a:rPr>
              <a:t> certificates every Friday in our assembly</a:t>
            </a:r>
          </a:p>
        </p:txBody>
      </p:sp>
    </p:spTree>
    <p:extLst>
      <p:ext uri="{BB962C8B-B14F-4D97-AF65-F5344CB8AC3E}">
        <p14:creationId xmlns:p14="http://schemas.microsoft.com/office/powerpoint/2010/main" val="34824562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peelOff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8" name="Rectangle 37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5" descr="A picture containing indoor, vegetable&#10;&#10;Description automatically generated">
            <a:extLst>
              <a:ext uri="{FF2B5EF4-FFF2-40B4-BE49-F238E27FC236}">
                <a16:creationId xmlns:a16="http://schemas.microsoft.com/office/drawing/2014/main" id="{827A3F70-2E71-A99D-1D74-852E80C7AC5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b="1152"/>
          <a:stretch/>
        </p:blipFill>
        <p:spPr>
          <a:xfrm>
            <a:off x="2522356" y="10"/>
            <a:ext cx="9669642" cy="6857990"/>
          </a:xfrm>
          <a:prstGeom prst="rect">
            <a:avLst/>
          </a:prstGeom>
        </p:spPr>
      </p:pic>
      <p:sp>
        <p:nvSpPr>
          <p:cNvPr id="40" name="Rectangle 39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CD158A-9E3B-E4CD-7771-83F4BA602E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434201"/>
            <a:ext cx="3822189" cy="3742762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US">
              <a:latin typeface="Verdana Pro"/>
              <a:ea typeface="+mn-lt"/>
              <a:cs typeface="+mn-lt"/>
            </a:endParaRPr>
          </a:p>
          <a:p>
            <a:pPr marL="0" indent="0">
              <a:buNone/>
            </a:pPr>
            <a:endParaRPr lang="en-US">
              <a:latin typeface="Verdana Pro"/>
              <a:ea typeface="+mn-lt"/>
              <a:cs typeface="+mn-lt"/>
            </a:endParaRPr>
          </a:p>
          <a:p>
            <a:pPr marL="0" indent="0">
              <a:buNone/>
            </a:pPr>
            <a:r>
              <a:rPr lang="en-US">
                <a:latin typeface="Verdana Pro"/>
                <a:ea typeface="+mn-lt"/>
                <a:cs typeface="+mn-lt"/>
              </a:rPr>
              <a:t>You need to be able to ask and answer Welsh questions. </a:t>
            </a:r>
            <a:endParaRPr lang="en-US">
              <a:latin typeface="Verdana Pro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346704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comb/>
      </p:transition>
    </mc:Choice>
    <mc:Fallback xmlns="">
      <p:transition spd="slow">
        <p:comb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B5A3899A-9635-76FD-FE7A-C279C939C601}"/>
              </a:ext>
            </a:extLst>
          </p:cNvPr>
          <p:cNvSpPr txBox="1"/>
          <p:nvPr/>
        </p:nvSpPr>
        <p:spPr>
          <a:xfrm>
            <a:off x="7464614" y="1783959"/>
            <a:ext cx="4087306" cy="2889114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b" anchorCtr="0" forceAA="0" compatLnSpc="1">
            <a:prstTxWarp prst="textNoShape">
              <a:avLst/>
            </a:prstTxWarp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200">
                <a:latin typeface="+mj-lt"/>
                <a:ea typeface="+mj-ea"/>
                <a:cs typeface="+mj-cs"/>
              </a:rPr>
              <a:t>We play Welsh games at playtime and also create them.</a:t>
            </a:r>
          </a:p>
        </p:txBody>
      </p:sp>
      <p:sp>
        <p:nvSpPr>
          <p:cNvPr id="13" name="Freeform: Shape 10">
            <a:extLst>
              <a:ext uri="{FF2B5EF4-FFF2-40B4-BE49-F238E27FC236}">
                <a16:creationId xmlns:a16="http://schemas.microsoft.com/office/drawing/2014/main" id="{E49CC64F-7275-4E33-961B-0C5CDC4398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1" y="0"/>
            <a:ext cx="7188051" cy="6858000"/>
          </a:xfrm>
          <a:custGeom>
            <a:avLst/>
            <a:gdLst>
              <a:gd name="connsiteX0" fmla="*/ 7188051 w 7188051"/>
              <a:gd name="connsiteY0" fmla="*/ 6858000 h 6858000"/>
              <a:gd name="connsiteX1" fmla="*/ 108694 w 7188051"/>
              <a:gd name="connsiteY1" fmla="*/ 6858000 h 6858000"/>
              <a:gd name="connsiteX2" fmla="*/ 79127 w 7188051"/>
              <a:gd name="connsiteY2" fmla="*/ 6681235 h 6858000"/>
              <a:gd name="connsiteX3" fmla="*/ 0 w 7188051"/>
              <a:gd name="connsiteY3" fmla="*/ 5565888 h 6858000"/>
              <a:gd name="connsiteX4" fmla="*/ 2190696 w 7188051"/>
              <a:gd name="connsiteY4" fmla="*/ 145339 h 6858000"/>
              <a:gd name="connsiteX5" fmla="*/ 2339431 w 7188051"/>
              <a:gd name="connsiteY5" fmla="*/ 0 h 6858000"/>
              <a:gd name="connsiteX6" fmla="*/ 7188051 w 7188051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188051" h="6858000">
                <a:moveTo>
                  <a:pt x="7188051" y="6858000"/>
                </a:moveTo>
                <a:lnTo>
                  <a:pt x="108694" y="6858000"/>
                </a:lnTo>
                <a:lnTo>
                  <a:pt x="79127" y="6681235"/>
                </a:lnTo>
                <a:cubicBezTo>
                  <a:pt x="26981" y="6316967"/>
                  <a:pt x="0" y="5944579"/>
                  <a:pt x="0" y="5565888"/>
                </a:cubicBezTo>
                <a:cubicBezTo>
                  <a:pt x="0" y="3459953"/>
                  <a:pt x="834428" y="1548908"/>
                  <a:pt x="2190696" y="145339"/>
                </a:cubicBezTo>
                <a:lnTo>
                  <a:pt x="2339431" y="0"/>
                </a:lnTo>
                <a:lnTo>
                  <a:pt x="7188051" y="0"/>
                </a:ln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6" name="Picture 6" descr="Free picture: blurry, daffodil, narcissus, yellow green, yellowish ...">
            <a:extLst>
              <a:ext uri="{FF2B5EF4-FFF2-40B4-BE49-F238E27FC236}">
                <a16:creationId xmlns:a16="http://schemas.microsoft.com/office/drawing/2014/main" id="{7273A436-CEDE-9895-4173-A7BC8304542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683" r="19906" b="-1"/>
          <a:stretch/>
        </p:blipFill>
        <p:spPr>
          <a:xfrm>
            <a:off x="1" y="10"/>
            <a:ext cx="7028495" cy="6857990"/>
          </a:xfrm>
          <a:custGeom>
            <a:avLst/>
            <a:gdLst/>
            <a:ahLst/>
            <a:cxnLst/>
            <a:rect l="l" t="t" r="r" b="b"/>
            <a:pathLst>
              <a:path w="7028495" h="6858000">
                <a:moveTo>
                  <a:pt x="0" y="0"/>
                </a:moveTo>
                <a:lnTo>
                  <a:pt x="6915668" y="0"/>
                </a:lnTo>
                <a:lnTo>
                  <a:pt x="6952411" y="219663"/>
                </a:lnTo>
                <a:cubicBezTo>
                  <a:pt x="7002551" y="569921"/>
                  <a:pt x="7028495" y="927986"/>
                  <a:pt x="7028495" y="1292112"/>
                </a:cubicBezTo>
                <a:cubicBezTo>
                  <a:pt x="7028495" y="3343346"/>
                  <a:pt x="6205186" y="5202289"/>
                  <a:pt x="4870994" y="6556512"/>
                </a:cubicBezTo>
                <a:lnTo>
                  <a:pt x="4556185" y="6858000"/>
                </a:lnTo>
                <a:lnTo>
                  <a:pt x="0" y="6858000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48145679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9" name="Rectangle 28">
            <a:extLst>
              <a:ext uri="{FF2B5EF4-FFF2-40B4-BE49-F238E27FC236}">
                <a16:creationId xmlns:a16="http://schemas.microsoft.com/office/drawing/2014/main" id="{47942995-B07F-4636-9A06-C6A104B260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F00BDCF-442C-6882-C62F-C1C04FDEA6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9999" y="157131"/>
            <a:ext cx="4036334" cy="2675147"/>
          </a:xfrm>
        </p:spPr>
        <p:txBody>
          <a:bodyPr vert="horz" lIns="91440" tIns="45720" rIns="91440" bIns="45720" rtlCol="0" anchor="t">
            <a:normAutofit fontScale="90000"/>
          </a:bodyPr>
          <a:lstStyle/>
          <a:p>
            <a:r>
              <a:rPr lang="en-US" sz="5400" i="1" kern="1200">
                <a:latin typeface="Lucida Handwriting"/>
              </a:rPr>
              <a:t>How do you join </a:t>
            </a:r>
            <a:r>
              <a:rPr lang="en-US" sz="5400" i="1">
                <a:latin typeface="Lucida Handwriting"/>
              </a:rPr>
              <a:t>Criw Iaith</a:t>
            </a:r>
            <a:r>
              <a:rPr lang="en-US" sz="5400" i="1" kern="1200">
                <a:latin typeface="Lucida Handwriting"/>
              </a:rPr>
              <a:t>? </a:t>
            </a:r>
          </a:p>
        </p:txBody>
      </p:sp>
      <p:sp>
        <p:nvSpPr>
          <p:cNvPr id="14" name="Content Placeholder 13">
            <a:extLst>
              <a:ext uri="{FF2B5EF4-FFF2-40B4-BE49-F238E27FC236}">
                <a16:creationId xmlns:a16="http://schemas.microsoft.com/office/drawing/2014/main" id="{EBB78D9F-B574-CE3A-761B-E53CD6BC53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13809" y="2922735"/>
            <a:ext cx="4036333" cy="1709849"/>
          </a:xfrm>
        </p:spPr>
        <p:txBody>
          <a:bodyPr vert="horz" lIns="91440" tIns="45720" rIns="91440" bIns="45720" rtlCol="0" anchor="b">
            <a:noAutofit/>
          </a:bodyPr>
          <a:lstStyle/>
          <a:p>
            <a:pPr marL="0" indent="0">
              <a:buNone/>
            </a:pPr>
            <a:r>
              <a:rPr lang="en-US" i="1" kern="1200">
                <a:latin typeface="Lucida Handwriting"/>
              </a:rPr>
              <a:t>Let </a:t>
            </a:r>
            <a:r>
              <a:rPr lang="en-US" i="1">
                <a:latin typeface="Lucida Handwriting"/>
              </a:rPr>
              <a:t>Miss Nicholas</a:t>
            </a:r>
            <a:r>
              <a:rPr lang="en-US" i="1" kern="1200">
                <a:latin typeface="Lucida Handwriting"/>
              </a:rPr>
              <a:t> know if you want to join </a:t>
            </a:r>
            <a:r>
              <a:rPr lang="en-US" i="1">
                <a:latin typeface="Lucida Handwriting"/>
              </a:rPr>
              <a:t>Criw</a:t>
            </a:r>
            <a:r>
              <a:rPr lang="en-US" i="1" kern="1200">
                <a:latin typeface="Lucida Handwriting"/>
              </a:rPr>
              <a:t> Iaith.</a:t>
            </a:r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032D8612-31EB-44CF-A1D0-14FD4C7054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2984992"/>
            <a:ext cx="731521" cy="673460"/>
            <a:chOff x="3940602" y="308034"/>
            <a:chExt cx="2116791" cy="3428999"/>
          </a:xfrm>
          <a:solidFill>
            <a:schemeClr val="accent4"/>
          </a:solidFill>
        </p:grpSpPr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F19A4A0F-1B59-4DB0-9764-D10936E987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940602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F399A70F-F8CD-4992-9EF5-6CF15472E7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15626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48F4FEDC-6D80-458C-A665-075D9B9500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90650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6" name="Rectangle 35">
            <a:extLst>
              <a:ext uri="{FF2B5EF4-FFF2-40B4-BE49-F238E27FC236}">
                <a16:creationId xmlns:a16="http://schemas.microsoft.com/office/drawing/2014/main" id="{B81933D1-5615-42C7-9C0B-4EB7105CCE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0697670" y="0"/>
            <a:ext cx="149433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19C9EAEA-39D0-4B0E-A0EB-51E7B26740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85810" y="391886"/>
            <a:ext cx="6009366" cy="601707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9" descr="Logo, company name&#10;&#10;Description automatically generated">
            <a:extLst>
              <a:ext uri="{FF2B5EF4-FFF2-40B4-BE49-F238E27FC236}">
                <a16:creationId xmlns:a16="http://schemas.microsoft.com/office/drawing/2014/main" id="{22DF958F-B378-93C4-5A24-34DA708AB42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2426" r="-1" b="-1"/>
          <a:stretch/>
        </p:blipFill>
        <p:spPr>
          <a:xfrm>
            <a:off x="5821851" y="626887"/>
            <a:ext cx="5536001" cy="5401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57415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7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Criw Iaith</vt:lpstr>
      <vt:lpstr>Year 2   We Need You!</vt:lpstr>
      <vt:lpstr>What we do in Criw Iaith?</vt:lpstr>
      <vt:lpstr>PowerPoint Presentation</vt:lpstr>
      <vt:lpstr>PowerPoint Presentation</vt:lpstr>
      <vt:lpstr>PowerPoint Presentation</vt:lpstr>
      <vt:lpstr>How do you join Criw Iaith? 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revision>2</cp:revision>
  <dcterms:created xsi:type="dcterms:W3CDTF">2022-09-28T12:22:14Z</dcterms:created>
  <dcterms:modified xsi:type="dcterms:W3CDTF">2024-10-01T08:41:21Z</dcterms:modified>
</cp:coreProperties>
</file>