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3" r:id="rId6"/>
    <p:sldId id="266" r:id="rId7"/>
    <p:sldId id="267" r:id="rId8"/>
    <p:sldId id="258"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85050" autoAdjust="0"/>
  </p:normalViewPr>
  <p:slideViewPr>
    <p:cSldViewPr snapToGrid="0" snapToObjects="1">
      <p:cViewPr>
        <p:scale>
          <a:sx n="66" d="100"/>
          <a:sy n="66" d="100"/>
        </p:scale>
        <p:origin x="1800" y="202"/>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049BD-0A24-0C4C-B6B8-C52C6BB9057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A0CB7CF-B55B-1A42-A3BB-C0F69D4B12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D9E9C2A-D88D-9E4E-A7D5-53F9F0A4625D}"/>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5" name="Footer Placeholder 4">
            <a:extLst>
              <a:ext uri="{FF2B5EF4-FFF2-40B4-BE49-F238E27FC236}">
                <a16:creationId xmlns:a16="http://schemas.microsoft.com/office/drawing/2014/main" id="{9D4CAE3E-E475-8846-BAD9-7A15A2AA5F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CF157-BE70-9D43-99C7-ED4D57652F72}"/>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528775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D7AEB-88C3-F14A-BF31-57E822570C3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2206DE-DF8C-5A4B-AFA7-34515408E07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D7E16C-5909-5142-807E-9D3A3A52FCFB}"/>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5" name="Footer Placeholder 4">
            <a:extLst>
              <a:ext uri="{FF2B5EF4-FFF2-40B4-BE49-F238E27FC236}">
                <a16:creationId xmlns:a16="http://schemas.microsoft.com/office/drawing/2014/main" id="{B26B8810-DF73-EC4A-B75F-6C872A6168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784FAA-71F4-9348-99D0-3094C776B583}"/>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4092170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77939-744E-5347-A081-C6587EAE6A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1434EBD-5A33-3648-B22D-97D59CFF0D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879244E-44BD-764B-874F-FACD4BFE5AA5}"/>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5" name="Footer Placeholder 4">
            <a:extLst>
              <a:ext uri="{FF2B5EF4-FFF2-40B4-BE49-F238E27FC236}">
                <a16:creationId xmlns:a16="http://schemas.microsoft.com/office/drawing/2014/main" id="{4AA8E259-25FF-FB49-80B1-5638917E3A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AABCF0-EBF5-8D4F-BA36-427DEDB625A3}"/>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723181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174-F0F0-5245-BFB1-C3983A451C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E72003-3608-034B-8A69-F6821CE999F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650E9BA-7461-B544-BCE4-34F7B5B7B51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C82C9CD-53AE-6247-92C1-8D4C31292267}"/>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6" name="Footer Placeholder 5">
            <a:extLst>
              <a:ext uri="{FF2B5EF4-FFF2-40B4-BE49-F238E27FC236}">
                <a16:creationId xmlns:a16="http://schemas.microsoft.com/office/drawing/2014/main" id="{E7F7196D-14B8-FB41-86C0-92F1A75DD3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B544FD4-92F7-574B-8FC8-AA9B0FEC6615}"/>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2222563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34B9A-6719-114A-8660-A6FB1917218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F13EEA0-7545-D84D-85DB-E7BCB4A19A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5CB0F0F-A082-E648-B784-F0BF160019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380FE4-A81A-A444-BFAB-BC536CA97B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9BABFD5-0DAB-414C-BC7F-F115D9C7E99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CC65E13-9BFC-6145-BBB0-07E1C0653431}"/>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8" name="Footer Placeholder 7">
            <a:extLst>
              <a:ext uri="{FF2B5EF4-FFF2-40B4-BE49-F238E27FC236}">
                <a16:creationId xmlns:a16="http://schemas.microsoft.com/office/drawing/2014/main" id="{95F7D683-6582-CE42-8F3E-7F9DDDBAA34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84BD9F-7B13-4845-A29D-5FB8E1727B9F}"/>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2499030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D3359-4B2F-694C-BEB0-AEFCBA4393B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8E7B45D-5AB3-BB47-BEE8-A3CEB1B93061}"/>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4" name="Footer Placeholder 3">
            <a:extLst>
              <a:ext uri="{FF2B5EF4-FFF2-40B4-BE49-F238E27FC236}">
                <a16:creationId xmlns:a16="http://schemas.microsoft.com/office/drawing/2014/main" id="{351D860A-2491-9D4F-92C6-5FF4164C4A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9DDAD9A-0587-4643-B0AC-B3B5A201FB19}"/>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1699361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F18FEF-BC46-E340-8CD3-08A5797909D5}"/>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3" name="Footer Placeholder 2">
            <a:extLst>
              <a:ext uri="{FF2B5EF4-FFF2-40B4-BE49-F238E27FC236}">
                <a16:creationId xmlns:a16="http://schemas.microsoft.com/office/drawing/2014/main" id="{AD4260A1-CC5C-2144-8CE6-DFF0E15AB3F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CFDC7DD-2353-D549-B127-A32BD2DCEC44}"/>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1081658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435F6-1B9A-A744-90CB-C5D2733FF6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3E995FF-36C4-3744-A502-C8005D1EB9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F1B0A05-12CA-B04D-B4BB-01C4CB7A9D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E1C163E-63F8-3D44-A67C-6E7DDDDB6A08}"/>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6" name="Footer Placeholder 5">
            <a:extLst>
              <a:ext uri="{FF2B5EF4-FFF2-40B4-BE49-F238E27FC236}">
                <a16:creationId xmlns:a16="http://schemas.microsoft.com/office/drawing/2014/main" id="{E6E57B54-46E9-7E41-8DE3-E81B17DAE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2BADED-C29E-F748-972B-732720A9DD2E}"/>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2224499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B26E1-F37C-294A-86CF-E7F0795471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5E4C127-663F-534C-9223-A99AEA4598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0E06726-178E-B045-9B64-42016A7C7F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1482F39-27B4-2C43-A8DC-E5F744C1D455}"/>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6" name="Footer Placeholder 5">
            <a:extLst>
              <a:ext uri="{FF2B5EF4-FFF2-40B4-BE49-F238E27FC236}">
                <a16:creationId xmlns:a16="http://schemas.microsoft.com/office/drawing/2014/main" id="{9585ECCE-1F89-4346-8D21-336D2C543F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A9FA3D-8F33-0E4D-9A25-9A85E0036D29}"/>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1692904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1BD54-F19D-924B-8F56-FB8BDD3A0E9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E3A3D67-2D8B-3448-8A59-E2DB3272F7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61EC49-3404-1D46-A85D-E32661F69FE0}"/>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5" name="Footer Placeholder 4">
            <a:extLst>
              <a:ext uri="{FF2B5EF4-FFF2-40B4-BE49-F238E27FC236}">
                <a16:creationId xmlns:a16="http://schemas.microsoft.com/office/drawing/2014/main" id="{2562450D-53B0-4145-9FD1-B7F9CDDF03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923528-ADA3-0E41-89EA-91490DBE9BF9}"/>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2200189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347599-4529-7344-A4C4-90A0F098EC0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B2AF48C-DB66-D140-8260-905EA33E0F6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BD39AD-3822-E24E-A68B-B4E1967694CF}"/>
              </a:ext>
            </a:extLst>
          </p:cNvPr>
          <p:cNvSpPr>
            <a:spLocks noGrp="1"/>
          </p:cNvSpPr>
          <p:nvPr>
            <p:ph type="dt" sz="half" idx="10"/>
          </p:nvPr>
        </p:nvSpPr>
        <p:spPr/>
        <p:txBody>
          <a:bodyPr/>
          <a:lstStyle/>
          <a:p>
            <a:fld id="{46A3B3DB-ED07-9645-AC00-9C5FF6AB0F32}" type="datetimeFigureOut">
              <a:rPr lang="en-US" smtClean="0"/>
              <a:t>1/26/2024</a:t>
            </a:fld>
            <a:endParaRPr lang="en-US"/>
          </a:p>
        </p:txBody>
      </p:sp>
      <p:sp>
        <p:nvSpPr>
          <p:cNvPr id="5" name="Footer Placeholder 4">
            <a:extLst>
              <a:ext uri="{FF2B5EF4-FFF2-40B4-BE49-F238E27FC236}">
                <a16:creationId xmlns:a16="http://schemas.microsoft.com/office/drawing/2014/main" id="{E64456E9-C5E8-E746-BC14-67800D6463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F780EE-824E-344F-A8B1-8080E7E6DD24}"/>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1184114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1D1124-C07D-5248-8E70-5295EEDB60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F16961-8925-6847-AF18-845CCD23B7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4FC163-7DDE-0F43-ADE7-9166F0670E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3B3DB-ED07-9645-AC00-9C5FF6AB0F32}" type="datetimeFigureOut">
              <a:rPr lang="en-US" smtClean="0"/>
              <a:t>1/26/2024</a:t>
            </a:fld>
            <a:endParaRPr lang="en-US"/>
          </a:p>
        </p:txBody>
      </p:sp>
      <p:sp>
        <p:nvSpPr>
          <p:cNvPr id="5" name="Footer Placeholder 4">
            <a:extLst>
              <a:ext uri="{FF2B5EF4-FFF2-40B4-BE49-F238E27FC236}">
                <a16:creationId xmlns:a16="http://schemas.microsoft.com/office/drawing/2014/main" id="{8CB4D6E0-167C-784C-8EC9-856791ADCB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BE78C5-03A0-AE4E-B05A-7556365F51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D0954C-665A-7F4A-929C-3083E824DDF3}" type="slidenum">
              <a:rPr lang="en-US" smtClean="0"/>
              <a:t>‹#›</a:t>
            </a:fld>
            <a:endParaRPr lang="en-US"/>
          </a:p>
        </p:txBody>
      </p:sp>
    </p:spTree>
    <p:extLst>
      <p:ext uri="{BB962C8B-B14F-4D97-AF65-F5344CB8AC3E}">
        <p14:creationId xmlns:p14="http://schemas.microsoft.com/office/powerpoint/2010/main" val="1214347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lbPqZ-HmIS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llangyfelachprimaryschool.co.uk/lps-learning-project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unicef.org.uk/wp-content/uploads/2019/10/UNCRC_summary-1_1.pdf"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5C0B48-5AF8-9046-9EDF-9CBA33F64EA8}"/>
              </a:ext>
            </a:extLst>
          </p:cNvPr>
          <p:cNvSpPr>
            <a:spLocks noGrp="1"/>
          </p:cNvSpPr>
          <p:nvPr>
            <p:ph type="ctrTitle"/>
          </p:nvPr>
        </p:nvSpPr>
        <p:spPr>
          <a:xfrm>
            <a:off x="6167848" y="1050199"/>
            <a:ext cx="5828718" cy="2113816"/>
          </a:xfrm>
        </p:spPr>
        <p:txBody>
          <a:bodyPr anchor="b">
            <a:normAutofit/>
          </a:bodyPr>
          <a:lstStyle/>
          <a:p>
            <a:r>
              <a:rPr lang="en-US" b="1" dirty="0">
                <a:solidFill>
                  <a:schemeClr val="bg1"/>
                </a:solidFill>
              </a:rPr>
              <a:t>LPS Personal Learning Journey</a:t>
            </a:r>
          </a:p>
        </p:txBody>
      </p:sp>
      <p:sp>
        <p:nvSpPr>
          <p:cNvPr id="3" name="Subtitle 2">
            <a:extLst>
              <a:ext uri="{FF2B5EF4-FFF2-40B4-BE49-F238E27FC236}">
                <a16:creationId xmlns:a16="http://schemas.microsoft.com/office/drawing/2014/main" id="{9C9CB6DB-B1B1-C443-8B2C-6564CF408D6F}"/>
              </a:ext>
            </a:extLst>
          </p:cNvPr>
          <p:cNvSpPr>
            <a:spLocks noGrp="1"/>
          </p:cNvSpPr>
          <p:nvPr>
            <p:ph type="subTitle" idx="1"/>
          </p:nvPr>
        </p:nvSpPr>
        <p:spPr>
          <a:xfrm>
            <a:off x="6746627" y="4750893"/>
            <a:ext cx="4645250" cy="1147863"/>
          </a:xfrm>
        </p:spPr>
        <p:txBody>
          <a:bodyPr anchor="t">
            <a:normAutofit/>
          </a:bodyPr>
          <a:lstStyle/>
          <a:p>
            <a:r>
              <a:rPr lang="en-US" sz="4000" dirty="0">
                <a:solidFill>
                  <a:schemeClr val="bg1"/>
                </a:solidFill>
              </a:rPr>
              <a:t>Creativity</a:t>
            </a:r>
          </a:p>
        </p:txBody>
      </p:sp>
      <p:sp>
        <p:nvSpPr>
          <p:cNvPr id="11"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officeArt object">
            <a:extLst>
              <a:ext uri="{FF2B5EF4-FFF2-40B4-BE49-F238E27FC236}">
                <a16:creationId xmlns:a16="http://schemas.microsoft.com/office/drawing/2014/main" id="{7A9549A7-592A-8143-A607-B1C50DF67805}"/>
              </a:ext>
            </a:extLst>
          </p:cNvPr>
          <p:cNvPicPr/>
          <p:nvPr/>
        </p:nvPicPr>
        <p:blipFill>
          <a:blip r:embed="rId2"/>
          <a:stretch>
            <a:fillRect/>
          </a:stretch>
        </p:blipFill>
        <p:spPr>
          <a:xfrm>
            <a:off x="419382" y="720993"/>
            <a:ext cx="4047843" cy="4047843"/>
          </a:xfrm>
          <a:prstGeom prst="rect">
            <a:avLst/>
          </a:prstGeom>
        </p:spPr>
      </p:pic>
    </p:spTree>
    <p:extLst>
      <p:ext uri="{BB962C8B-B14F-4D97-AF65-F5344CB8AC3E}">
        <p14:creationId xmlns:p14="http://schemas.microsoft.com/office/powerpoint/2010/main" val="2126510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7AEE57-1479-7548-A727-2E8FA1D4EE53}"/>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b="1" kern="1200" dirty="0">
                <a:solidFill>
                  <a:srgbClr val="FFFFFF"/>
                </a:solidFill>
                <a:latin typeface="+mj-lt"/>
                <a:ea typeface="+mj-ea"/>
                <a:cs typeface="+mj-cs"/>
              </a:rPr>
              <a:t>Creativity</a:t>
            </a:r>
          </a:p>
        </p:txBody>
      </p:sp>
      <p:pic>
        <p:nvPicPr>
          <p:cNvPr id="6" name="Picture 5">
            <a:extLst>
              <a:ext uri="{FF2B5EF4-FFF2-40B4-BE49-F238E27FC236}">
                <a16:creationId xmlns:a16="http://schemas.microsoft.com/office/drawing/2014/main" id="{59B1E43D-DA6A-DF7B-55BC-9BB1E1EBABD8}"/>
              </a:ext>
            </a:extLst>
          </p:cNvPr>
          <p:cNvPicPr>
            <a:picLocks noChangeAspect="1"/>
          </p:cNvPicPr>
          <p:nvPr/>
        </p:nvPicPr>
        <p:blipFill>
          <a:blip r:embed="rId2"/>
          <a:stretch>
            <a:fillRect/>
          </a:stretch>
        </p:blipFill>
        <p:spPr>
          <a:xfrm>
            <a:off x="4164416" y="304801"/>
            <a:ext cx="7788992" cy="5530184"/>
          </a:xfrm>
          <a:prstGeom prst="rect">
            <a:avLst/>
          </a:prstGeom>
        </p:spPr>
      </p:pic>
    </p:spTree>
    <p:extLst>
      <p:ext uri="{BB962C8B-B14F-4D97-AF65-F5344CB8AC3E}">
        <p14:creationId xmlns:p14="http://schemas.microsoft.com/office/powerpoint/2010/main" val="998387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3" name="Rectangle 82">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7AEE57-1479-7548-A727-2E8FA1D4EE53}"/>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6600" b="1" kern="1200" dirty="0">
                <a:solidFill>
                  <a:schemeClr val="tx1"/>
                </a:solidFill>
                <a:latin typeface="+mj-lt"/>
                <a:ea typeface="+mj-ea"/>
                <a:cs typeface="+mj-cs"/>
              </a:rPr>
              <a:t>Creativity </a:t>
            </a:r>
          </a:p>
        </p:txBody>
      </p:sp>
      <p:sp>
        <p:nvSpPr>
          <p:cNvPr id="85"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73B41B6-BCDA-C6A2-7092-441D2E4DF582}"/>
              </a:ext>
            </a:extLst>
          </p:cNvPr>
          <p:cNvPicPr>
            <a:picLocks noChangeAspect="1"/>
          </p:cNvPicPr>
          <p:nvPr/>
        </p:nvPicPr>
        <p:blipFill>
          <a:blip r:embed="rId2"/>
          <a:stretch>
            <a:fillRect/>
          </a:stretch>
        </p:blipFill>
        <p:spPr>
          <a:xfrm>
            <a:off x="320040" y="3863641"/>
            <a:ext cx="11548872" cy="1126015"/>
          </a:xfrm>
          <a:prstGeom prst="rect">
            <a:avLst/>
          </a:prstGeom>
        </p:spPr>
      </p:pic>
    </p:spTree>
    <p:extLst>
      <p:ext uri="{BB962C8B-B14F-4D97-AF65-F5344CB8AC3E}">
        <p14:creationId xmlns:p14="http://schemas.microsoft.com/office/powerpoint/2010/main" val="1851221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8" name="Freeform: Shape 77">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80" name="Freeform: Shape 79">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B7AEE57-1479-7548-A727-2E8FA1D4EE53}"/>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dirty="0">
                <a:solidFill>
                  <a:schemeClr val="tx1"/>
                </a:solidFill>
                <a:latin typeface="+mj-lt"/>
                <a:ea typeface="+mj-ea"/>
                <a:cs typeface="+mj-cs"/>
              </a:rPr>
              <a:t>Creativity</a:t>
            </a:r>
          </a:p>
        </p:txBody>
      </p:sp>
      <p:sp>
        <p:nvSpPr>
          <p:cNvPr id="3" name="TextBox 2">
            <a:extLst>
              <a:ext uri="{FF2B5EF4-FFF2-40B4-BE49-F238E27FC236}">
                <a16:creationId xmlns:a16="http://schemas.microsoft.com/office/drawing/2014/main" id="{E4DFEDB4-4CA6-987E-D52D-CC89C9060FA3}"/>
              </a:ext>
            </a:extLst>
          </p:cNvPr>
          <p:cNvSpPr txBox="1"/>
          <p:nvPr/>
        </p:nvSpPr>
        <p:spPr>
          <a:xfrm>
            <a:off x="1966912" y="5645150"/>
            <a:ext cx="8258176" cy="631825"/>
          </a:xfrm>
          <a:prstGeom prst="rect">
            <a:avLst/>
          </a:prstGeom>
        </p:spPr>
        <p:txBody>
          <a:bodyPr vert="horz" lIns="91440" tIns="45720" rIns="91440" bIns="45720" rtlCol="0" anchor="ctr">
            <a:normAutofit/>
          </a:bodyPr>
          <a:lstStyle/>
          <a:p>
            <a:pPr algn="ctr">
              <a:lnSpc>
                <a:spcPct val="90000"/>
              </a:lnSpc>
              <a:spcBef>
                <a:spcPts val="1000"/>
              </a:spcBef>
            </a:pPr>
            <a:r>
              <a:rPr lang="en-US" sz="2800" kern="1200" dirty="0">
                <a:solidFill>
                  <a:schemeClr val="tx1"/>
                </a:solidFill>
                <a:latin typeface="+mn-lt"/>
                <a:ea typeface="+mn-ea"/>
                <a:cs typeface="+mn-cs"/>
                <a:hlinkClick r:id="rId2"/>
              </a:rPr>
              <a:t>https://www.youtube.com/watch?v=lbPqZ-HmISM</a:t>
            </a:r>
            <a:r>
              <a:rPr lang="en-US" sz="2800" kern="1200" dirty="0">
                <a:solidFill>
                  <a:schemeClr val="tx1"/>
                </a:solidFill>
                <a:latin typeface="+mn-lt"/>
                <a:ea typeface="+mn-ea"/>
                <a:cs typeface="+mn-cs"/>
              </a:rPr>
              <a:t> </a:t>
            </a:r>
          </a:p>
        </p:txBody>
      </p:sp>
      <p:sp>
        <p:nvSpPr>
          <p:cNvPr id="82" name="Rectangle 81">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2170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9C9A675-8C06-C8BA-0387-332559A9AF8F}"/>
              </a:ext>
            </a:extLst>
          </p:cNvPr>
          <p:cNvSpPr>
            <a:spLocks noGrp="1"/>
          </p:cNvSpPr>
          <p:nvPr>
            <p:ph idx="1"/>
          </p:nvPr>
        </p:nvSpPr>
        <p:spPr>
          <a:xfrm>
            <a:off x="4447308" y="591344"/>
            <a:ext cx="6906491" cy="5585619"/>
          </a:xfrm>
        </p:spPr>
        <p:txBody>
          <a:bodyPr anchor="ctr">
            <a:normAutofit/>
          </a:bodyPr>
          <a:lstStyle/>
          <a:p>
            <a:pPr marL="0" indent="0">
              <a:buNone/>
            </a:pPr>
            <a:r>
              <a:rPr lang="en-GB" sz="3200" dirty="0"/>
              <a:t>How are we creative at LPS?</a:t>
            </a:r>
          </a:p>
          <a:p>
            <a:pPr lvl="1"/>
            <a:r>
              <a:rPr lang="en-GB"/>
              <a:t>Projects- </a:t>
            </a:r>
            <a:r>
              <a:rPr lang="en-GB">
                <a:hlinkClick r:id="rId2"/>
              </a:rPr>
              <a:t>https://www.llangyfelachprimaryschool.co.uk/lps-learning-projects/</a:t>
            </a:r>
            <a:r>
              <a:rPr lang="en-GB"/>
              <a:t> </a:t>
            </a:r>
            <a:endParaRPr lang="en-GB" dirty="0"/>
          </a:p>
          <a:p>
            <a:pPr lvl="1"/>
            <a:r>
              <a:rPr lang="en-GB" dirty="0"/>
              <a:t>Creative crew</a:t>
            </a:r>
          </a:p>
          <a:p>
            <a:pPr lvl="1"/>
            <a:r>
              <a:rPr lang="en-GB" dirty="0"/>
              <a:t>LPS Matrix</a:t>
            </a:r>
          </a:p>
          <a:p>
            <a:pPr lvl="1"/>
            <a:r>
              <a:rPr lang="en-GB" dirty="0"/>
              <a:t>Through play in Early Years</a:t>
            </a:r>
          </a:p>
          <a:p>
            <a:pPr lvl="1"/>
            <a:endParaRPr lang="en-GB" dirty="0"/>
          </a:p>
          <a:p>
            <a:pPr marL="457200" lvl="1" indent="0">
              <a:buNone/>
            </a:pPr>
            <a:endParaRPr lang="en-GB" dirty="0"/>
          </a:p>
          <a:p>
            <a:pPr marL="457200" lvl="1" indent="0">
              <a:buNone/>
            </a:pPr>
            <a:r>
              <a:rPr lang="en-GB" sz="3600" dirty="0"/>
              <a:t>How can we improve?</a:t>
            </a:r>
          </a:p>
        </p:txBody>
      </p:sp>
    </p:spTree>
    <p:extLst>
      <p:ext uri="{BB962C8B-B14F-4D97-AF65-F5344CB8AC3E}">
        <p14:creationId xmlns:p14="http://schemas.microsoft.com/office/powerpoint/2010/main" val="914495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50E850-3957-D541-8D59-A9060BC915FD}"/>
              </a:ext>
            </a:extLst>
          </p:cNvPr>
          <p:cNvSpPr>
            <a:spLocks noGrp="1"/>
          </p:cNvSpPr>
          <p:nvPr>
            <p:ph type="title"/>
          </p:nvPr>
        </p:nvSpPr>
        <p:spPr>
          <a:xfrm>
            <a:off x="836679" y="723898"/>
            <a:ext cx="6002110" cy="1495425"/>
          </a:xfrm>
        </p:spPr>
        <p:txBody>
          <a:bodyPr>
            <a:normAutofit/>
          </a:bodyPr>
          <a:lstStyle/>
          <a:p>
            <a:r>
              <a:rPr lang="en-US" sz="4000" b="1" dirty="0"/>
              <a:t>Planning to aim high</a:t>
            </a:r>
          </a:p>
        </p:txBody>
      </p:sp>
      <p:sp>
        <p:nvSpPr>
          <p:cNvPr id="3" name="Content Placeholder 2">
            <a:extLst>
              <a:ext uri="{FF2B5EF4-FFF2-40B4-BE49-F238E27FC236}">
                <a16:creationId xmlns:a16="http://schemas.microsoft.com/office/drawing/2014/main" id="{3C5FF96C-B883-9C49-91CA-E7A11BB90AEE}"/>
              </a:ext>
            </a:extLst>
          </p:cNvPr>
          <p:cNvSpPr>
            <a:spLocks noGrp="1"/>
          </p:cNvSpPr>
          <p:nvPr>
            <p:ph idx="1"/>
          </p:nvPr>
        </p:nvSpPr>
        <p:spPr>
          <a:xfrm>
            <a:off x="836680" y="2405067"/>
            <a:ext cx="6002110" cy="3729034"/>
          </a:xfrm>
        </p:spPr>
        <p:txBody>
          <a:bodyPr>
            <a:normAutofit/>
          </a:bodyPr>
          <a:lstStyle/>
          <a:p>
            <a:pPr marL="0" indent="0">
              <a:buNone/>
            </a:pPr>
            <a:r>
              <a:rPr lang="en-US" sz="3200" b="1" dirty="0"/>
              <a:t>Rights of the child: </a:t>
            </a:r>
            <a:r>
              <a:rPr lang="en-US" sz="3200" dirty="0"/>
              <a:t>what rights can we link to our discussions today?</a:t>
            </a:r>
          </a:p>
          <a:p>
            <a:pPr marL="0" indent="0">
              <a:buNone/>
            </a:pPr>
            <a:endParaRPr lang="en-US" sz="3200" dirty="0"/>
          </a:p>
          <a:p>
            <a:pPr marL="0" indent="0">
              <a:buNone/>
            </a:pPr>
            <a:r>
              <a:rPr lang="en-US" sz="3200" dirty="0">
                <a:hlinkClick r:id="rId2"/>
              </a:rPr>
              <a:t>https://www.unicef.org.uk/wp-content/uploads/2019/10/UNCRC_summary-1_1.pdf</a:t>
            </a:r>
            <a:r>
              <a:rPr lang="en-US" sz="3200" dirty="0"/>
              <a:t> </a:t>
            </a:r>
          </a:p>
          <a:p>
            <a:pPr marL="457200" lvl="1" indent="0">
              <a:buNone/>
            </a:pPr>
            <a:endParaRPr lang="en-US" sz="2000" dirty="0"/>
          </a:p>
        </p:txBody>
      </p:sp>
      <p:pic>
        <p:nvPicPr>
          <p:cNvPr id="5" name="Picture 4">
            <a:extLst>
              <a:ext uri="{FF2B5EF4-FFF2-40B4-BE49-F238E27FC236}">
                <a16:creationId xmlns:a16="http://schemas.microsoft.com/office/drawing/2014/main" id="{9C8F70D6-9D69-F750-C56D-C33C41FBDF20}"/>
              </a:ext>
            </a:extLst>
          </p:cNvPr>
          <p:cNvPicPr>
            <a:picLocks noChangeAspect="1"/>
          </p:cNvPicPr>
          <p:nvPr/>
        </p:nvPicPr>
        <p:blipFill rotWithShape="1">
          <a:blip r:embed="rId3"/>
          <a:srcRect l="432" r="2825"/>
          <a:stretch/>
        </p:blipFill>
        <p:spPr>
          <a:xfrm>
            <a:off x="7199440" y="10"/>
            <a:ext cx="4992560" cy="6857990"/>
          </a:xfrm>
          <a:prstGeom prst="rect">
            <a:avLst/>
          </a:prstGeom>
          <a:effectLst/>
        </p:spPr>
      </p:pic>
    </p:spTree>
    <p:extLst>
      <p:ext uri="{BB962C8B-B14F-4D97-AF65-F5344CB8AC3E}">
        <p14:creationId xmlns:p14="http://schemas.microsoft.com/office/powerpoint/2010/main" val="3515858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50E850-3957-D541-8D59-A9060BC915FD}"/>
              </a:ext>
            </a:extLst>
          </p:cNvPr>
          <p:cNvSpPr>
            <a:spLocks noGrp="1"/>
          </p:cNvSpPr>
          <p:nvPr>
            <p:ph type="title"/>
          </p:nvPr>
        </p:nvSpPr>
        <p:spPr>
          <a:xfrm>
            <a:off x="836679" y="723898"/>
            <a:ext cx="6002110" cy="5666742"/>
          </a:xfrm>
        </p:spPr>
        <p:txBody>
          <a:bodyPr>
            <a:normAutofit/>
          </a:bodyPr>
          <a:lstStyle/>
          <a:p>
            <a:r>
              <a:rPr lang="en-US" sz="4000" b="1" dirty="0"/>
              <a:t>Article 12- </a:t>
            </a:r>
            <a:r>
              <a:rPr lang="en-GB" sz="1600" dirty="0"/>
              <a:t> (respect for the views of the child) Every child has the right to express their views, feelings and wishes in all matters affecting them, and to have their views considered and taken seriously. This right applies at all times, for example during immigration proceedings, housing decisions or the child’s day-to-day home life.</a:t>
            </a:r>
            <a:br>
              <a:rPr lang="en-GB" sz="1600" dirty="0"/>
            </a:br>
            <a:br>
              <a:rPr lang="en-US" sz="4000" b="1" dirty="0"/>
            </a:br>
            <a:r>
              <a:rPr lang="en-US" sz="4000" b="1" dirty="0"/>
              <a:t>Article 13- </a:t>
            </a:r>
            <a:r>
              <a:rPr lang="en-GB" sz="1600" dirty="0"/>
              <a:t>(freedom of expression) Every child must be free to express their thoughts and opinions and to access all kinds of information, as long as it is within the law.</a:t>
            </a:r>
            <a:br>
              <a:rPr lang="en-GB" sz="1600" dirty="0"/>
            </a:br>
            <a:br>
              <a:rPr lang="en-US" sz="4000" b="1" dirty="0"/>
            </a:br>
            <a:r>
              <a:rPr lang="en-GB" sz="4000" b="1" dirty="0"/>
              <a:t>Article 31- </a:t>
            </a:r>
            <a:r>
              <a:rPr lang="en-GB" sz="1600" dirty="0"/>
              <a:t>Right to play- </a:t>
            </a:r>
            <a:r>
              <a:rPr lang="en-GB" sz="1600" b="0" i="0" dirty="0">
                <a:effectLst/>
              </a:rPr>
              <a:t>‘Every child has the right to rest and leisure, to engage in play and recreational activities appropriate to the age of the child and to participate freely in cultural life and the arts.</a:t>
            </a:r>
            <a:endParaRPr lang="en-US" sz="1600" b="1" dirty="0"/>
          </a:p>
        </p:txBody>
      </p:sp>
      <p:pic>
        <p:nvPicPr>
          <p:cNvPr id="6" name="Picture 5">
            <a:extLst>
              <a:ext uri="{FF2B5EF4-FFF2-40B4-BE49-F238E27FC236}">
                <a16:creationId xmlns:a16="http://schemas.microsoft.com/office/drawing/2014/main" id="{4F7AA0FC-8AB5-0A86-8016-4032D253BAED}"/>
              </a:ext>
            </a:extLst>
          </p:cNvPr>
          <p:cNvPicPr>
            <a:picLocks noChangeAspect="1"/>
          </p:cNvPicPr>
          <p:nvPr/>
        </p:nvPicPr>
        <p:blipFill rotWithShape="1">
          <a:blip r:embed="rId2"/>
          <a:srcRect l="2934"/>
          <a:stretch/>
        </p:blipFill>
        <p:spPr>
          <a:xfrm>
            <a:off x="7199440" y="10"/>
            <a:ext cx="4992560" cy="6857990"/>
          </a:xfrm>
          <a:prstGeom prst="rect">
            <a:avLst/>
          </a:prstGeom>
          <a:effectLst/>
        </p:spPr>
      </p:pic>
    </p:spTree>
    <p:extLst>
      <p:ext uri="{BB962C8B-B14F-4D97-AF65-F5344CB8AC3E}">
        <p14:creationId xmlns:p14="http://schemas.microsoft.com/office/powerpoint/2010/main" val="4736042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B96B3E12CA3F641B0E4A9EBB561F922" ma:contentTypeVersion="17" ma:contentTypeDescription="Create a new document." ma:contentTypeScope="" ma:versionID="6314699307cbcf7821c205ca9192f11f">
  <xsd:schema xmlns:xsd="http://www.w3.org/2001/XMLSchema" xmlns:xs="http://www.w3.org/2001/XMLSchema" xmlns:p="http://schemas.microsoft.com/office/2006/metadata/properties" xmlns:ns3="0bfd215f-5049-412f-9833-ceaf4c661593" xmlns:ns4="8673b7f7-9bca-4ae7-a7af-1a71f11bd24f" targetNamespace="http://schemas.microsoft.com/office/2006/metadata/properties" ma:root="true" ma:fieldsID="7311ef658a6e4fede797ef37ae0b28e5" ns3:_="" ns4:_="">
    <xsd:import namespace="0bfd215f-5049-412f-9833-ceaf4c661593"/>
    <xsd:import namespace="8673b7f7-9bca-4ae7-a7af-1a71f11bd24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4:SharedWithUsers" minOccurs="0"/>
                <xsd:element ref="ns4:SharedWithDetails" minOccurs="0"/>
                <xsd:element ref="ns4:SharingHintHash" minOccurs="0"/>
                <xsd:element ref="ns3:MediaServiceObjectDetectorVersions" minOccurs="0"/>
                <xsd:element ref="ns3:_activity"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fd215f-5049-412f-9833-ceaf4c6615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_activity" ma:index="23" nillable="true" ma:displayName="_activity" ma:hidden="true" ma:internalName="_activity">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73b7f7-9bca-4ae7-a7af-1a71f11bd24f"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LengthInSeconds xmlns="0bfd215f-5049-412f-9833-ceaf4c661593" xsi:nil="true"/>
    <_activity xmlns="0bfd215f-5049-412f-9833-ceaf4c66159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A01C918-64D2-4152-AE72-6403A45751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fd215f-5049-412f-9833-ceaf4c661593"/>
    <ds:schemaRef ds:uri="8673b7f7-9bca-4ae7-a7af-1a71f11bd24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F1117A2-6CCC-4EBD-A7DF-9D080BC98864}">
  <ds:schemaRefs>
    <ds:schemaRef ds:uri="0bfd215f-5049-412f-9833-ceaf4c661593"/>
    <ds:schemaRef ds:uri="http://schemas.microsoft.com/office/2006/documentManagement/types"/>
    <ds:schemaRef ds:uri="http://schemas.microsoft.com/office/2006/metadata/properties"/>
    <ds:schemaRef ds:uri="http://purl.org/dc/dcmitype/"/>
    <ds:schemaRef ds:uri="8673b7f7-9bca-4ae7-a7af-1a71f11bd24f"/>
    <ds:schemaRef ds:uri="http://purl.org/dc/terms/"/>
    <ds:schemaRef ds:uri="http://purl.org/dc/elements/1.1/"/>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8D6A16F4-6F28-433F-9789-FA923C0AA34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102</TotalTime>
  <Words>237</Words>
  <Application>Microsoft Office PowerPoint</Application>
  <PresentationFormat>Widescreen</PresentationFormat>
  <Paragraphs>19</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LPS Personal Learning Journey</vt:lpstr>
      <vt:lpstr>Creativity</vt:lpstr>
      <vt:lpstr>Creativity </vt:lpstr>
      <vt:lpstr>Creativity</vt:lpstr>
      <vt:lpstr>PowerPoint Presentation</vt:lpstr>
      <vt:lpstr>Planning to aim high</vt:lpstr>
      <vt:lpstr>Article 12-  (respect for the views of the child) Every child has the right to express their views, feelings and wishes in all matters affecting them, and to have their views considered and taken seriously. This right applies at all times, for example during immigration proceedings, housing decisions or the child’s day-to-day home life.  Article 13- (freedom of expression) Every child must be free to express their thoughts and opinions and to access all kinds of information, as long as it is within the law.  Article 31- Right to play- ‘Every child has the right to rest and leisure, to engage in play and recreational activities appropriate to the age of the child and to participate freely in cultural life and the arts.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Ethically Informed Learners</dc:title>
  <dc:creator>Microsoft Office User</dc:creator>
  <cp:lastModifiedBy>C Gaffney (Llangyfelach Primary School)</cp:lastModifiedBy>
  <cp:revision>8</cp:revision>
  <dcterms:created xsi:type="dcterms:W3CDTF">2018-10-21T10:38:49Z</dcterms:created>
  <dcterms:modified xsi:type="dcterms:W3CDTF">2024-01-26T10:18:17Z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0x0101000B96B3E12CA3F641B0E4A9EBB561F922</vt:lpwstr>
  </property>
  <property fmtid="{D5CDD505-2E9C-101B-9397-08002B2CF9AE}" pid="3" name="Order">
    <vt:r8>3815500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