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D1E206-6A2C-FD6A-97D9-4A94291D20AF}" v="25" dt="2020-11-13T20:06:05.111"/>
    <p1510:client id="{4F620E5F-61E0-48B6-BD0F-175DDC503E9D}" v="246" dt="2020-11-12T18:03:30.083"/>
    <p1510:client id="{6ABAB351-D0DD-64E5-C836-0960D18A764D}" v="19" dt="2020-11-13T11:36:33.742"/>
    <p1510:client id="{9E7225AB-50A4-0710-0EE3-C37AD6887E23}" v="2" dt="2020-11-13T14:13:46.366"/>
    <p1510:client id="{C46DE393-E5D3-12DC-6B09-2A8387A74B53}" v="731" dt="2020-11-12T18:27:32.414"/>
    <p1510:client id="{F9FB73B5-0CA5-B984-8A28-0A9A0BE732FF}" v="1804" dt="2020-11-12T19:20:15.599"/>
    <p1510:client id="{FFF85571-B537-8B64-8F66-338C6EF16210}" v="3708" dt="2020-11-13T20:06:01.8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4660"/>
  </p:normalViewPr>
  <p:slideViewPr>
    <p:cSldViewPr snapToGrid="0">
      <p:cViewPr varScale="1">
        <p:scale>
          <a:sx n="111" d="100"/>
          <a:sy n="111" d="100"/>
        </p:scale>
        <p:origin x="384"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11/13/20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bbcchildreninneed.co.uk/" TargetMode="External"/><Relationship Id="rId1" Type="http://schemas.openxmlformats.org/officeDocument/2006/relationships/slideLayout" Target="../slideLayouts/slideLayout2.xml"/><Relationship Id="rId4" Type="http://schemas.openxmlformats.org/officeDocument/2006/relationships/hyperlink" Target="https://www.helpfulmum.com/2012/11/children-in-need-and-build-bear-workshop.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chaoticsoulzzz.wordpress.com/2011/08/23/from-the-heart-again"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theodi.org/event/getting-the-nation-active-with-open-data/"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lenormanddraws.blogspot.com/2012/05/week-19-sabian-symbol-gemini-15.html" TargetMode="External"/><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hyperlink" Target="https://www.bbcchildreninneedshop.co.uk/" TargetMode="External"/><Relationship Id="rId3" Type="http://schemas.openxmlformats.org/officeDocument/2006/relationships/image" Target="../media/image13.png"/><Relationship Id="rId7" Type="http://schemas.openxmlformats.org/officeDocument/2006/relationships/hyperlink" Target="https://www.bbcchildreninneed.co.uk/schools/primary-school/five-to-thrive-hub/" TargetMode="Externa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hyperlink" Target="https://donate.bbcchildreninneed.co.uk/" TargetMode="External"/><Relationship Id="rId5" Type="http://schemas.openxmlformats.org/officeDocument/2006/relationships/hyperlink" Target="https://www.bbcchildreninneed.co.uk/about-us/faqs/" TargetMode="External"/><Relationship Id="rId4" Type="http://schemas.openxmlformats.org/officeDocument/2006/relationships/hyperlink" Target="https://www.bbcchildreninneed.co.uk/"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65F4110-C0FC-4D61-ACD2-A7C950EAE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Joe Wicks, The Body Coach, announced as BBC Children in ...">
            <a:extLst>
              <a:ext uri="{FF2B5EF4-FFF2-40B4-BE49-F238E27FC236}">
                <a16:creationId xmlns:a16="http://schemas.microsoft.com/office/drawing/2014/main" id="{E075520E-948E-4F04-B110-7AD3EBA7D140}"/>
              </a:ext>
            </a:extLst>
          </p:cNvPr>
          <p:cNvPicPr>
            <a:picLocks noChangeAspect="1"/>
          </p:cNvPicPr>
          <p:nvPr/>
        </p:nvPicPr>
        <p:blipFill rotWithShape="1">
          <a:blip r:embed="rId2"/>
          <a:srcRect b="37478"/>
          <a:stretch/>
        </p:blipFill>
        <p:spPr>
          <a:xfrm>
            <a:off x="4654296" y="299363"/>
            <a:ext cx="7217085" cy="3008188"/>
          </a:xfrm>
          <a:prstGeom prst="rect">
            <a:avLst/>
          </a:prstGeom>
        </p:spPr>
      </p:pic>
      <p:sp>
        <p:nvSpPr>
          <p:cNvPr id="2" name="Title 1"/>
          <p:cNvSpPr>
            <a:spLocks noGrp="1"/>
          </p:cNvSpPr>
          <p:nvPr>
            <p:ph type="ctrTitle"/>
          </p:nvPr>
        </p:nvSpPr>
        <p:spPr>
          <a:xfrm>
            <a:off x="5021821" y="3812954"/>
            <a:ext cx="6465287" cy="1516014"/>
          </a:xfrm>
        </p:spPr>
        <p:txBody>
          <a:bodyPr>
            <a:normAutofit/>
          </a:bodyPr>
          <a:lstStyle/>
          <a:p>
            <a:pPr algn="l"/>
            <a:r>
              <a:rPr lang="en-US" sz="4800" b="1" dirty="0">
                <a:solidFill>
                  <a:srgbClr val="FFC000"/>
                </a:solidFill>
                <a:latin typeface="Comic Sans MS"/>
              </a:rPr>
              <a:t>Five to Thrive</a:t>
            </a:r>
          </a:p>
        </p:txBody>
      </p:sp>
      <p:sp>
        <p:nvSpPr>
          <p:cNvPr id="3" name="Subtitle 2"/>
          <p:cNvSpPr>
            <a:spLocks noGrp="1"/>
          </p:cNvSpPr>
          <p:nvPr>
            <p:ph type="subTitle" idx="1"/>
          </p:nvPr>
        </p:nvSpPr>
        <p:spPr>
          <a:xfrm>
            <a:off x="5021821" y="5550568"/>
            <a:ext cx="6465286" cy="602551"/>
          </a:xfrm>
        </p:spPr>
        <p:txBody>
          <a:bodyPr vert="horz" lIns="91440" tIns="45720" rIns="91440" bIns="45720" rtlCol="0" anchor="t">
            <a:normAutofit/>
          </a:bodyPr>
          <a:lstStyle/>
          <a:p>
            <a:pPr algn="l"/>
            <a:r>
              <a:rPr lang="en-US" sz="1800" dirty="0">
                <a:solidFill>
                  <a:srgbClr val="FFC000"/>
                </a:solidFill>
                <a:latin typeface="Comic Sans MS"/>
                <a:cs typeface="Calibri"/>
              </a:rPr>
              <a:t>This Presentation is a recap of the Joe Wicks Five </a:t>
            </a:r>
            <a:r>
              <a:rPr lang="en-GB" sz="1800" dirty="0">
                <a:solidFill>
                  <a:srgbClr val="FFC000"/>
                </a:solidFill>
                <a:latin typeface="Comic Sans MS"/>
                <a:cs typeface="Calibri"/>
              </a:rPr>
              <a:t>to</a:t>
            </a:r>
            <a:r>
              <a:rPr lang="en-US" sz="1800" dirty="0">
                <a:solidFill>
                  <a:srgbClr val="FFC000"/>
                </a:solidFill>
                <a:latin typeface="Comic Sans MS"/>
                <a:cs typeface="Calibri"/>
              </a:rPr>
              <a:t> Thrive Children In Need program</a:t>
            </a:r>
          </a:p>
        </p:txBody>
      </p:sp>
      <p:cxnSp>
        <p:nvCxnSpPr>
          <p:cNvPr id="12" name="Straight Connector 11">
            <a:extLst>
              <a:ext uri="{FF2B5EF4-FFF2-40B4-BE49-F238E27FC236}">
                <a16:creationId xmlns:a16="http://schemas.microsoft.com/office/drawing/2014/main" id="{CC94CBDB-A76C-499E-95AB-C0A049E315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4" descr="Twenties/Female/Bristol: Designer Pudsey Collection ...">
            <a:extLst>
              <a:ext uri="{FF2B5EF4-FFF2-40B4-BE49-F238E27FC236}">
                <a16:creationId xmlns:a16="http://schemas.microsoft.com/office/drawing/2014/main" id="{22045EED-D61E-4F16-8F3C-C1862E38F6B1}"/>
              </a:ext>
            </a:extLst>
          </p:cNvPr>
          <p:cNvPicPr>
            <a:picLocks noChangeAspect="1"/>
          </p:cNvPicPr>
          <p:nvPr/>
        </p:nvPicPr>
        <p:blipFill rotWithShape="1">
          <a:blip r:embed="rId3"/>
          <a:srcRect l="1982" r="4394" b="-1"/>
          <a:stretch/>
        </p:blipFill>
        <p:spPr>
          <a:xfrm>
            <a:off x="317635" y="321733"/>
            <a:ext cx="4160452" cy="6214534"/>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F1284-85C8-43BD-BAE4-119356F7A47B}"/>
              </a:ext>
            </a:extLst>
          </p:cNvPr>
          <p:cNvSpPr>
            <a:spLocks noGrp="1"/>
          </p:cNvSpPr>
          <p:nvPr>
            <p:ph type="title"/>
          </p:nvPr>
        </p:nvSpPr>
        <p:spPr>
          <a:xfrm>
            <a:off x="4965430" y="629268"/>
            <a:ext cx="6586491" cy="1286160"/>
          </a:xfrm>
        </p:spPr>
        <p:txBody>
          <a:bodyPr anchor="b">
            <a:normAutofit/>
          </a:bodyPr>
          <a:lstStyle/>
          <a:p>
            <a:r>
              <a:rPr lang="en-US" sz="4100" dirty="0">
                <a:solidFill>
                  <a:srgbClr val="FFC000"/>
                </a:solidFill>
                <a:latin typeface="Comic Sans MS"/>
              </a:rPr>
              <a:t>What Is BBC Children In Need?</a:t>
            </a:r>
            <a:endParaRPr lang="en-US" sz="4100" dirty="0">
              <a:solidFill>
                <a:srgbClr val="FFC000"/>
              </a:solidFill>
            </a:endParaRPr>
          </a:p>
        </p:txBody>
      </p:sp>
      <p:sp>
        <p:nvSpPr>
          <p:cNvPr id="3" name="Content Placeholder 2">
            <a:extLst>
              <a:ext uri="{FF2B5EF4-FFF2-40B4-BE49-F238E27FC236}">
                <a16:creationId xmlns:a16="http://schemas.microsoft.com/office/drawing/2014/main" id="{3B82C730-7426-4642-9E6A-00743323EA62}"/>
              </a:ext>
            </a:extLst>
          </p:cNvPr>
          <p:cNvSpPr>
            <a:spLocks noGrp="1"/>
          </p:cNvSpPr>
          <p:nvPr>
            <p:ph idx="1"/>
          </p:nvPr>
        </p:nvSpPr>
        <p:spPr>
          <a:xfrm>
            <a:off x="4965431" y="2438400"/>
            <a:ext cx="6586489" cy="3785419"/>
          </a:xfrm>
        </p:spPr>
        <p:txBody>
          <a:bodyPr vert="horz" lIns="91440" tIns="45720" rIns="91440" bIns="45720" rtlCol="0" anchor="t">
            <a:normAutofit lnSpcReduction="10000"/>
          </a:bodyPr>
          <a:lstStyle/>
          <a:p>
            <a:pPr marL="0" indent="0">
              <a:buNone/>
            </a:pPr>
            <a:r>
              <a:rPr lang="en-US" sz="2000" dirty="0">
                <a:solidFill>
                  <a:srgbClr val="C00000"/>
                </a:solidFill>
                <a:latin typeface="Comic Sans MS"/>
                <a:cs typeface="Calibri"/>
              </a:rPr>
              <a:t>BBC Children In Need is an event that raises money for children that need it. The event takes part all over the UK and has raised up to 55 million pounds!!! Normally children come to school dressed up on the day of Children in Need to raise money for all the ill and disadvantaged children across the UK. Since BBC's Children In Need first major appeal in 1980, we've raised over 1 billion pounds for children that need it. </a:t>
            </a:r>
            <a:r>
              <a:rPr lang="en-US" sz="2000" dirty="0">
                <a:solidFill>
                  <a:srgbClr val="C00000"/>
                </a:solidFill>
                <a:latin typeface="Comic Sans MS"/>
                <a:ea typeface="+mn-lt"/>
                <a:cs typeface="+mn-lt"/>
              </a:rPr>
              <a:t>BBC Children in Need is currently supporting over 3000 local charities across the UK that are helping children and young people facing a range of disadvantages and have changed lives of over 600,000 children.</a:t>
            </a:r>
          </a:p>
          <a:p>
            <a:pPr marL="0" indent="0">
              <a:buNone/>
            </a:pPr>
            <a:r>
              <a:rPr lang="en-US" sz="2000" b="1" dirty="0">
                <a:latin typeface="Comic Sans MS"/>
                <a:cs typeface="Calibri"/>
              </a:rPr>
              <a:t>Please Visit The Children In Need Website </a:t>
            </a:r>
            <a:r>
              <a:rPr lang="en-US" sz="2000" dirty="0">
                <a:latin typeface="Comic Sans MS"/>
                <a:cs typeface="Calibri"/>
                <a:hlinkClick r:id="rId2"/>
              </a:rPr>
              <a:t>Here</a:t>
            </a:r>
            <a:endParaRPr lang="en-US" sz="2000" dirty="0">
              <a:latin typeface="Comic Sans MS"/>
              <a:cs typeface="Calibri"/>
            </a:endParaRPr>
          </a:p>
        </p:txBody>
      </p:sp>
      <p:pic>
        <p:nvPicPr>
          <p:cNvPr id="4" name="Picture 4" descr="A teddy bear sitting on top of a stuffed toy&#10;&#10;Description automatically generated">
            <a:extLst>
              <a:ext uri="{FF2B5EF4-FFF2-40B4-BE49-F238E27FC236}">
                <a16:creationId xmlns:a16="http://schemas.microsoft.com/office/drawing/2014/main" id="{1B9D0D8C-47BF-4009-91EE-A4BBE0E12D5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r="96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49C2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64767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05276-2A99-45C2-B8CA-D35758CC57A1}"/>
              </a:ext>
            </a:extLst>
          </p:cNvPr>
          <p:cNvSpPr>
            <a:spLocks noGrp="1"/>
          </p:cNvSpPr>
          <p:nvPr>
            <p:ph type="title"/>
          </p:nvPr>
        </p:nvSpPr>
        <p:spPr>
          <a:xfrm>
            <a:off x="838200" y="585216"/>
            <a:ext cx="10515600" cy="1325563"/>
          </a:xfrm>
        </p:spPr>
        <p:txBody>
          <a:bodyPr>
            <a:normAutofit/>
          </a:bodyPr>
          <a:lstStyle/>
          <a:p>
            <a:r>
              <a:rPr lang="en-US" dirty="0">
                <a:solidFill>
                  <a:srgbClr val="FFC000"/>
                </a:solidFill>
                <a:latin typeface="Comic Sans MS"/>
                <a:cs typeface="Calibri Light"/>
              </a:rPr>
              <a:t>What Is Five to Thrive?</a:t>
            </a:r>
            <a:endParaRPr lang="en-US" dirty="0">
              <a:solidFill>
                <a:srgbClr val="FFC000"/>
              </a:solidFill>
              <a:latin typeface="Comic Sans MS"/>
            </a:endParaRPr>
          </a:p>
        </p:txBody>
      </p:sp>
      <p:pic>
        <p:nvPicPr>
          <p:cNvPr id="4" name="Picture 4" descr="A picture containing person, holding, person, racket&#10;&#10;Description automatically generated">
            <a:extLst>
              <a:ext uri="{FF2B5EF4-FFF2-40B4-BE49-F238E27FC236}">
                <a16:creationId xmlns:a16="http://schemas.microsoft.com/office/drawing/2014/main" id="{3A95C61B-BDC3-493C-9564-925B18F5BDFA}"/>
              </a:ext>
            </a:extLst>
          </p:cNvPr>
          <p:cNvPicPr>
            <a:picLocks noChangeAspect="1"/>
          </p:cNvPicPr>
          <p:nvPr/>
        </p:nvPicPr>
        <p:blipFill rotWithShape="1">
          <a:blip r:embed="rId2"/>
          <a:srcRect r="2456" b="-2"/>
          <a:stretch/>
        </p:blipFill>
        <p:spPr>
          <a:xfrm>
            <a:off x="841248" y="2516777"/>
            <a:ext cx="6236208" cy="3660185"/>
          </a:xfrm>
          <a:prstGeom prst="rect">
            <a:avLst/>
          </a:prstGeom>
        </p:spPr>
      </p:pic>
      <p:sp>
        <p:nvSpPr>
          <p:cNvPr id="3" name="Content Placeholder 2">
            <a:extLst>
              <a:ext uri="{FF2B5EF4-FFF2-40B4-BE49-F238E27FC236}">
                <a16:creationId xmlns:a16="http://schemas.microsoft.com/office/drawing/2014/main" id="{E7B32789-381D-4A11-A88D-5D381095C954}"/>
              </a:ext>
            </a:extLst>
          </p:cNvPr>
          <p:cNvSpPr>
            <a:spLocks noGrp="1"/>
          </p:cNvSpPr>
          <p:nvPr>
            <p:ph idx="1"/>
          </p:nvPr>
        </p:nvSpPr>
        <p:spPr>
          <a:xfrm>
            <a:off x="7618735" y="2315495"/>
            <a:ext cx="3746395" cy="4335920"/>
          </a:xfrm>
        </p:spPr>
        <p:txBody>
          <a:bodyPr vert="horz" lIns="91440" tIns="45720" rIns="91440" bIns="45720" rtlCol="0" anchor="ctr">
            <a:noAutofit/>
          </a:bodyPr>
          <a:lstStyle/>
          <a:p>
            <a:pPr marL="0" indent="0">
              <a:buNone/>
            </a:pPr>
            <a:r>
              <a:rPr lang="en-US" sz="2000" dirty="0">
                <a:solidFill>
                  <a:schemeClr val="accent2"/>
                </a:solidFill>
                <a:latin typeface="Comic Sans MS"/>
                <a:ea typeface="+mn-lt"/>
                <a:cs typeface="+mn-lt"/>
              </a:rPr>
              <a:t>Five to Thrive is a program by BBC. The purpose of the program is to help children improve their physical and mental wellbeing. The Five to Thrive series took place on the week of Children in Need, 2020. On the show there were lots of special guests, such as, Dr Radha and Blue Peter. With the help of Joe Wicks, primary school children have improved their mental and physical health through Five to Thrive.</a:t>
            </a:r>
          </a:p>
          <a:p>
            <a:pPr marL="0" indent="0">
              <a:buNone/>
            </a:pPr>
            <a:endParaRPr lang="en-US" sz="2000" dirty="0">
              <a:solidFill>
                <a:schemeClr val="accent2"/>
              </a:solidFill>
              <a:cs typeface="Calibri"/>
            </a:endParaRPr>
          </a:p>
        </p:txBody>
      </p:sp>
    </p:spTree>
    <p:extLst>
      <p:ext uri="{BB962C8B-B14F-4D97-AF65-F5344CB8AC3E}">
        <p14:creationId xmlns:p14="http://schemas.microsoft.com/office/powerpoint/2010/main" val="39645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SRU’s ‘Rock Recovery’ living-learning community aims to ...">
            <a:extLst>
              <a:ext uri="{FF2B5EF4-FFF2-40B4-BE49-F238E27FC236}">
                <a16:creationId xmlns:a16="http://schemas.microsoft.com/office/drawing/2014/main" id="{D7A1CA5D-71AC-4087-A48D-019C14A11A53}"/>
              </a:ext>
            </a:extLst>
          </p:cNvPr>
          <p:cNvPicPr>
            <a:picLocks noChangeAspect="1"/>
          </p:cNvPicPr>
          <p:nvPr/>
        </p:nvPicPr>
        <p:blipFill rotWithShape="1">
          <a:blip r:embed="rId2">
            <a:duotone>
              <a:prstClr val="black"/>
              <a:prstClr val="white"/>
            </a:duotone>
            <a:alphaModFix amt="35000"/>
          </a:blip>
          <a:srcRect b="5462"/>
          <a:stretch/>
        </p:blipFill>
        <p:spPr>
          <a:xfrm>
            <a:off x="20" y="10"/>
            <a:ext cx="12191980" cy="6857990"/>
          </a:xfrm>
          <a:prstGeom prst="rect">
            <a:avLst/>
          </a:prstGeom>
        </p:spPr>
      </p:pic>
      <p:sp>
        <p:nvSpPr>
          <p:cNvPr id="25" name="Rectangle 23">
            <a:extLst>
              <a:ext uri="{FF2B5EF4-FFF2-40B4-BE49-F238E27FC236}">
                <a16:creationId xmlns:a16="http://schemas.microsoft.com/office/drawing/2014/main" id="{FCEC2294-5A7B-45E5-9251-C1AA89F4A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alpha val="6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5A612A4-0758-4B00-8D66-9D94D5175285}"/>
              </a:ext>
            </a:extLst>
          </p:cNvPr>
          <p:cNvSpPr>
            <a:spLocks noGrp="1"/>
          </p:cNvSpPr>
          <p:nvPr>
            <p:ph type="title"/>
          </p:nvPr>
        </p:nvSpPr>
        <p:spPr>
          <a:xfrm>
            <a:off x="838201" y="1065862"/>
            <a:ext cx="3313164" cy="4726276"/>
          </a:xfrm>
        </p:spPr>
        <p:txBody>
          <a:bodyPr>
            <a:normAutofit/>
          </a:bodyPr>
          <a:lstStyle/>
          <a:p>
            <a:pPr algn="r"/>
            <a:r>
              <a:rPr lang="en-US" sz="4000" dirty="0">
                <a:latin typeface="Comic Sans MS"/>
                <a:cs typeface="Calibri Light"/>
              </a:rPr>
              <a:t>Day 1 of Five To Thrive </a:t>
            </a:r>
            <a:br>
              <a:rPr lang="en-US" sz="4000" dirty="0">
                <a:latin typeface="Comic Sans MS"/>
                <a:cs typeface="Calibri Light"/>
              </a:rPr>
            </a:br>
            <a:r>
              <a:rPr lang="en-US" sz="4000" dirty="0">
                <a:latin typeface="Comic Sans MS"/>
                <a:cs typeface="Calibri Light"/>
              </a:rPr>
              <a:t>(Connect)</a:t>
            </a:r>
          </a:p>
        </p:txBody>
      </p:sp>
      <p:cxnSp>
        <p:nvCxnSpPr>
          <p:cNvPr id="26" name="Straight Connector 25">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3F981BB-A36D-4C9E-88A2-04B088E2E9FA}"/>
              </a:ext>
            </a:extLst>
          </p:cNvPr>
          <p:cNvSpPr>
            <a:spLocks noGrp="1"/>
          </p:cNvSpPr>
          <p:nvPr>
            <p:ph idx="1"/>
          </p:nvPr>
        </p:nvSpPr>
        <p:spPr>
          <a:xfrm>
            <a:off x="5141002" y="479502"/>
            <a:ext cx="6192319" cy="5910147"/>
          </a:xfrm>
        </p:spPr>
        <p:txBody>
          <a:bodyPr vert="horz" lIns="91440" tIns="45720" rIns="91440" bIns="45720" rtlCol="0" anchor="ctr">
            <a:normAutofit/>
          </a:bodyPr>
          <a:lstStyle/>
          <a:p>
            <a:pPr marL="0" indent="0">
              <a:buNone/>
            </a:pPr>
            <a:r>
              <a:rPr lang="en-US" sz="1800" dirty="0">
                <a:latin typeface="Comic Sans MS"/>
                <a:cs typeface="Calibri" panose="020F0502020204030204"/>
              </a:rPr>
              <a:t>Day 1 of Five to Thrive was based on connecting. In this episode Joe Wicks was joined by GP and broadcaster Doctor Radha. </a:t>
            </a:r>
          </a:p>
          <a:p>
            <a:pPr marL="0" indent="0">
              <a:buNone/>
            </a:pPr>
            <a:r>
              <a:rPr lang="en-US" sz="1800" dirty="0">
                <a:latin typeface="Comic Sans MS"/>
                <a:cs typeface="Calibri" panose="020F0502020204030204"/>
              </a:rPr>
              <a:t>Connecting means talking to other people like friends and family about our feelings and what is going on around us that might make us upset. During the video Doctor Radha went deep into how connecting is great for our mental wellbeing. She also told us about how connecting with our family and friends helps us feel happier and more comfortable.</a:t>
            </a:r>
          </a:p>
          <a:p>
            <a:pPr marL="0" indent="0">
              <a:buNone/>
            </a:pPr>
            <a:r>
              <a:rPr lang="en-US" sz="1800" dirty="0">
                <a:latin typeface="Comic Sans MS"/>
                <a:cs typeface="Calibri" panose="020F0502020204030204"/>
              </a:rPr>
              <a:t>In this lesson about connecting we learnt:</a:t>
            </a:r>
          </a:p>
          <a:p>
            <a:pPr marL="457200" indent="-457200"/>
            <a:r>
              <a:rPr lang="en-US" sz="1800" dirty="0">
                <a:latin typeface="Comic Sans MS"/>
                <a:cs typeface="Calibri" panose="020F0502020204030204"/>
              </a:rPr>
              <a:t>Connect is about talking to people about feelings</a:t>
            </a:r>
          </a:p>
          <a:p>
            <a:pPr marL="457200" indent="-457200"/>
            <a:r>
              <a:rPr lang="en-US" sz="1800" dirty="0">
                <a:latin typeface="Comic Sans MS"/>
                <a:cs typeface="Calibri" panose="020F0502020204030204"/>
              </a:rPr>
              <a:t>It is good to be open and honest with each other</a:t>
            </a:r>
          </a:p>
          <a:p>
            <a:pPr marL="457200" indent="-457200"/>
            <a:r>
              <a:rPr lang="en-US" sz="1800" dirty="0">
                <a:latin typeface="Comic Sans MS"/>
                <a:cs typeface="Calibri" panose="020F0502020204030204"/>
              </a:rPr>
              <a:t>If we connect, we will feel less lonely and isolated</a:t>
            </a:r>
          </a:p>
          <a:p>
            <a:pPr marL="457200" indent="-457200"/>
            <a:r>
              <a:rPr lang="en-US" sz="1800" dirty="0">
                <a:latin typeface="Comic Sans MS"/>
                <a:cs typeface="Calibri" panose="020F0502020204030204"/>
              </a:rPr>
              <a:t>It is just as good to listen to your friends and family rather than just yourself</a:t>
            </a:r>
          </a:p>
          <a:p>
            <a:pPr marL="457200" indent="-457200"/>
            <a:r>
              <a:rPr lang="en-US" sz="1800" dirty="0">
                <a:latin typeface="Comic Sans MS"/>
                <a:cs typeface="Calibri" panose="020F0502020204030204"/>
              </a:rPr>
              <a:t>Even if the problem is small, still talk about it, because a good friend will always listen</a:t>
            </a:r>
            <a:endParaRPr lang="en-US" sz="1700" dirty="0">
              <a:cs typeface="Calibri" panose="020F0502020204030204"/>
            </a:endParaRPr>
          </a:p>
          <a:p>
            <a:pPr marL="457200" indent="-457200"/>
            <a:endParaRPr lang="en-US" sz="1700" dirty="0">
              <a:cs typeface="Calibri" panose="020F0502020204030204"/>
            </a:endParaRPr>
          </a:p>
        </p:txBody>
      </p:sp>
    </p:spTree>
    <p:extLst>
      <p:ext uri="{BB962C8B-B14F-4D97-AF65-F5344CB8AC3E}">
        <p14:creationId xmlns:p14="http://schemas.microsoft.com/office/powerpoint/2010/main" val="7851284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picture containing cutting, table, sitting, person&#10;&#10;Description automatically generated">
            <a:extLst>
              <a:ext uri="{FF2B5EF4-FFF2-40B4-BE49-F238E27FC236}">
                <a16:creationId xmlns:a16="http://schemas.microsoft.com/office/drawing/2014/main" id="{F6E9E3F8-0447-49FF-AD2D-8F27F9157106}"/>
              </a:ext>
            </a:extLst>
          </p:cNvPr>
          <p:cNvPicPr>
            <a:picLocks noChangeAspect="1"/>
          </p:cNvPicPr>
          <p:nvPr/>
        </p:nvPicPr>
        <p:blipFill rotWithShape="1">
          <a:blip r:embed="rId2">
            <a:alphaModFix amt="35000"/>
            <a:extLst>
              <a:ext uri="{837473B0-CC2E-450A-ABE3-18F120FF3D39}">
                <a1611:picAttrSrcUrl xmlns:a1611="http://schemas.microsoft.com/office/drawing/2016/11/main" r:id="rId3"/>
              </a:ext>
            </a:extLst>
          </a:blip>
          <a:srcRect t="5037" b="12226"/>
          <a:stretch/>
        </p:blipFill>
        <p:spPr>
          <a:xfrm>
            <a:off x="-4243" y="10"/>
            <a:ext cx="12196243" cy="6857990"/>
          </a:xfrm>
          <a:prstGeom prst="rect">
            <a:avLst/>
          </a:prstGeom>
        </p:spPr>
      </p:pic>
      <p:sp>
        <p:nvSpPr>
          <p:cNvPr id="2" name="Title 1">
            <a:extLst>
              <a:ext uri="{FF2B5EF4-FFF2-40B4-BE49-F238E27FC236}">
                <a16:creationId xmlns:a16="http://schemas.microsoft.com/office/drawing/2014/main" id="{56D51FEC-CC0B-4B08-95AB-E9216024B5D4}"/>
              </a:ext>
            </a:extLst>
          </p:cNvPr>
          <p:cNvSpPr>
            <a:spLocks noGrp="1"/>
          </p:cNvSpPr>
          <p:nvPr>
            <p:ph type="title"/>
          </p:nvPr>
        </p:nvSpPr>
        <p:spPr>
          <a:xfrm>
            <a:off x="643467" y="321734"/>
            <a:ext cx="10905066" cy="1135737"/>
          </a:xfrm>
        </p:spPr>
        <p:txBody>
          <a:bodyPr>
            <a:normAutofit/>
          </a:bodyPr>
          <a:lstStyle/>
          <a:p>
            <a:r>
              <a:rPr lang="en-US" sz="3600" dirty="0">
                <a:latin typeface="Comic Sans MS"/>
                <a:cs typeface="Calibri Light"/>
              </a:rPr>
              <a:t>Day 2 of Five to Thrive (Take Notice)</a:t>
            </a:r>
            <a:endParaRPr lang="en-US" sz="3600" dirty="0">
              <a:latin typeface="Comic Sans MS"/>
            </a:endParaRPr>
          </a:p>
        </p:txBody>
      </p:sp>
      <p:sp>
        <p:nvSpPr>
          <p:cNvPr id="3" name="Content Placeholder 2">
            <a:extLst>
              <a:ext uri="{FF2B5EF4-FFF2-40B4-BE49-F238E27FC236}">
                <a16:creationId xmlns:a16="http://schemas.microsoft.com/office/drawing/2014/main" id="{7C37685E-DACA-408A-AC75-8E3440336D61}"/>
              </a:ext>
            </a:extLst>
          </p:cNvPr>
          <p:cNvSpPr>
            <a:spLocks noGrp="1"/>
          </p:cNvSpPr>
          <p:nvPr>
            <p:ph idx="1"/>
          </p:nvPr>
        </p:nvSpPr>
        <p:spPr>
          <a:xfrm>
            <a:off x="643467" y="1782981"/>
            <a:ext cx="10905066" cy="4393982"/>
          </a:xfrm>
        </p:spPr>
        <p:txBody>
          <a:bodyPr vert="horz" lIns="91440" tIns="45720" rIns="91440" bIns="45720" rtlCol="0" anchor="t">
            <a:normAutofit/>
          </a:bodyPr>
          <a:lstStyle/>
          <a:p>
            <a:pPr marL="0" indent="0">
              <a:buNone/>
            </a:pPr>
            <a:r>
              <a:rPr lang="en-US" sz="2400" dirty="0">
                <a:latin typeface="Comic Sans MS"/>
                <a:cs typeface="Calibri" panose="020F0502020204030204"/>
              </a:rPr>
              <a:t>The second day of Five to Thrive was about taking notice. In this episode Joe is talking about how taking notice of our lives really improves out mental wellbeing. Taking notice is about taking in what is happening around you, whether that is hearing, seeing or smelling. Taking notice helps you feel more present and lively in the moment.</a:t>
            </a:r>
          </a:p>
          <a:p>
            <a:pPr marL="0" indent="0">
              <a:buNone/>
            </a:pPr>
            <a:endParaRPr lang="en-US" sz="2400" dirty="0">
              <a:latin typeface="Comic Sans MS"/>
              <a:cs typeface="Calibri" panose="020F0502020204030204"/>
            </a:endParaRPr>
          </a:p>
          <a:p>
            <a:pPr marL="0" indent="0">
              <a:buNone/>
            </a:pPr>
            <a:r>
              <a:rPr lang="en-US" sz="2400" dirty="0">
                <a:latin typeface="Comic Sans MS"/>
                <a:cs typeface="Calibri" panose="020F0502020204030204"/>
              </a:rPr>
              <a:t>A good idea of taking notice is writing down things that make you happy and what things make you worried. Then look at the things that make you worried and remind yourself that you don't need to worry about them. Then look at the things that make you happy and try to do those things. Doing this will help you feel better about yourself.   </a:t>
            </a:r>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2026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Background pattern&#10;&#10;Description automatically generated">
            <a:extLst>
              <a:ext uri="{FF2B5EF4-FFF2-40B4-BE49-F238E27FC236}">
                <a16:creationId xmlns:a16="http://schemas.microsoft.com/office/drawing/2014/main" id="{F6A04BB8-592D-457C-8EF9-D62745FBC9E7}"/>
              </a:ext>
            </a:extLst>
          </p:cNvPr>
          <p:cNvPicPr>
            <a:picLocks noChangeAspect="1"/>
          </p:cNvPicPr>
          <p:nvPr/>
        </p:nvPicPr>
        <p:blipFill rotWithShape="1">
          <a:blip r:embed="rId2">
            <a:alphaModFix amt="35000"/>
            <a:extLst>
              <a:ext uri="{837473B0-CC2E-450A-ABE3-18F120FF3D39}">
                <a1611:picAttrSrcUrl xmlns:a1611="http://schemas.microsoft.com/office/drawing/2016/11/main" r:id="rId3"/>
              </a:ext>
            </a:extLst>
          </a:blip>
          <a:srcRect t="7644" b="1630"/>
          <a:stretch/>
        </p:blipFill>
        <p:spPr>
          <a:xfrm>
            <a:off x="20" y="10"/>
            <a:ext cx="12191980" cy="6857990"/>
          </a:xfrm>
          <a:prstGeom prst="rect">
            <a:avLst/>
          </a:prstGeom>
        </p:spPr>
      </p:pic>
      <p:sp>
        <p:nvSpPr>
          <p:cNvPr id="2" name="Title 1">
            <a:extLst>
              <a:ext uri="{FF2B5EF4-FFF2-40B4-BE49-F238E27FC236}">
                <a16:creationId xmlns:a16="http://schemas.microsoft.com/office/drawing/2014/main" id="{DF324E8A-6A83-4832-8095-65512074D136}"/>
              </a:ext>
            </a:extLst>
          </p:cNvPr>
          <p:cNvSpPr>
            <a:spLocks noGrp="1"/>
          </p:cNvSpPr>
          <p:nvPr>
            <p:ph type="title"/>
          </p:nvPr>
        </p:nvSpPr>
        <p:spPr>
          <a:xfrm>
            <a:off x="838200" y="365125"/>
            <a:ext cx="10515600" cy="1325563"/>
          </a:xfrm>
        </p:spPr>
        <p:txBody>
          <a:bodyPr>
            <a:normAutofit/>
          </a:bodyPr>
          <a:lstStyle/>
          <a:p>
            <a:r>
              <a:rPr lang="en-US" dirty="0">
                <a:solidFill>
                  <a:srgbClr val="FFFFFF"/>
                </a:solidFill>
                <a:latin typeface="Comic Sans MS"/>
              </a:rPr>
              <a:t>Day 3 of Five to Thrive (Get Active)</a:t>
            </a:r>
            <a:endParaRPr lang="en-US" dirty="0">
              <a:solidFill>
                <a:srgbClr val="FFFFFF"/>
              </a:solidFill>
            </a:endParaRPr>
          </a:p>
        </p:txBody>
      </p:sp>
      <p:sp>
        <p:nvSpPr>
          <p:cNvPr id="3" name="Content Placeholder 2">
            <a:extLst>
              <a:ext uri="{FF2B5EF4-FFF2-40B4-BE49-F238E27FC236}">
                <a16:creationId xmlns:a16="http://schemas.microsoft.com/office/drawing/2014/main" id="{B1D2BD22-8F1D-4146-8C6D-223EF64F2BBD}"/>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US" sz="2000" dirty="0">
                <a:solidFill>
                  <a:srgbClr val="FFFFFF"/>
                </a:solidFill>
                <a:latin typeface="Comic Sans MS"/>
                <a:cs typeface="Calibri" panose="020F0502020204030204"/>
              </a:rPr>
              <a:t>On the third day of Five to Thrive, Joe Wicks was talking about how getting active can boost both your physical and mental health. During the episode he did exercises and told us to join in. Getting active doesn't need to be hard, it can even be going for a walk. You can get active everywhere, you don't need special equipment or access to a gym. Getting active boosts your mental wellbeing as well as your physical wellbeing you normally feel a lot better after a workout. You can feel awake and ready for the day.</a:t>
            </a:r>
            <a:endParaRPr lang="en-US" sz="2000" dirty="0">
              <a:solidFill>
                <a:srgbClr val="FFFFFF"/>
              </a:solidFill>
              <a:latin typeface="Comic Sans MS"/>
            </a:endParaRPr>
          </a:p>
          <a:p>
            <a:pPr marL="0" indent="0">
              <a:buNone/>
            </a:pPr>
            <a:r>
              <a:rPr lang="en-US" sz="2000" dirty="0">
                <a:solidFill>
                  <a:srgbClr val="FFFFFF"/>
                </a:solidFill>
                <a:latin typeface="Comic Sans MS"/>
                <a:cs typeface="Calibri" panose="020F0502020204030204"/>
              </a:rPr>
              <a:t>In this lesson about getting active, we learnt:</a:t>
            </a:r>
          </a:p>
          <a:p>
            <a:pPr marL="457200" indent="-457200"/>
            <a:r>
              <a:rPr lang="en-US" sz="2000" dirty="0">
                <a:solidFill>
                  <a:srgbClr val="FFFFFF"/>
                </a:solidFill>
                <a:latin typeface="Comic Sans MS"/>
                <a:cs typeface="Calibri" panose="020F0502020204030204"/>
              </a:rPr>
              <a:t>Getting active is about getting your body moving</a:t>
            </a:r>
          </a:p>
          <a:p>
            <a:pPr marL="457200" indent="-457200"/>
            <a:r>
              <a:rPr lang="en-US" sz="2000" dirty="0">
                <a:solidFill>
                  <a:srgbClr val="FFFFFF"/>
                </a:solidFill>
                <a:latin typeface="Comic Sans MS"/>
                <a:cs typeface="Calibri" panose="020F0502020204030204"/>
              </a:rPr>
              <a:t>It doesn't have to be an intense workout</a:t>
            </a:r>
          </a:p>
          <a:p>
            <a:pPr marL="457200" indent="-457200"/>
            <a:r>
              <a:rPr lang="en-US" sz="2000" dirty="0">
                <a:solidFill>
                  <a:srgbClr val="FFFFFF"/>
                </a:solidFill>
                <a:latin typeface="Comic Sans MS"/>
                <a:cs typeface="Calibri" panose="020F0502020204030204"/>
              </a:rPr>
              <a:t>It is physically and mentally good for us</a:t>
            </a:r>
          </a:p>
          <a:p>
            <a:pPr marL="457200" indent="-457200"/>
            <a:r>
              <a:rPr lang="en-US" sz="2000" dirty="0">
                <a:solidFill>
                  <a:srgbClr val="FFFFFF"/>
                </a:solidFill>
                <a:latin typeface="Comic Sans MS"/>
                <a:cs typeface="Calibri" panose="020F0502020204030204"/>
              </a:rPr>
              <a:t>It is good to get active regularly, maybe make it part of your day</a:t>
            </a:r>
          </a:p>
          <a:p>
            <a:pPr marL="457200" indent="-457200"/>
            <a:r>
              <a:rPr lang="en-US" sz="2000" dirty="0">
                <a:solidFill>
                  <a:srgbClr val="FFFFFF"/>
                </a:solidFill>
                <a:latin typeface="Comic Sans MS"/>
                <a:cs typeface="Calibri" panose="020F0502020204030204"/>
              </a:rPr>
              <a:t>It combines other ways of wellbeing, such as, taking notice and connecting</a:t>
            </a:r>
          </a:p>
        </p:txBody>
      </p:sp>
    </p:spTree>
    <p:extLst>
      <p:ext uri="{BB962C8B-B14F-4D97-AF65-F5344CB8AC3E}">
        <p14:creationId xmlns:p14="http://schemas.microsoft.com/office/powerpoint/2010/main" val="23227184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Curious George - ABC KIDS">
            <a:extLst>
              <a:ext uri="{FF2B5EF4-FFF2-40B4-BE49-F238E27FC236}">
                <a16:creationId xmlns:a16="http://schemas.microsoft.com/office/drawing/2014/main" id="{F41DCFC9-D31F-4B12-95A8-1E1E7A624C30}"/>
              </a:ext>
            </a:extLst>
          </p:cNvPr>
          <p:cNvPicPr>
            <a:picLocks noChangeAspect="1"/>
          </p:cNvPicPr>
          <p:nvPr/>
        </p:nvPicPr>
        <p:blipFill rotWithShape="1">
          <a:blip r:embed="rId2"/>
          <a:srcRect r="5188"/>
          <a:stretch/>
        </p:blipFill>
        <p:spPr>
          <a:xfrm>
            <a:off x="3522468" y="10"/>
            <a:ext cx="8669532" cy="6857990"/>
          </a:xfrm>
          <a:prstGeom prst="rect">
            <a:avLst/>
          </a:prstGeom>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87E567C-578A-46C5-BDEE-7FB4555B4909}"/>
              </a:ext>
            </a:extLst>
          </p:cNvPr>
          <p:cNvSpPr>
            <a:spLocks noGrp="1"/>
          </p:cNvSpPr>
          <p:nvPr>
            <p:ph type="title"/>
          </p:nvPr>
        </p:nvSpPr>
        <p:spPr>
          <a:xfrm>
            <a:off x="291084" y="688841"/>
            <a:ext cx="3438144" cy="1124712"/>
          </a:xfrm>
        </p:spPr>
        <p:txBody>
          <a:bodyPr anchor="b">
            <a:normAutofit/>
          </a:bodyPr>
          <a:lstStyle/>
          <a:p>
            <a:r>
              <a:rPr lang="en-US" sz="2800" dirty="0">
                <a:latin typeface="Comic Sans MS"/>
              </a:rPr>
              <a:t>Day 4 of Five to Thrive (Be Curious)</a:t>
            </a:r>
            <a:endParaRPr lang="en-US" sz="2800" dirty="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B730641-2618-4733-98BA-D4763C126B26}"/>
              </a:ext>
            </a:extLst>
          </p:cNvPr>
          <p:cNvSpPr>
            <a:spLocks noGrp="1"/>
          </p:cNvSpPr>
          <p:nvPr>
            <p:ph idx="1"/>
          </p:nvPr>
        </p:nvSpPr>
        <p:spPr>
          <a:xfrm>
            <a:off x="291084" y="2557248"/>
            <a:ext cx="4637755" cy="3914823"/>
          </a:xfrm>
        </p:spPr>
        <p:txBody>
          <a:bodyPr vert="horz" lIns="91440" tIns="45720" rIns="91440" bIns="45720" rtlCol="0" anchor="t">
            <a:noAutofit/>
          </a:bodyPr>
          <a:lstStyle/>
          <a:p>
            <a:pPr marL="0" indent="0">
              <a:buNone/>
            </a:pPr>
            <a:r>
              <a:rPr lang="en-US" sz="1600" dirty="0">
                <a:latin typeface="Comic Sans MS"/>
                <a:ea typeface="+mn-lt"/>
                <a:cs typeface="+mn-lt"/>
              </a:rPr>
              <a:t>On Thursday's video we learnt about being curious. On this episode Joe was with BBC's Blue Peter. There were two BP presenters speaking, they were </a:t>
            </a:r>
            <a:r>
              <a:rPr lang="en-US" sz="1600" dirty="0" err="1">
                <a:latin typeface="Comic Sans MS"/>
                <a:ea typeface="+mn-lt"/>
                <a:cs typeface="+mn-lt"/>
              </a:rPr>
              <a:t>Mwaksy</a:t>
            </a:r>
            <a:r>
              <a:rPr lang="en-US" sz="1600" dirty="0">
                <a:latin typeface="Comic Sans MS"/>
                <a:ea typeface="+mn-lt"/>
                <a:cs typeface="+mn-lt"/>
              </a:rPr>
              <a:t> and Adam. They showed a video of them with two other children (Abigail and Oliver). Adam and </a:t>
            </a:r>
            <a:r>
              <a:rPr lang="en-US" sz="1600" dirty="0" err="1">
                <a:latin typeface="Comic Sans MS"/>
                <a:ea typeface="+mn-lt"/>
                <a:cs typeface="+mn-lt"/>
              </a:rPr>
              <a:t>Mwaksy</a:t>
            </a:r>
            <a:r>
              <a:rPr lang="en-US" sz="1600" dirty="0">
                <a:latin typeface="Comic Sans MS"/>
                <a:ea typeface="+mn-lt"/>
                <a:cs typeface="+mn-lt"/>
              </a:rPr>
              <a:t> gave a great example of how being active boosts your physical and mental health by trying something new.</a:t>
            </a:r>
          </a:p>
          <a:p>
            <a:pPr marL="0" indent="0">
              <a:buNone/>
            </a:pPr>
            <a:r>
              <a:rPr lang="en-US" sz="1600" dirty="0">
                <a:latin typeface="Comic Sans MS"/>
                <a:ea typeface="+mn-lt"/>
                <a:cs typeface="+mn-lt"/>
              </a:rPr>
              <a:t>Overall they explained that being active:</a:t>
            </a:r>
          </a:p>
          <a:p>
            <a:pPr>
              <a:buFont typeface="Arial"/>
              <a:buChar char="•"/>
            </a:pPr>
            <a:r>
              <a:rPr lang="en-US" sz="1600" dirty="0">
                <a:latin typeface="Comic Sans MS"/>
                <a:ea typeface="+mn-lt"/>
                <a:cs typeface="+mn-lt"/>
              </a:rPr>
              <a:t>It helps improve your well being</a:t>
            </a:r>
          </a:p>
          <a:p>
            <a:pPr>
              <a:buFont typeface="Arial"/>
              <a:buChar char="•"/>
            </a:pPr>
            <a:r>
              <a:rPr lang="en-US" sz="1600" dirty="0">
                <a:latin typeface="Comic Sans MS"/>
                <a:ea typeface="+mn-lt"/>
                <a:cs typeface="+mn-lt"/>
              </a:rPr>
              <a:t>It boosts your self-esteem</a:t>
            </a:r>
          </a:p>
          <a:p>
            <a:pPr>
              <a:buFont typeface="Arial"/>
              <a:buChar char="•"/>
            </a:pPr>
            <a:r>
              <a:rPr lang="en-US" sz="1600" dirty="0">
                <a:latin typeface="Comic Sans MS"/>
                <a:ea typeface="+mn-lt"/>
                <a:cs typeface="+mn-lt"/>
              </a:rPr>
              <a:t>It improves your mental health</a:t>
            </a:r>
          </a:p>
          <a:p>
            <a:pPr>
              <a:buFont typeface="Arial"/>
              <a:buChar char="•"/>
            </a:pPr>
            <a:r>
              <a:rPr lang="en-US" sz="1600" dirty="0">
                <a:latin typeface="Comic Sans MS"/>
                <a:ea typeface="+mn-lt"/>
                <a:cs typeface="+mn-lt"/>
              </a:rPr>
              <a:t>It helps you communicate</a:t>
            </a:r>
          </a:p>
          <a:p>
            <a:pPr>
              <a:buFont typeface="Arial"/>
              <a:buChar char="•"/>
            </a:pPr>
            <a:r>
              <a:rPr lang="en-US" sz="1600" dirty="0">
                <a:latin typeface="Comic Sans MS"/>
                <a:ea typeface="+mn-lt"/>
                <a:cs typeface="+mn-lt"/>
              </a:rPr>
              <a:t>You get a sense of achievement</a:t>
            </a:r>
            <a:endParaRPr lang="en-US" sz="1600" dirty="0">
              <a:latin typeface="Comic Sans MS"/>
            </a:endParaRPr>
          </a:p>
        </p:txBody>
      </p:sp>
    </p:spTree>
    <p:extLst>
      <p:ext uri="{BB962C8B-B14F-4D97-AF65-F5344CB8AC3E}">
        <p14:creationId xmlns:p14="http://schemas.microsoft.com/office/powerpoint/2010/main" val="245480081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3AB00AE-4340-440F-82E1-9F69D1D55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hild sitting in a field&#10;&#10;Description automatically generated">
            <a:extLst>
              <a:ext uri="{FF2B5EF4-FFF2-40B4-BE49-F238E27FC236}">
                <a16:creationId xmlns:a16="http://schemas.microsoft.com/office/drawing/2014/main" id="{935B25E8-BB1F-4DED-A930-7F1C9B66E92A}"/>
              </a:ext>
            </a:extLst>
          </p:cNvPr>
          <p:cNvPicPr>
            <a:picLocks noChangeAspect="1"/>
          </p:cNvPicPr>
          <p:nvPr/>
        </p:nvPicPr>
        <p:blipFill rotWithShape="1">
          <a:blip r:embed="rId2">
            <a:alphaModFix/>
            <a:extLst>
              <a:ext uri="{837473B0-CC2E-450A-ABE3-18F120FF3D39}">
                <a1611:picAttrSrcUrl xmlns:a1611="http://schemas.microsoft.com/office/drawing/2016/11/main" r:id="rId3"/>
              </a:ext>
            </a:extLst>
          </a:blip>
          <a:srcRect r="-2" b="5201"/>
          <a:stretch/>
        </p:blipFill>
        <p:spPr>
          <a:xfrm>
            <a:off x="6083786" y="-168316"/>
            <a:ext cx="6261330" cy="3932313"/>
          </a:xfrm>
          <a:prstGeom prst="rect">
            <a:avLst/>
          </a:prstGeom>
          <a:effectLst>
            <a:softEdge rad="533400"/>
          </a:effectLst>
        </p:spPr>
      </p:pic>
      <p:pic>
        <p:nvPicPr>
          <p:cNvPr id="4" name="Picture 4" descr="Benefit Resource Partners">
            <a:extLst>
              <a:ext uri="{FF2B5EF4-FFF2-40B4-BE49-F238E27FC236}">
                <a16:creationId xmlns:a16="http://schemas.microsoft.com/office/drawing/2014/main" id="{4F2E77AC-35E8-4774-B5A5-29D3C3754161}"/>
              </a:ext>
            </a:extLst>
          </p:cNvPr>
          <p:cNvPicPr>
            <a:picLocks noChangeAspect="1"/>
          </p:cNvPicPr>
          <p:nvPr/>
        </p:nvPicPr>
        <p:blipFill rotWithShape="1">
          <a:blip r:embed="rId4"/>
          <a:srcRect l="816"/>
          <a:stretch/>
        </p:blipFill>
        <p:spPr>
          <a:xfrm>
            <a:off x="6089904" y="2487166"/>
            <a:ext cx="6263640" cy="4215384"/>
          </a:xfrm>
          <a:prstGeom prst="rect">
            <a:avLst/>
          </a:prstGeom>
          <a:effectLst>
            <a:softEdge rad="533400"/>
          </a:effectLst>
        </p:spPr>
      </p:pic>
      <p:pic>
        <p:nvPicPr>
          <p:cNvPr id="13" name="Picture 12">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632A408-CB13-4C93-ACA4-28F982302E09}"/>
              </a:ext>
            </a:extLst>
          </p:cNvPr>
          <p:cNvSpPr>
            <a:spLocks noGrp="1"/>
          </p:cNvSpPr>
          <p:nvPr>
            <p:ph type="title"/>
          </p:nvPr>
        </p:nvSpPr>
        <p:spPr>
          <a:xfrm>
            <a:off x="804997" y="385850"/>
            <a:ext cx="4803636" cy="1311664"/>
          </a:xfrm>
        </p:spPr>
        <p:txBody>
          <a:bodyPr>
            <a:normAutofit/>
          </a:bodyPr>
          <a:lstStyle/>
          <a:p>
            <a:r>
              <a:rPr lang="en-US" sz="4000" dirty="0">
                <a:solidFill>
                  <a:srgbClr val="000000"/>
                </a:solidFill>
                <a:latin typeface="Comic Sans MS"/>
              </a:rPr>
              <a:t>Day 5 of Five to Thrive (Give)</a:t>
            </a:r>
            <a:endParaRPr lang="en-US" sz="4000" dirty="0">
              <a:solidFill>
                <a:srgbClr val="000000"/>
              </a:solidFill>
            </a:endParaRPr>
          </a:p>
        </p:txBody>
      </p:sp>
      <p:sp>
        <p:nvSpPr>
          <p:cNvPr id="3" name="Content Placeholder 2">
            <a:extLst>
              <a:ext uri="{FF2B5EF4-FFF2-40B4-BE49-F238E27FC236}">
                <a16:creationId xmlns:a16="http://schemas.microsoft.com/office/drawing/2014/main" id="{68B18A7D-3A47-4622-A22F-4096096C514C}"/>
              </a:ext>
            </a:extLst>
          </p:cNvPr>
          <p:cNvSpPr>
            <a:spLocks noGrp="1"/>
          </p:cNvSpPr>
          <p:nvPr>
            <p:ph idx="1"/>
          </p:nvPr>
        </p:nvSpPr>
        <p:spPr>
          <a:xfrm>
            <a:off x="713678" y="1697514"/>
            <a:ext cx="5486399" cy="4870554"/>
          </a:xfrm>
        </p:spPr>
        <p:txBody>
          <a:bodyPr vert="horz" lIns="91440" tIns="45720" rIns="91440" bIns="45720" rtlCol="0" anchor="ctr">
            <a:normAutofit/>
          </a:bodyPr>
          <a:lstStyle/>
          <a:p>
            <a:pPr marL="0" indent="0">
              <a:buNone/>
            </a:pPr>
            <a:r>
              <a:rPr lang="en-US" sz="1600" dirty="0">
                <a:solidFill>
                  <a:srgbClr val="000000"/>
                </a:solidFill>
                <a:latin typeface="Comic Sans MS"/>
                <a:cs typeface="Calibri" panose="020F0502020204030204"/>
              </a:rPr>
              <a:t>On the 5th day of Five To Thrive, Joe talked about how good it is to give. In this episode Joe is joined by a 7yr old boy who rode 7 miles for Children In Need, Seth. In this episode Joe and Seth explain that giving isn't just giving money or giving someone a present, but it is also giving someone your time. Giving doesn't just make someone else feel happy, but it can also make you feel happy and overwhelmed too.</a:t>
            </a:r>
          </a:p>
          <a:p>
            <a:pPr marL="0" indent="0">
              <a:buNone/>
            </a:pPr>
            <a:endParaRPr lang="en-US" sz="1600" dirty="0">
              <a:solidFill>
                <a:srgbClr val="000000"/>
              </a:solidFill>
              <a:latin typeface="Comic Sans MS"/>
              <a:cs typeface="Calibri" panose="020F0502020204030204"/>
            </a:endParaRPr>
          </a:p>
          <a:p>
            <a:pPr marL="0" indent="0">
              <a:buNone/>
            </a:pPr>
            <a:r>
              <a:rPr lang="en-US" sz="1600" dirty="0">
                <a:solidFill>
                  <a:srgbClr val="000000"/>
                </a:solidFill>
                <a:latin typeface="Comic Sans MS"/>
                <a:cs typeface="Calibri" panose="020F0502020204030204"/>
              </a:rPr>
              <a:t>In this lesson about giving, we learnt:</a:t>
            </a:r>
          </a:p>
          <a:p>
            <a:r>
              <a:rPr lang="en-US" sz="1600" dirty="0">
                <a:solidFill>
                  <a:srgbClr val="000000"/>
                </a:solidFill>
                <a:latin typeface="Comic Sans MS"/>
                <a:cs typeface="Calibri" panose="020F0502020204030204"/>
              </a:rPr>
              <a:t>Giving is about doing something kind for other people</a:t>
            </a:r>
          </a:p>
          <a:p>
            <a:r>
              <a:rPr lang="en-US" sz="1600" dirty="0">
                <a:solidFill>
                  <a:srgbClr val="000000"/>
                </a:solidFill>
                <a:latin typeface="Comic Sans MS"/>
                <a:cs typeface="Calibri" panose="020F0502020204030204"/>
              </a:rPr>
              <a:t>The more you give, the happier you'll become</a:t>
            </a:r>
          </a:p>
          <a:p>
            <a:r>
              <a:rPr lang="en-US" sz="1600" dirty="0">
                <a:solidFill>
                  <a:srgbClr val="000000"/>
                </a:solidFill>
                <a:latin typeface="Comic Sans MS"/>
                <a:cs typeface="Calibri" panose="020F0502020204030204"/>
              </a:rPr>
              <a:t>Giving is a kind, positive action that makes them and us happy</a:t>
            </a:r>
          </a:p>
          <a:p>
            <a:r>
              <a:rPr lang="en-US" sz="1600" dirty="0">
                <a:solidFill>
                  <a:srgbClr val="000000"/>
                </a:solidFill>
                <a:latin typeface="Comic Sans MS"/>
                <a:cs typeface="Calibri" panose="020F0502020204030204"/>
              </a:rPr>
              <a:t>Giving can boost your self-esteem</a:t>
            </a:r>
          </a:p>
          <a:p>
            <a:r>
              <a:rPr lang="en-US" sz="1600" dirty="0">
                <a:solidFill>
                  <a:srgbClr val="000000"/>
                </a:solidFill>
                <a:latin typeface="Comic Sans MS"/>
                <a:cs typeface="Calibri" panose="020F0502020204030204"/>
              </a:rPr>
              <a:t>Giving helps us connect with people</a:t>
            </a:r>
          </a:p>
        </p:txBody>
      </p:sp>
    </p:spTree>
    <p:extLst>
      <p:ext uri="{BB962C8B-B14F-4D97-AF65-F5344CB8AC3E}">
        <p14:creationId xmlns:p14="http://schemas.microsoft.com/office/powerpoint/2010/main" val="3652355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2D05657-94EE-4B2D-BC1B-A1D065063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7586665A-47B3-4AEE-BC94-15D89FF70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5099" y="486184"/>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0F0B6B10-793B-4B7D-8D70-5D300FACF373}"/>
              </a:ext>
            </a:extLst>
          </p:cNvPr>
          <p:cNvSpPr>
            <a:spLocks noGrp="1"/>
          </p:cNvSpPr>
          <p:nvPr>
            <p:ph type="title"/>
          </p:nvPr>
        </p:nvSpPr>
        <p:spPr>
          <a:xfrm>
            <a:off x="4184542" y="486184"/>
            <a:ext cx="7363990" cy="1325563"/>
          </a:xfrm>
        </p:spPr>
        <p:txBody>
          <a:bodyPr>
            <a:normAutofit/>
          </a:bodyPr>
          <a:lstStyle/>
          <a:p>
            <a:r>
              <a:rPr lang="en-US">
                <a:solidFill>
                  <a:srgbClr val="FFC000"/>
                </a:solidFill>
                <a:latin typeface="Comic Sans MS"/>
                <a:cs typeface="Calibri Light"/>
              </a:rPr>
              <a:t>Usefull CIN (Children In Need) Websites</a:t>
            </a:r>
            <a:endParaRPr lang="en-US">
              <a:solidFill>
                <a:srgbClr val="FFC000"/>
              </a:solidFill>
              <a:latin typeface="Comic Sans MS"/>
            </a:endParaRPr>
          </a:p>
        </p:txBody>
      </p:sp>
      <p:pic>
        <p:nvPicPr>
          <p:cNvPr id="6" name="Picture 6" descr="A large brown teddy bear sitting on top of a stuffed toy&#10;&#10;Description automatically generated">
            <a:extLst>
              <a:ext uri="{FF2B5EF4-FFF2-40B4-BE49-F238E27FC236}">
                <a16:creationId xmlns:a16="http://schemas.microsoft.com/office/drawing/2014/main" id="{E2CE02D3-FDCF-482D-A225-C09FAAEFB684}"/>
              </a:ext>
            </a:extLst>
          </p:cNvPr>
          <p:cNvPicPr>
            <a:picLocks noChangeAspect="1"/>
          </p:cNvPicPr>
          <p:nvPr/>
        </p:nvPicPr>
        <p:blipFill rotWithShape="1">
          <a:blip r:embed="rId2"/>
          <a:srcRect r="3" b="3"/>
          <a:stretch/>
        </p:blipFill>
        <p:spPr>
          <a:xfrm>
            <a:off x="581526" y="258142"/>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pic>
        <p:nvPicPr>
          <p:cNvPr id="5" name="Picture 5" descr="A teddy bear sitting on top of a stuffed toy&#10;&#10;Description automatically generated">
            <a:extLst>
              <a:ext uri="{FF2B5EF4-FFF2-40B4-BE49-F238E27FC236}">
                <a16:creationId xmlns:a16="http://schemas.microsoft.com/office/drawing/2014/main" id="{E8D64357-BEF5-4811-84F5-4CE0D235D5B3}"/>
              </a:ext>
            </a:extLst>
          </p:cNvPr>
          <p:cNvPicPr>
            <a:picLocks noChangeAspect="1"/>
          </p:cNvPicPr>
          <p:nvPr/>
        </p:nvPicPr>
        <p:blipFill rotWithShape="1">
          <a:blip r:embed="rId3"/>
          <a:srcRect r="3" b="3"/>
          <a:stretch/>
        </p:blipFill>
        <p:spPr>
          <a:xfrm>
            <a:off x="581526" y="3486449"/>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sp>
        <p:nvSpPr>
          <p:cNvPr id="3" name="Content Placeholder 2">
            <a:extLst>
              <a:ext uri="{FF2B5EF4-FFF2-40B4-BE49-F238E27FC236}">
                <a16:creationId xmlns:a16="http://schemas.microsoft.com/office/drawing/2014/main" id="{BE2F38C6-0570-406D-89BF-021F64EB549C}"/>
              </a:ext>
            </a:extLst>
          </p:cNvPr>
          <p:cNvSpPr>
            <a:spLocks noGrp="1"/>
          </p:cNvSpPr>
          <p:nvPr>
            <p:ph idx="1"/>
          </p:nvPr>
        </p:nvSpPr>
        <p:spPr>
          <a:xfrm>
            <a:off x="4184542" y="1946684"/>
            <a:ext cx="7363990" cy="4351338"/>
          </a:xfrm>
        </p:spPr>
        <p:txBody>
          <a:bodyPr vert="horz" lIns="91440" tIns="45720" rIns="91440" bIns="45720" rtlCol="0" anchor="t">
            <a:normAutofit/>
          </a:bodyPr>
          <a:lstStyle/>
          <a:p>
            <a:r>
              <a:rPr lang="en-US" dirty="0">
                <a:solidFill>
                  <a:schemeClr val="accent2"/>
                </a:solidFill>
                <a:latin typeface="Comic Sans MS"/>
                <a:cs typeface="Calibri" panose="020F0502020204030204"/>
              </a:rPr>
              <a:t>Visit the BBC children in need website </a:t>
            </a:r>
            <a:r>
              <a:rPr lang="en-US" dirty="0">
                <a:solidFill>
                  <a:schemeClr val="accent2"/>
                </a:solidFill>
                <a:latin typeface="Comic Sans MS"/>
                <a:cs typeface="Calibri" panose="020F0502020204030204"/>
                <a:hlinkClick r:id="rId4">
                  <a:extLst>
                    <a:ext uri="{A12FA001-AC4F-418D-AE19-62706E023703}">
                      <ahyp:hlinkClr xmlns:ahyp="http://schemas.microsoft.com/office/drawing/2018/hyperlinkcolor" val="tx"/>
                    </a:ext>
                  </a:extLst>
                </a:hlinkClick>
              </a:rPr>
              <a:t>here</a:t>
            </a:r>
            <a:r>
              <a:rPr lang="en-US" dirty="0">
                <a:solidFill>
                  <a:schemeClr val="accent2"/>
                </a:solidFill>
                <a:latin typeface="Comic Sans MS"/>
                <a:cs typeface="Calibri" panose="020F0502020204030204"/>
              </a:rPr>
              <a:t>.</a:t>
            </a:r>
          </a:p>
          <a:p>
            <a:r>
              <a:rPr lang="en-US" dirty="0">
                <a:solidFill>
                  <a:schemeClr val="accent2"/>
                </a:solidFill>
                <a:latin typeface="Comic Sans MS"/>
                <a:cs typeface="Calibri" panose="020F0502020204030204"/>
              </a:rPr>
              <a:t>Any questions? Click </a:t>
            </a:r>
            <a:r>
              <a:rPr lang="en-US" dirty="0">
                <a:solidFill>
                  <a:schemeClr val="accent2"/>
                </a:solidFill>
                <a:latin typeface="Comic Sans MS"/>
                <a:cs typeface="Calibri" panose="020F0502020204030204"/>
                <a:hlinkClick r:id="rId5">
                  <a:extLst>
                    <a:ext uri="{A12FA001-AC4F-418D-AE19-62706E023703}">
                      <ahyp:hlinkClr xmlns:ahyp="http://schemas.microsoft.com/office/drawing/2018/hyperlinkcolor" val="tx"/>
                    </a:ext>
                  </a:extLst>
                </a:hlinkClick>
              </a:rPr>
              <a:t>here</a:t>
            </a:r>
            <a:r>
              <a:rPr lang="en-US" dirty="0">
                <a:solidFill>
                  <a:schemeClr val="accent2"/>
                </a:solidFill>
                <a:latin typeface="Comic Sans MS"/>
                <a:cs typeface="Calibri" panose="020F0502020204030204"/>
              </a:rPr>
              <a:t> to see some answers to frequently asked questions.</a:t>
            </a:r>
          </a:p>
          <a:p>
            <a:r>
              <a:rPr lang="en-US" dirty="0">
                <a:solidFill>
                  <a:schemeClr val="accent2"/>
                </a:solidFill>
                <a:latin typeface="Comic Sans MS"/>
                <a:cs typeface="Calibri" panose="020F0502020204030204"/>
              </a:rPr>
              <a:t>Want to donate? Click </a:t>
            </a:r>
            <a:r>
              <a:rPr lang="en-US" dirty="0">
                <a:solidFill>
                  <a:schemeClr val="accent2"/>
                </a:solidFill>
                <a:latin typeface="Comic Sans MS"/>
                <a:cs typeface="Calibri" panose="020F0502020204030204"/>
                <a:hlinkClick r:id="rId6">
                  <a:extLst>
                    <a:ext uri="{A12FA001-AC4F-418D-AE19-62706E023703}">
                      <ahyp:hlinkClr xmlns:ahyp="http://schemas.microsoft.com/office/drawing/2018/hyperlinkcolor" val="tx"/>
                    </a:ext>
                  </a:extLst>
                </a:hlinkClick>
              </a:rPr>
              <a:t>here</a:t>
            </a:r>
            <a:r>
              <a:rPr lang="en-US" dirty="0">
                <a:solidFill>
                  <a:schemeClr val="accent2"/>
                </a:solidFill>
                <a:latin typeface="Comic Sans MS"/>
                <a:cs typeface="Calibri" panose="020F0502020204030204"/>
              </a:rPr>
              <a:t> to do so.</a:t>
            </a:r>
          </a:p>
          <a:p>
            <a:r>
              <a:rPr lang="en-US" dirty="0">
                <a:solidFill>
                  <a:schemeClr val="accent2"/>
                </a:solidFill>
                <a:latin typeface="Comic Sans MS"/>
                <a:cs typeface="Calibri" panose="020F0502020204030204"/>
              </a:rPr>
              <a:t>Want to visit the Five To Thrive Hub? Click </a:t>
            </a:r>
            <a:r>
              <a:rPr lang="en-US" dirty="0">
                <a:solidFill>
                  <a:schemeClr val="accent2"/>
                </a:solidFill>
                <a:latin typeface="Comic Sans MS"/>
                <a:cs typeface="Calibri" panose="020F0502020204030204"/>
                <a:hlinkClick r:id="rId7">
                  <a:extLst>
                    <a:ext uri="{A12FA001-AC4F-418D-AE19-62706E023703}">
                      <ahyp:hlinkClr xmlns:ahyp="http://schemas.microsoft.com/office/drawing/2018/hyperlinkcolor" val="tx"/>
                    </a:ext>
                  </a:extLst>
                </a:hlinkClick>
              </a:rPr>
              <a:t>here</a:t>
            </a:r>
            <a:r>
              <a:rPr lang="en-US" dirty="0">
                <a:solidFill>
                  <a:schemeClr val="accent2"/>
                </a:solidFill>
                <a:latin typeface="Comic Sans MS"/>
                <a:cs typeface="Calibri" panose="020F0502020204030204"/>
              </a:rPr>
              <a:t> to do so.</a:t>
            </a:r>
          </a:p>
          <a:p>
            <a:r>
              <a:rPr lang="en-US" dirty="0">
                <a:solidFill>
                  <a:schemeClr val="accent2"/>
                </a:solidFill>
                <a:latin typeface="Comic Sans MS"/>
                <a:cs typeface="Calibri" panose="020F0502020204030204"/>
              </a:rPr>
              <a:t>Want to buy something </a:t>
            </a:r>
            <a:r>
              <a:rPr lang="en-US" dirty="0" err="1">
                <a:solidFill>
                  <a:schemeClr val="accent2"/>
                </a:solidFill>
                <a:latin typeface="Comic Sans MS"/>
                <a:cs typeface="Calibri" panose="020F0502020204030204"/>
              </a:rPr>
              <a:t>Pudsey</a:t>
            </a:r>
            <a:r>
              <a:rPr lang="en-US" dirty="0">
                <a:solidFill>
                  <a:schemeClr val="accent2"/>
                </a:solidFill>
                <a:latin typeface="Comic Sans MS"/>
                <a:cs typeface="Calibri" panose="020F0502020204030204"/>
              </a:rPr>
              <a:t>? Click </a:t>
            </a:r>
            <a:r>
              <a:rPr lang="en-US" dirty="0">
                <a:solidFill>
                  <a:schemeClr val="accent2"/>
                </a:solidFill>
                <a:latin typeface="Comic Sans MS"/>
                <a:cs typeface="Calibri" panose="020F0502020204030204"/>
                <a:hlinkClick r:id="rId8">
                  <a:extLst>
                    <a:ext uri="{A12FA001-AC4F-418D-AE19-62706E023703}">
                      <ahyp:hlinkClr xmlns:ahyp="http://schemas.microsoft.com/office/drawing/2018/hyperlinkcolor" val="tx"/>
                    </a:ext>
                  </a:extLst>
                </a:hlinkClick>
              </a:rPr>
              <a:t>here</a:t>
            </a:r>
            <a:r>
              <a:rPr lang="en-US" dirty="0">
                <a:solidFill>
                  <a:schemeClr val="accent2"/>
                </a:solidFill>
                <a:latin typeface="Comic Sans MS"/>
                <a:cs typeface="Calibri" panose="020F0502020204030204"/>
              </a:rPr>
              <a:t> to visit the CIN shop.</a:t>
            </a:r>
          </a:p>
        </p:txBody>
      </p:sp>
    </p:spTree>
    <p:extLst>
      <p:ext uri="{BB962C8B-B14F-4D97-AF65-F5344CB8AC3E}">
        <p14:creationId xmlns:p14="http://schemas.microsoft.com/office/powerpoint/2010/main" val="2537769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Free Images : wood planks, kunterbunt, color, background ...">
            <a:extLst>
              <a:ext uri="{FF2B5EF4-FFF2-40B4-BE49-F238E27FC236}">
                <a16:creationId xmlns:a16="http://schemas.microsoft.com/office/drawing/2014/main" id="{01B3CBAA-DB99-46DD-8262-CECCC6209C6E}"/>
              </a:ext>
            </a:extLst>
          </p:cNvPr>
          <p:cNvPicPr>
            <a:picLocks noChangeAspect="1"/>
          </p:cNvPicPr>
          <p:nvPr/>
        </p:nvPicPr>
        <p:blipFill rotWithShape="1">
          <a:blip r:embed="rId2">
            <a:alphaModFix amt="50000"/>
          </a:blip>
          <a:srcRect t="14449"/>
          <a:stretch/>
        </p:blipFill>
        <p:spPr>
          <a:xfrm>
            <a:off x="20" y="1"/>
            <a:ext cx="12191980" cy="6857999"/>
          </a:xfrm>
          <a:prstGeom prst="rect">
            <a:avLst/>
          </a:prstGeom>
        </p:spPr>
      </p:pic>
      <p:sp>
        <p:nvSpPr>
          <p:cNvPr id="2" name="Title 1">
            <a:extLst>
              <a:ext uri="{FF2B5EF4-FFF2-40B4-BE49-F238E27FC236}">
                <a16:creationId xmlns:a16="http://schemas.microsoft.com/office/drawing/2014/main" id="{5C1A1CB2-6083-4EB2-8DDC-9DAC6BFDF30F}"/>
              </a:ext>
            </a:extLst>
          </p:cNvPr>
          <p:cNvSpPr>
            <a:spLocks noGrp="1"/>
          </p:cNvSpPr>
          <p:nvPr>
            <p:ph type="title"/>
          </p:nvPr>
        </p:nvSpPr>
        <p:spPr>
          <a:xfrm>
            <a:off x="1524000" y="1970626"/>
            <a:ext cx="9144000" cy="2900518"/>
          </a:xfrm>
        </p:spPr>
        <p:txBody>
          <a:bodyPr vert="horz" lIns="91440" tIns="45720" rIns="91440" bIns="45720" rtlCol="0" anchor="b">
            <a:normAutofit/>
          </a:bodyPr>
          <a:lstStyle/>
          <a:p>
            <a:pPr algn="ctr"/>
            <a:r>
              <a:rPr lang="en-US" sz="6000" b="1">
                <a:solidFill>
                  <a:srgbClr val="FFC000"/>
                </a:solidFill>
              </a:rPr>
              <a:t>THANK YOU FOR GIVING YOUR TIME TO SEE THIS PRESENTATION!</a:t>
            </a:r>
          </a:p>
        </p:txBody>
      </p:sp>
    </p:spTree>
    <p:extLst>
      <p:ext uri="{BB962C8B-B14F-4D97-AF65-F5344CB8AC3E}">
        <p14:creationId xmlns:p14="http://schemas.microsoft.com/office/powerpoint/2010/main" val="277762146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1076</Words>
  <Application>Microsoft Macintosh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Five to Thrive</vt:lpstr>
      <vt:lpstr>What Is BBC Children In Need?</vt:lpstr>
      <vt:lpstr>What Is Five to Thrive?</vt:lpstr>
      <vt:lpstr>Day 1 of Five To Thrive  (Connect)</vt:lpstr>
      <vt:lpstr>Day 2 of Five to Thrive (Take Notice)</vt:lpstr>
      <vt:lpstr>Day 3 of Five to Thrive (Get Active)</vt:lpstr>
      <vt:lpstr>Day 4 of Five to Thrive (Be Curious)</vt:lpstr>
      <vt:lpstr>Day 5 of Five to Thrive (Give)</vt:lpstr>
      <vt:lpstr>Usefull CIN (Children In Need) Websites</vt:lpstr>
      <vt:lpstr>THANK YOU FOR GIVING YOUR TIME TO SEE THIS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 Williams (Llangyfelach Primary School)</cp:lastModifiedBy>
  <cp:revision>878</cp:revision>
  <dcterms:created xsi:type="dcterms:W3CDTF">2020-11-12T17:50:36Z</dcterms:created>
  <dcterms:modified xsi:type="dcterms:W3CDTF">2020-11-13T20:17:32Z</dcterms:modified>
</cp:coreProperties>
</file>