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6BD1C8-85AC-F171-11B8-AAC2EAC0DBBC}" v="552" dt="2024-04-11T10:55:21.016"/>
    <p1510:client id="{9ACD5462-D36B-6C52-8CA2-7EE51AEF4A7A}" v="115" dt="2024-04-12T10:39:23.374"/>
    <p1510:client id="{D31C7ADB-2FAC-AA46-D833-9FC751FF7764}" v="491" dt="2024-04-12T09:07:57.0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15/04/2024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15/04/2024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15/04/2024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15/04/2024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15/04/2024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flickr.com/photos/duncanh1/4123999205/"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creativecommons.org/licenses/by/3.0/"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en.wikipedia.org/wiki/Rome_(TV_series)"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fr.qaz.wiki/wiki/Social_class_in_ancient_Rome" TargetMode="Externa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commons.wikimedia.org/wiki/File:Aqueduct_Segovia_dusk.jpg" TargetMode="External"/><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eograph.org.uk/photo/1581173" TargetMode="External"/><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8000" dirty="0">
                <a:solidFill>
                  <a:schemeClr val="tx1">
                    <a:lumMod val="50000"/>
                    <a:lumOff val="50000"/>
                  </a:schemeClr>
                </a:solidFill>
                <a:latin typeface="Viner Hand ITC"/>
              </a:rPr>
              <a:t>The Roman Invasion</a:t>
            </a:r>
          </a:p>
        </p:txBody>
      </p:sp>
      <p:sp>
        <p:nvSpPr>
          <p:cNvPr id="3" name="Subtitle 2"/>
          <p:cNvSpPr>
            <a:spLocks noGrp="1"/>
          </p:cNvSpPr>
          <p:nvPr>
            <p:ph type="subTitle" idx="1"/>
          </p:nvPr>
        </p:nvSpPr>
        <p:spPr/>
        <p:txBody>
          <a:bodyPr vert="horz" lIns="91440" tIns="45720" rIns="91440" bIns="45720" rtlCol="0" anchor="t">
            <a:normAutofit/>
          </a:bodyPr>
          <a:lstStyle/>
          <a:p>
            <a:r>
              <a:rPr lang="en-GB" dirty="0">
                <a:solidFill>
                  <a:schemeClr val="tx1">
                    <a:lumMod val="50000"/>
                    <a:lumOff val="50000"/>
                  </a:schemeClr>
                </a:solidFill>
                <a:latin typeface="Viner Hand ITC"/>
              </a:rPr>
              <a:t>My Super Evaluation</a:t>
            </a:r>
          </a:p>
        </p:txBody>
      </p:sp>
      <p:pic>
        <p:nvPicPr>
          <p:cNvPr id="4" name="Picture 3" descr="A group of people wearing shields&#10;&#10;Description automatically generated">
            <a:extLst>
              <a:ext uri="{FF2B5EF4-FFF2-40B4-BE49-F238E27FC236}">
                <a16:creationId xmlns:a16="http://schemas.microsoft.com/office/drawing/2014/main" id="{36D398AA-AA26-5AF4-5FAB-A527E83A3ED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439509" y="3802839"/>
            <a:ext cx="3436189" cy="2271567"/>
          </a:xfrm>
          <a:prstGeom prst="rect">
            <a:avLst/>
          </a:prstGeom>
        </p:spPr>
      </p:pic>
      <p:sp>
        <p:nvSpPr>
          <p:cNvPr id="5" name="TextBox 4">
            <a:extLst>
              <a:ext uri="{FF2B5EF4-FFF2-40B4-BE49-F238E27FC236}">
                <a16:creationId xmlns:a16="http://schemas.microsoft.com/office/drawing/2014/main" id="{02DE85F6-FEF4-2B4A-44E1-C2489161C9F3}"/>
              </a:ext>
            </a:extLst>
          </p:cNvPr>
          <p:cNvSpPr txBox="1"/>
          <p:nvPr/>
        </p:nvSpPr>
        <p:spPr>
          <a:xfrm>
            <a:off x="8439509" y="6275987"/>
            <a:ext cx="2631057" cy="116217"/>
          </a:xfrm>
          <a:prstGeom prst="rect">
            <a:avLst/>
          </a:prstGeom>
        </p:spPr>
        <p:txBody>
          <a:bodyPr>
            <a:normAutofit fontScale="25000" lnSpcReduction="20000"/>
          </a:bodyPr>
          <a:lstStyle/>
          <a:p>
            <a:r>
              <a:rPr lang="en-US">
                <a:hlinkClick r:id="rId3"/>
              </a:rPr>
              <a:t>This Photo</a:t>
            </a:r>
            <a:r>
              <a:rPr lang="en-US"/>
              <a:t> by Unknown author is licensed under </a:t>
            </a:r>
            <a:r>
              <a:rPr lang="en-US">
                <a:hlinkClick r:id="rId4"/>
              </a:rPr>
              <a:t>CC BY</a:t>
            </a:r>
            <a:r>
              <a:rPr lang="en-US"/>
              <a:t>.</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1E116-4AC6-AB10-90B6-645CC384AE0C}"/>
              </a:ext>
            </a:extLst>
          </p:cNvPr>
          <p:cNvSpPr>
            <a:spLocks noGrp="1"/>
          </p:cNvSpPr>
          <p:nvPr>
            <p:ph type="title"/>
          </p:nvPr>
        </p:nvSpPr>
        <p:spPr>
          <a:xfrm>
            <a:off x="838200" y="365125"/>
            <a:ext cx="10515600" cy="5480619"/>
          </a:xfrm>
        </p:spPr>
        <p:txBody>
          <a:bodyPr>
            <a:normAutofit/>
          </a:bodyPr>
          <a:lstStyle/>
          <a:p>
            <a:r>
              <a:rPr lang="en-GB" dirty="0">
                <a:solidFill>
                  <a:schemeClr val="tx1">
                    <a:lumMod val="50000"/>
                    <a:lumOff val="50000"/>
                  </a:schemeClr>
                </a:solidFill>
                <a:latin typeface="Viner Hand ITC"/>
              </a:rPr>
              <a:t>This topic was about the Roman Invasion in </a:t>
            </a:r>
            <a:r>
              <a:rPr lang="en-GB" err="1">
                <a:solidFill>
                  <a:schemeClr val="tx1">
                    <a:lumMod val="50000"/>
                    <a:lumOff val="50000"/>
                  </a:schemeClr>
                </a:solidFill>
                <a:latin typeface="Viner Hand ITC"/>
              </a:rPr>
              <a:t>Wales.It</a:t>
            </a:r>
            <a:r>
              <a:rPr lang="en-GB" dirty="0">
                <a:solidFill>
                  <a:schemeClr val="tx1">
                    <a:lumMod val="50000"/>
                    <a:lumOff val="50000"/>
                  </a:schemeClr>
                </a:solidFill>
                <a:latin typeface="Viner Hand ITC"/>
              </a:rPr>
              <a:t> was about the Iron age and the Celts and the </a:t>
            </a:r>
            <a:r>
              <a:rPr lang="en-GB" err="1">
                <a:solidFill>
                  <a:schemeClr val="tx1">
                    <a:lumMod val="50000"/>
                    <a:lumOff val="50000"/>
                  </a:schemeClr>
                </a:solidFill>
                <a:latin typeface="Viner Hand ITC"/>
              </a:rPr>
              <a:t>Romans.We</a:t>
            </a:r>
            <a:r>
              <a:rPr lang="en-GB" dirty="0">
                <a:solidFill>
                  <a:schemeClr val="tx1">
                    <a:lumMod val="50000"/>
                    <a:lumOff val="50000"/>
                  </a:schemeClr>
                </a:solidFill>
                <a:latin typeface="Viner Hand ITC"/>
              </a:rPr>
              <a:t> learnt about what they did, there weapons and were they came from.</a:t>
            </a:r>
          </a:p>
        </p:txBody>
      </p:sp>
      <p:pic>
        <p:nvPicPr>
          <p:cNvPr id="3" name="Picture 2" descr="Two men wearing black vests and standing on a beach&#10;&#10;Description automatically generated">
            <a:extLst>
              <a:ext uri="{FF2B5EF4-FFF2-40B4-BE49-F238E27FC236}">
                <a16:creationId xmlns:a16="http://schemas.microsoft.com/office/drawing/2014/main" id="{9F44B1A5-26ED-964C-166E-13B8839CFAA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014928" y="4645684"/>
            <a:ext cx="2818861" cy="1994858"/>
          </a:xfrm>
          <a:prstGeom prst="rect">
            <a:avLst/>
          </a:prstGeom>
        </p:spPr>
      </p:pic>
      <p:sp>
        <p:nvSpPr>
          <p:cNvPr id="4" name="TextBox 3">
            <a:extLst>
              <a:ext uri="{FF2B5EF4-FFF2-40B4-BE49-F238E27FC236}">
                <a16:creationId xmlns:a16="http://schemas.microsoft.com/office/drawing/2014/main" id="{22338C3A-0646-7306-2B80-A9AA70060631}"/>
              </a:ext>
            </a:extLst>
          </p:cNvPr>
          <p:cNvSpPr txBox="1"/>
          <p:nvPr/>
        </p:nvSpPr>
        <p:spPr>
          <a:xfrm>
            <a:off x="5024438" y="4095750"/>
            <a:ext cx="1467390" cy="87463"/>
          </a:xfrm>
          <a:prstGeom prst="rect">
            <a:avLst/>
          </a:prstGeom>
        </p:spPr>
        <p:txBody>
          <a:bodyPr>
            <a:normAutofit fontScale="25000" lnSpcReduction="20000"/>
          </a:bodyPr>
          <a:lstStyle/>
          <a:p>
            <a:r>
              <a:rPr lang="en-US">
                <a:hlinkClick r:id="rId3"/>
              </a:rPr>
              <a:t>This Photo</a:t>
            </a:r>
            <a:r>
              <a:rPr lang="en-US"/>
              <a:t> by Unknown author is licensed under </a:t>
            </a:r>
            <a:r>
              <a:rPr lang="en-US">
                <a:hlinkClick r:id="rId4"/>
              </a:rPr>
              <a:t>CC BY-SA</a:t>
            </a:r>
            <a:r>
              <a:rPr lang="en-US"/>
              <a:t>.</a:t>
            </a:r>
          </a:p>
        </p:txBody>
      </p:sp>
    </p:spTree>
    <p:extLst>
      <p:ext uri="{BB962C8B-B14F-4D97-AF65-F5344CB8AC3E}">
        <p14:creationId xmlns:p14="http://schemas.microsoft.com/office/powerpoint/2010/main" val="1167911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7BD7FCF-A254-4A97-A15C-319B676226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52FFAF72-6204-4676-9C6F-9A4CC4D91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0DAA2D6-4AD7-D53D-180F-D0F6FF145870}"/>
              </a:ext>
            </a:extLst>
          </p:cNvPr>
          <p:cNvSpPr>
            <a:spLocks noGrp="1"/>
          </p:cNvSpPr>
          <p:nvPr>
            <p:ph type="title"/>
          </p:nvPr>
        </p:nvSpPr>
        <p:spPr>
          <a:xfrm>
            <a:off x="643468" y="643467"/>
            <a:ext cx="4620584" cy="4567137"/>
          </a:xfrm>
        </p:spPr>
        <p:txBody>
          <a:bodyPr vert="horz" lIns="91440" tIns="45720" rIns="91440" bIns="45720" rtlCol="0" anchor="b">
            <a:normAutofit fontScale="90000"/>
          </a:bodyPr>
          <a:lstStyle/>
          <a:p>
            <a:r>
              <a:rPr lang="en-US" sz="3100" kern="1200" dirty="0">
                <a:latin typeface="Viner Hand ITC"/>
              </a:rPr>
              <a:t>We went to Castell </a:t>
            </a:r>
            <a:r>
              <a:rPr lang="en-US" sz="3100" kern="1200" err="1">
                <a:latin typeface="Viner Hand ITC"/>
              </a:rPr>
              <a:t>Henllys</a:t>
            </a:r>
            <a:r>
              <a:rPr lang="en-US" sz="3100" kern="1200" dirty="0">
                <a:latin typeface="Viner Hand ITC"/>
              </a:rPr>
              <a:t> on a trip .We learnt about Celtic and Romans Warrior Skills and  their </a:t>
            </a:r>
            <a:r>
              <a:rPr lang="en-US" sz="3100" kern="1200" err="1">
                <a:latin typeface="Viner Hand ITC"/>
              </a:rPr>
              <a:t>weapons.We</a:t>
            </a:r>
            <a:r>
              <a:rPr lang="en-US" sz="3100" kern="1200" dirty="0">
                <a:latin typeface="Viner Hand ITC"/>
              </a:rPr>
              <a:t> </a:t>
            </a:r>
            <a:r>
              <a:rPr lang="en-US" sz="3100" kern="1200" err="1">
                <a:latin typeface="Viner Hand ITC"/>
              </a:rPr>
              <a:t>practised</a:t>
            </a:r>
            <a:r>
              <a:rPr lang="en-US" sz="3100" kern="1200" dirty="0">
                <a:latin typeface="Viner Hand ITC"/>
              </a:rPr>
              <a:t> Roman Soldier marching and different formations that they used when they went to war.</a:t>
            </a:r>
          </a:p>
        </p:txBody>
      </p:sp>
      <p:pic>
        <p:nvPicPr>
          <p:cNvPr id="3" name="Picture 2" descr="A group of men wearing ancient clothing&#10;&#10;Description automatically generated">
            <a:extLst>
              <a:ext uri="{FF2B5EF4-FFF2-40B4-BE49-F238E27FC236}">
                <a16:creationId xmlns:a16="http://schemas.microsoft.com/office/drawing/2014/main" id="{193E28C6-B88E-55A7-1405-68A58FF99FB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rot="-10800000" flipV="1">
            <a:off x="6606253" y="1238671"/>
            <a:ext cx="4942280" cy="4380657"/>
          </a:xfrm>
          <a:prstGeom prst="rect">
            <a:avLst/>
          </a:prstGeom>
        </p:spPr>
      </p:pic>
      <p:sp>
        <p:nvSpPr>
          <p:cNvPr id="4" name="TextBox 3">
            <a:extLst>
              <a:ext uri="{FF2B5EF4-FFF2-40B4-BE49-F238E27FC236}">
                <a16:creationId xmlns:a16="http://schemas.microsoft.com/office/drawing/2014/main" id="{B417D636-8702-CE01-1F37-E021B05DC3A2}"/>
              </a:ext>
            </a:extLst>
          </p:cNvPr>
          <p:cNvSpPr txBox="1"/>
          <p:nvPr/>
        </p:nvSpPr>
        <p:spPr>
          <a:xfrm>
            <a:off x="9095617" y="5419273"/>
            <a:ext cx="2452916"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1243529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7BD7FCF-A254-4A97-A15C-319B676226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2FFAF72-6204-4676-9C6F-9A4CC4D91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6E03F15-B2FC-5BCF-9BD1-9F4EC571780C}"/>
              </a:ext>
            </a:extLst>
          </p:cNvPr>
          <p:cNvSpPr>
            <a:spLocks noGrp="1"/>
          </p:cNvSpPr>
          <p:nvPr>
            <p:ph type="title"/>
          </p:nvPr>
        </p:nvSpPr>
        <p:spPr>
          <a:xfrm>
            <a:off x="643468" y="643467"/>
            <a:ext cx="4620584" cy="4567137"/>
          </a:xfrm>
        </p:spPr>
        <p:txBody>
          <a:bodyPr vert="horz" lIns="91440" tIns="45720" rIns="91440" bIns="45720" rtlCol="0" anchor="b">
            <a:normAutofit/>
          </a:bodyPr>
          <a:lstStyle/>
          <a:p>
            <a:r>
              <a:rPr lang="en-US" sz="3100" kern="1200">
                <a:solidFill>
                  <a:schemeClr val="tx1"/>
                </a:solidFill>
                <a:latin typeface="+mj-lt"/>
                <a:ea typeface="+mj-ea"/>
                <a:cs typeface="+mj-cs"/>
              </a:rPr>
              <a:t>We learnt about all the difforant Countries that the Romans Invaded.The Romans Invaded Italy,Spain,France and Portugal. We used an atlas to find them. We found where Italy was on the atlas and that is where the Romans came from.</a:t>
            </a:r>
          </a:p>
        </p:txBody>
      </p:sp>
      <p:pic>
        <p:nvPicPr>
          <p:cNvPr id="3" name="Picture 2" descr="Free picture: architecture, ancient, archaeology, old, Rome, Italy ...">
            <a:extLst>
              <a:ext uri="{FF2B5EF4-FFF2-40B4-BE49-F238E27FC236}">
                <a16:creationId xmlns:a16="http://schemas.microsoft.com/office/drawing/2014/main" id="{F09BC863-8984-C0FB-1617-D218F7396061}"/>
              </a:ext>
            </a:extLst>
          </p:cNvPr>
          <p:cNvPicPr>
            <a:picLocks noChangeAspect="1"/>
          </p:cNvPicPr>
          <p:nvPr/>
        </p:nvPicPr>
        <p:blipFill>
          <a:blip r:embed="rId2"/>
          <a:stretch>
            <a:fillRect/>
          </a:stretch>
        </p:blipFill>
        <p:spPr>
          <a:xfrm>
            <a:off x="6218064" y="1187456"/>
            <a:ext cx="4942280" cy="3706710"/>
          </a:xfrm>
          <a:prstGeom prst="rect">
            <a:avLst/>
          </a:prstGeom>
        </p:spPr>
      </p:pic>
    </p:spTree>
    <p:extLst>
      <p:ext uri="{BB962C8B-B14F-4D97-AF65-F5344CB8AC3E}">
        <p14:creationId xmlns:p14="http://schemas.microsoft.com/office/powerpoint/2010/main" val="21406321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7BD7FCF-A254-4A97-A15C-319B676226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52FFAF72-6204-4676-9C6F-9A4CC4D91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2BBBBB7-9F7C-D6C6-0459-F64778D57DC6}"/>
              </a:ext>
            </a:extLst>
          </p:cNvPr>
          <p:cNvSpPr>
            <a:spLocks noGrp="1"/>
          </p:cNvSpPr>
          <p:nvPr>
            <p:ph type="title"/>
          </p:nvPr>
        </p:nvSpPr>
        <p:spPr>
          <a:xfrm>
            <a:off x="643468" y="643467"/>
            <a:ext cx="4620584" cy="4567137"/>
          </a:xfrm>
        </p:spPr>
        <p:txBody>
          <a:bodyPr vert="horz" lIns="91440" tIns="45720" rIns="91440" bIns="45720" rtlCol="0" anchor="b">
            <a:normAutofit/>
          </a:bodyPr>
          <a:lstStyle/>
          <a:p>
            <a:r>
              <a:rPr lang="en-US" sz="3100" kern="1200">
                <a:solidFill>
                  <a:schemeClr val="tx1"/>
                </a:solidFill>
                <a:latin typeface="+mj-lt"/>
                <a:ea typeface="+mj-ea"/>
                <a:cs typeface="+mj-cs"/>
              </a:rPr>
              <a:t>We learnt a Roman rap song and we learnt all the things that they changed when they came here and all the things that affect us.They brought hospitals and aquaducts they did it all.They brought better food and houses for us and we use them today still.</a:t>
            </a:r>
          </a:p>
        </p:txBody>
      </p:sp>
      <p:pic>
        <p:nvPicPr>
          <p:cNvPr id="3" name="Picture 2" descr="A stone archway with many arches&#10;&#10;Description automatically generated">
            <a:extLst>
              <a:ext uri="{FF2B5EF4-FFF2-40B4-BE49-F238E27FC236}">
                <a16:creationId xmlns:a16="http://schemas.microsoft.com/office/drawing/2014/main" id="{9D8F88B4-1457-838F-105A-F81937353D8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606253" y="1921605"/>
            <a:ext cx="4942280" cy="3014790"/>
          </a:xfrm>
          <a:prstGeom prst="rect">
            <a:avLst/>
          </a:prstGeom>
        </p:spPr>
      </p:pic>
      <p:sp>
        <p:nvSpPr>
          <p:cNvPr id="4" name="TextBox 3">
            <a:extLst>
              <a:ext uri="{FF2B5EF4-FFF2-40B4-BE49-F238E27FC236}">
                <a16:creationId xmlns:a16="http://schemas.microsoft.com/office/drawing/2014/main" id="{224B9CD7-9C45-82FD-5562-A8AF73549511}"/>
              </a:ext>
            </a:extLst>
          </p:cNvPr>
          <p:cNvSpPr txBox="1"/>
          <p:nvPr/>
        </p:nvSpPr>
        <p:spPr>
          <a:xfrm>
            <a:off x="9095617" y="4736340"/>
            <a:ext cx="2452916"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593417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872727-F0FE-93C5-651C-98C33136B393}"/>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3100" kern="1200">
                <a:solidFill>
                  <a:schemeClr val="tx1"/>
                </a:solidFill>
                <a:latin typeface="+mj-lt"/>
                <a:ea typeface="+mj-ea"/>
                <a:cs typeface="+mj-cs"/>
              </a:rPr>
              <a:t>I really liked the topic it was so fun it was the best,because we got to know about the Stone age the Bronze age and the Iron age. </a:t>
            </a:r>
          </a:p>
        </p:txBody>
      </p:sp>
      <p:sp>
        <p:nvSpPr>
          <p:cNvPr id="11"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thatched roof house with a windmill in the background&#10;&#10;Description automatically generated">
            <a:extLst>
              <a:ext uri="{FF2B5EF4-FFF2-40B4-BE49-F238E27FC236}">
                <a16:creationId xmlns:a16="http://schemas.microsoft.com/office/drawing/2014/main" id="{7842483E-CAAD-A853-1B8D-052B2B9B058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654296" y="709803"/>
            <a:ext cx="7214616" cy="5410962"/>
          </a:xfrm>
          <a:prstGeom prst="rect">
            <a:avLst/>
          </a:prstGeom>
        </p:spPr>
      </p:pic>
      <p:sp>
        <p:nvSpPr>
          <p:cNvPr id="4" name="TextBox 3">
            <a:extLst>
              <a:ext uri="{FF2B5EF4-FFF2-40B4-BE49-F238E27FC236}">
                <a16:creationId xmlns:a16="http://schemas.microsoft.com/office/drawing/2014/main" id="{1CCA33B0-3524-DEAE-3F54-F729CE59C6A0}"/>
              </a:ext>
            </a:extLst>
          </p:cNvPr>
          <p:cNvSpPr txBox="1"/>
          <p:nvPr/>
        </p:nvSpPr>
        <p:spPr>
          <a:xfrm>
            <a:off x="9415997" y="5920710"/>
            <a:ext cx="2452915"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7773885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The Roman Invasion</vt:lpstr>
      <vt:lpstr>This topic was about the Roman Invasion in Wales.It was about the Iron age and the Celts and the Romans.We learnt about what they did, there weapons and were they came from.</vt:lpstr>
      <vt:lpstr>We went to Castell Henllys on a trip .We learnt about Celtic and Romans Warrior Skills and  their weapons.We practised Roman Soldier marching and different formations that they used when they went to war.</vt:lpstr>
      <vt:lpstr>We learnt about all the difforant Countries that the Romans Invaded.The Romans Invaded Italy,Spain,France and Portugal. We used an atlas to find them. We found where Italy was on the atlas and that is where the Romans came from.</vt:lpstr>
      <vt:lpstr>We learnt a Roman rap song and we learnt all the things that they changed when they came here and all the things that affect us.They brought hospitals and aquaducts they did it all.They brought better food and houses for us and we use them today still.</vt:lpstr>
      <vt:lpstr>I really liked the topic it was so fun it was the best,because we got to know about the Stone age the Bronze age and the Iron age.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551</cp:revision>
  <dcterms:created xsi:type="dcterms:W3CDTF">2024-04-11T10:08:53Z</dcterms:created>
  <dcterms:modified xsi:type="dcterms:W3CDTF">2024-04-15T10:41:14Z</dcterms:modified>
</cp:coreProperties>
</file>