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56" r:id="rId5"/>
    <p:sldId id="295" r:id="rId6"/>
    <p:sldId id="257" r:id="rId7"/>
    <p:sldId id="262" r:id="rId8"/>
    <p:sldId id="270" r:id="rId9"/>
    <p:sldId id="265" r:id="rId10"/>
    <p:sldId id="286" r:id="rId11"/>
    <p:sldId id="291" r:id="rId12"/>
    <p:sldId id="294" r:id="rId13"/>
    <p:sldId id="287" r:id="rId14"/>
    <p:sldId id="290" r:id="rId15"/>
    <p:sldId id="293" r:id="rId16"/>
    <p:sldId id="288" r:id="rId17"/>
    <p:sldId id="289" r:id="rId18"/>
    <p:sldId id="292" r:id="rId19"/>
    <p:sldId id="278" r:id="rId20"/>
    <p:sldId id="275" r:id="rId21"/>
    <p:sldId id="282" r:id="rId22"/>
    <p:sldId id="283" r:id="rId23"/>
    <p:sldId id="284" r:id="rId24"/>
    <p:sldId id="285" r:id="rId25"/>
    <p:sldId id="277" r:id="rId26"/>
    <p:sldId id="266" r:id="rId27"/>
    <p:sldId id="279" r:id="rId28"/>
    <p:sldId id="281" r:id="rId29"/>
    <p:sldId id="280" r:id="rId30"/>
    <p:sldId id="274"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09423ED-A2F0-D743-901F-CE09F36E78C8}" v="8" dt="2022-12-01T14:22:24.10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449" autoAdjust="0"/>
    <p:restoredTop sz="95710"/>
  </p:normalViewPr>
  <p:slideViewPr>
    <p:cSldViewPr snapToGrid="0">
      <p:cViewPr varScale="1">
        <p:scale>
          <a:sx n="153" d="100"/>
          <a:sy n="153" d="100"/>
        </p:scale>
        <p:origin x="536"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dirty="0"/>
              <a:t>Click to edit Master title style</a:t>
            </a:r>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dirty="0"/>
              <a:pPr/>
              <a:t>6/30/24</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96502340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nchor="ct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6/30/24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2569429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dirty="0"/>
              <a:t>Click to edit Master title style</a:t>
            </a:r>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6/30/24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3194926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6/30/24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8857117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hasCustomPrompt="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hasCustomPrompt="1"/>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6/30/24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028105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6/30/24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6487428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dirty="0"/>
              <a:pPr/>
              <a:t>6/30/24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1568260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dirty="0"/>
              <a:t>Click to edit Master title style</a:t>
            </a:r>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6/30/24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649632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dirty="0"/>
              <a:t>Click to edit Master title style</a:t>
            </a:r>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6/30/24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2017583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dirty="0"/>
              <a:t>Click to edit Master title style</a:t>
            </a:r>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6/30/24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572786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dirty="0"/>
              <a:t>Click to edit Master title style</a:t>
            </a:r>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6/30/24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077985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6/30/24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3625513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dirty="0"/>
              <a:t>Click to edit Master title style</a:t>
            </a:r>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6/30/24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4400641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6/30/24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4686712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dirty="0"/>
              <a:t>Click to edit Master title style</a:t>
            </a:r>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6/30/24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0183247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6/30/24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Title 1"/>
          <p:cNvSpPr>
            <a:spLocks noGrp="1"/>
          </p:cNvSpPr>
          <p:nvPr>
            <p:ph type="title"/>
          </p:nvPr>
        </p:nvSpPr>
        <p:spPr>
          <a:xfrm>
            <a:off x="685801" y="609600"/>
            <a:ext cx="10131425" cy="1456267"/>
          </a:xfrm>
        </p:spPr>
        <p:txBody>
          <a:bodyPr/>
          <a:lstStyle/>
          <a:p>
            <a:r>
              <a:rPr lang="en-US" dirty="0"/>
              <a:t>Click to edit Master title style</a:t>
            </a:r>
          </a:p>
        </p:txBody>
      </p:sp>
    </p:spTree>
    <p:extLst>
      <p:ext uri="{BB962C8B-B14F-4D97-AF65-F5344CB8AC3E}">
        <p14:creationId xmlns:p14="http://schemas.microsoft.com/office/powerpoint/2010/main" val="87272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6/30/24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2131294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6/30/24</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490090408"/>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44045" y="3088717"/>
            <a:ext cx="4529422" cy="2601011"/>
          </a:xfrm>
        </p:spPr>
        <p:txBody>
          <a:bodyPr>
            <a:normAutofit fontScale="90000"/>
          </a:bodyPr>
          <a:lstStyle/>
          <a:p>
            <a:pPr algn="l"/>
            <a:r>
              <a:rPr lang="en-US" sz="6000" b="1" cap="none" dirty="0">
                <a:cs typeface="Calibri Light"/>
              </a:rPr>
              <a:t>Monitoring Committee Feedback</a:t>
            </a:r>
            <a:br>
              <a:rPr lang="en-US" sz="6000" b="1" cap="none" dirty="0">
                <a:cs typeface="Calibri Light"/>
              </a:rPr>
            </a:br>
            <a:br>
              <a:rPr lang="en-US" sz="6000" b="1" cap="none">
                <a:cs typeface="Calibri Light"/>
              </a:rPr>
            </a:br>
            <a:r>
              <a:rPr lang="en-US" sz="6000" b="1" cap="none">
                <a:cs typeface="Calibri Light"/>
              </a:rPr>
              <a:t>July </a:t>
            </a:r>
            <a:r>
              <a:rPr lang="en-US" sz="6000" b="1" cap="none" dirty="0">
                <a:cs typeface="Calibri Light"/>
              </a:rPr>
              <a:t>2024</a:t>
            </a:r>
            <a:br>
              <a:rPr lang="en-US" sz="6000" b="1" cap="none" dirty="0">
                <a:cs typeface="Calibri Light"/>
              </a:rPr>
            </a:br>
            <a:endParaRPr lang="en-US" sz="6000" b="1" cap="none" dirty="0"/>
          </a:p>
        </p:txBody>
      </p:sp>
      <p:sp>
        <p:nvSpPr>
          <p:cNvPr id="178" name="Freeform 5">
            <a:extLst>
              <a:ext uri="{FF2B5EF4-FFF2-40B4-BE49-F238E27FC236}">
                <a16:creationId xmlns:a16="http://schemas.microsoft.com/office/drawing/2014/main" id="{21A9DD7E-0EAA-435E-8C05-9D434954E1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5827529" y="660400"/>
            <a:ext cx="6381405" cy="6214533"/>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tx1"/>
          </a:solidFill>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14" name="Freeform 14">
            <a:extLst>
              <a:ext uri="{FF2B5EF4-FFF2-40B4-BE49-F238E27FC236}">
                <a16:creationId xmlns:a16="http://schemas.microsoft.com/office/drawing/2014/main" id="{90F772BE-005F-491B-9171-B1DF9A8EF8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81603" y="104899"/>
            <a:ext cx="6896713" cy="6005491"/>
          </a:xfrm>
          <a:custGeom>
            <a:avLst/>
            <a:gdLst>
              <a:gd name="connsiteX0" fmla="*/ 3912717 w 6896713"/>
              <a:gd name="connsiteY0" fmla="*/ 0 h 6005491"/>
              <a:gd name="connsiteX1" fmla="*/ 6679426 w 6896713"/>
              <a:gd name="connsiteY1" fmla="*/ 1146008 h 6005491"/>
              <a:gd name="connsiteX2" fmla="*/ 6896713 w 6896713"/>
              <a:gd name="connsiteY2" fmla="*/ 1385085 h 6005491"/>
              <a:gd name="connsiteX3" fmla="*/ 6896713 w 6896713"/>
              <a:gd name="connsiteY3" fmla="*/ 1431256 h 6005491"/>
              <a:gd name="connsiteX4" fmla="*/ 6657442 w 6896713"/>
              <a:gd name="connsiteY4" fmla="*/ 1167992 h 6005491"/>
              <a:gd name="connsiteX5" fmla="*/ 3912717 w 6896713"/>
              <a:gd name="connsiteY5" fmla="*/ 31089 h 6005491"/>
              <a:gd name="connsiteX6" fmla="*/ 31089 w 6896713"/>
              <a:gd name="connsiteY6" fmla="*/ 3912717 h 6005491"/>
              <a:gd name="connsiteX7" fmla="*/ 593046 w 6896713"/>
              <a:gd name="connsiteY7" fmla="*/ 5925483 h 6005491"/>
              <a:gd name="connsiteX8" fmla="*/ 633874 w 6896713"/>
              <a:gd name="connsiteY8" fmla="*/ 5989169 h 6005491"/>
              <a:gd name="connsiteX9" fmla="*/ 607415 w 6896713"/>
              <a:gd name="connsiteY9" fmla="*/ 6005491 h 6005491"/>
              <a:gd name="connsiteX10" fmla="*/ 566458 w 6896713"/>
              <a:gd name="connsiteY10" fmla="*/ 5941603 h 6005491"/>
              <a:gd name="connsiteX11" fmla="*/ 0 w 6896713"/>
              <a:gd name="connsiteY11" fmla="*/ 3912717 h 6005491"/>
              <a:gd name="connsiteX12" fmla="*/ 3912717 w 6896713"/>
              <a:gd name="connsiteY12" fmla="*/ 0 h 6005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96713" h="6005491">
                <a:moveTo>
                  <a:pt x="3912717" y="0"/>
                </a:moveTo>
                <a:cubicBezTo>
                  <a:pt x="4993184" y="0"/>
                  <a:pt x="5971363" y="437946"/>
                  <a:pt x="6679426" y="1146008"/>
                </a:cubicBezTo>
                <a:lnTo>
                  <a:pt x="6896713" y="1385085"/>
                </a:lnTo>
                <a:lnTo>
                  <a:pt x="6896713" y="1431256"/>
                </a:lnTo>
                <a:lnTo>
                  <a:pt x="6657442" y="1167992"/>
                </a:lnTo>
                <a:cubicBezTo>
                  <a:pt x="5955006" y="465555"/>
                  <a:pt x="4984599" y="31089"/>
                  <a:pt x="3912717" y="31089"/>
                </a:cubicBezTo>
                <a:cubicBezTo>
                  <a:pt x="1768953" y="31089"/>
                  <a:pt x="31089" y="1768953"/>
                  <a:pt x="31089" y="3912717"/>
                </a:cubicBezTo>
                <a:cubicBezTo>
                  <a:pt x="31089" y="4649636"/>
                  <a:pt x="236442" y="5338592"/>
                  <a:pt x="593046" y="5925483"/>
                </a:cubicBezTo>
                <a:lnTo>
                  <a:pt x="633874" y="5989169"/>
                </a:lnTo>
                <a:lnTo>
                  <a:pt x="607415" y="6005491"/>
                </a:lnTo>
                <a:lnTo>
                  <a:pt x="566458" y="5941603"/>
                </a:lnTo>
                <a:cubicBezTo>
                  <a:pt x="206998" y="5350013"/>
                  <a:pt x="0" y="4655538"/>
                  <a:pt x="0" y="3912717"/>
                </a:cubicBezTo>
                <a:cubicBezTo>
                  <a:pt x="0" y="1751783"/>
                  <a:pt x="1751783" y="0"/>
                  <a:pt x="3912717" y="0"/>
                </a:cubicBezTo>
                <a:close/>
              </a:path>
            </a:pathLst>
          </a:custGeom>
          <a:solidFill>
            <a:srgbClr val="FFFFFF">
              <a:alpha val="4196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40320278-0158-4CDD-82F9-E6C9C16EC88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516018" y="331504"/>
            <a:ext cx="6675982" cy="5235326"/>
            <a:chOff x="5516018" y="331504"/>
            <a:chExt cx="6675982" cy="5235326"/>
          </a:xfrm>
        </p:grpSpPr>
        <p:cxnSp>
          <p:nvCxnSpPr>
            <p:cNvPr id="17" name="Straight Connector 16">
              <a:extLst>
                <a:ext uri="{FF2B5EF4-FFF2-40B4-BE49-F238E27FC236}">
                  <a16:creationId xmlns:a16="http://schemas.microsoft.com/office/drawing/2014/main" id="{70FC866F-FA97-4741-90FE-D14B529BE4A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66830" y="3315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1B25086E-C9C4-4572-8185-D4C637B8B7F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 flipH="1">
              <a:off x="9408861" y="3383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14A28108-D070-4ED2-9F01-C77A7FAEA89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 flipH="1">
              <a:off x="9551700" y="34763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229FC51-C46D-4556-B2F9-57A50082092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0000" flipH="1">
              <a:off x="9688748" y="36808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947428BA-F1A7-4B93-8B20-58E53AF12ED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9824866" y="38922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310595E3-155E-4E3A-9F6B-BEBBEC7D336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0000" flipH="1">
              <a:off x="9966867" y="41754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EEDF33B6-4CBE-425D-8845-2934A5043D6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80000" flipH="1">
              <a:off x="10104425" y="4458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476E3BF-ACF2-47DF-AD96-5AF9AE13539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00000" flipH="1">
              <a:off x="10240513" y="47948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4C1EB7C-AEC4-4C63-9EAD-123E517C1DF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10373882" y="52435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51BB44AE-CD04-4659-83FC-661938FE4F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0" flipH="1">
              <a:off x="10505632" y="570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E834BBA9-7C33-4049-A6DE-1011266BCEC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20000" flipH="1">
              <a:off x="10637382" y="62134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ECAACA8C-ED50-4E79-B496-15F58AAEADA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440000" flipH="1">
              <a:off x="10760965" y="69043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2B1CC62D-FCD1-4F55-8D11-898F26C6921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10888991" y="755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10F0A7D3-2C41-498D-B279-11622D0F0B5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740000" flipH="1">
              <a:off x="11010193" y="81974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57E531A0-CA91-4F74-835A-49439C117AC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60000" flipH="1">
              <a:off x="11129014" y="89566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4AFF3529-B0DE-49FE-8E8E-F001FB74DAF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80000" flipH="1">
              <a:off x="11249872" y="968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31AEB7E-A8FB-4ECC-943D-72CC7A4EBA8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11366875" y="10480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BA09789E-9567-43CB-A3B9-412F43A747D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280000" flipH="1">
              <a:off x="11474058" y="11315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8000D67-283E-4D60-9435-26A152B8E8C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0" flipH="1">
              <a:off x="11583303" y="122179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10979552-1F86-43FE-83DE-01E2092CEC1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20000" flipH="1">
              <a:off x="11685344" y="132177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6D63AF8E-1A35-47D2-8564-8E42C7ECC65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11787704" y="14176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D174A34F-0289-45DC-AB2A-BAC72EC2E3A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20000" flipH="1">
              <a:off x="11880859" y="15179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0BE8FEED-FE14-41EC-9BC4-29DF59A5C7B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940000" flipH="1">
              <a:off x="11969252" y="162743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67FD938A-70FA-411F-B7B0-803DB56B0A4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60000" flipH="1">
              <a:off x="12062016" y="173601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15F374E3-656E-4D10-8AD8-A1A63C7BE69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074680" y="1910249"/>
              <a:ext cx="117320" cy="82912"/>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A18459A4-AFFB-4AF2-BAF3-25DA5C2E75D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149943" y="2083594"/>
              <a:ext cx="39676" cy="21436"/>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395B474A-0A10-4626-ADF2-FA087841569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 flipH="1">
              <a:off x="9127990" y="33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4FC83867-C4E9-426C-8F11-077C2627AD9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 flipH="1">
              <a:off x="8987576" y="33663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051BDBB6-4988-4D13-9B29-D7996A712FE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 flipH="1">
              <a:off x="8844859" y="35117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3CE36178-ABCE-45E0-BA2F-0829040C0C6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8706904" y="3657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5202309C-9C67-4D38-81E7-7BBF107247C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20000" flipH="1">
              <a:off x="8568008" y="3878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96615CC5-CE49-477B-B555-55E7BB95107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840000" flipH="1">
              <a:off x="8429112" y="4100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80591988-30D4-4AE5-BD91-5674B154CFA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60000" flipH="1">
              <a:off x="8294968" y="4462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0944296C-2E05-42EE-AEC8-FB825BB5B53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8160824" y="48237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88DC334B-5563-41F5-A48F-5BA11E6140C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60000" flipH="1">
              <a:off x="8027689" y="53184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233E0FB4-1D32-480C-AB75-748E0F5F4E6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80000" flipH="1">
              <a:off x="7894554" y="58132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66EDEEF8-E373-4ECE-8B96-E591AB382D7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500000" flipH="1">
              <a:off x="7761419" y="63079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A65D54CF-0E45-46F9-A2E4-A8D4E3CEDAF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7636645" y="6898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DD5C25C9-C74E-44BF-9FD7-E9C46D6891E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0" flipH="1">
              <a:off x="7511871" y="75119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7F30F7-2B0C-4634-8882-AFD8ED4E0EA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20000" flipH="1">
              <a:off x="7387899" y="81977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40EAB58D-960D-460D-ABCD-0D7675F3836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040000" flipH="1">
              <a:off x="7268530" y="8931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8A650944-D02A-481E-B105-EB2E2C8B27F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7152030" y="9765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6A21A623-2984-49ED-853D-D1385DF62F0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340000" flipH="1">
              <a:off x="7041695" y="10600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E1FFCB23-9569-46EC-AF2D-213D736B2D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60000" flipH="1">
              <a:off x="6931360" y="114346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F5A42A80-DFF9-46E8-A86D-1E3DA7D1EB6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80000" flipH="1">
              <a:off x="6819070" y="123586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E025EC56-8439-4A40-9520-F861451D23A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6721359" y="133274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09BB5A1E-8CDA-4553-9A6C-00A0B0139B1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80000" flipH="1">
              <a:off x="6617467" y="1429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E325C98C-D4D6-4DF0-A3AC-C8AC6017008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0" flipH="1">
              <a:off x="6520032" y="15272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16BB18AE-5013-438F-A6A5-D626ECB2E4E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120000" flipH="1">
              <a:off x="6429579" y="16416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A545B813-4B6A-4C0E-880D-2622888F087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240000" flipH="1">
              <a:off x="6340532" y="1750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29B1CC31-7DD3-4625-875F-FDEACFAC549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420000" flipH="1">
              <a:off x="6261757" y="18601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75E471F0-8EDF-4264-B591-ADFBE35832E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540000" flipH="1">
              <a:off x="6184144" y="19796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56A6B40F-3F7B-4681-9F4B-EC347504A13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60000" flipH="1">
              <a:off x="6106531" y="20990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2DCD6D07-2195-4D0E-BE1C-B9B09E2516B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780000" flipH="1">
              <a:off x="6043206" y="222255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EF5FE575-B3FC-4746-B428-B255AE1B8FC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960000" flipH="1">
              <a:off x="5978913" y="234430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3309A07C-6404-449E-8C69-0BF0EE13A3C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080000" flipH="1">
              <a:off x="5912438" y="24706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7B0B4E2D-59C9-4889-BCF6-2D2C3B0A33A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0" flipH="1">
              <a:off x="5858875" y="260092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7695C886-3A17-41CC-9487-71F3DFA1DBE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320000" flipH="1">
              <a:off x="5808182" y="273404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8B6B7D07-F7CE-495E-9037-13FBAB8E158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500000" flipH="1">
              <a:off x="5773263" y="28668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9A8D746F-3844-44B5-A7F1-91EBF9BC2D8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620000" flipH="1">
              <a:off x="5735963" y="300206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99254905-68C9-49BA-B93E-17694071571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740000" flipH="1">
              <a:off x="5700105" y="31389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3DBF8ABA-9A47-4B38-8FC6-DFBA14A7AE2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860000" flipH="1">
              <a:off x="5665939" y="327548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03CBBCD4-3224-4716-8925-9159ADD4456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040000" flipH="1">
              <a:off x="5644476" y="341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F439A8F4-C607-4669-B26F-AE3FE4C7484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160000" flipH="1">
              <a:off x="5626530" y="3554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856938F8-2002-4A36-9E1F-E165335E158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280000" flipH="1">
              <a:off x="5616429" y="36918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71AE32E8-AE15-41B0-B763-CA4554CC7F9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0" flipH="1">
              <a:off x="5611319" y="38353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99E98243-A43F-47E9-9F59-E13863ACF40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580000" flipH="1">
              <a:off x="5608540" y="397572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E70FE3D8-37EB-4162-BCD8-1913B460F48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700000" flipH="1">
              <a:off x="5605761" y="41160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2A73D22B-3B10-4D16-B4FC-0832C00F33C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820000" flipH="1">
              <a:off x="5624195" y="425421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66F3EEA4-BEA4-4348-A4D5-C2C6CDFB2A3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940000" flipH="1">
              <a:off x="5642629" y="43923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DF6FC34A-9E90-4498-AD8A-07EA72A1942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120000" flipH="1">
              <a:off x="5654818" y="45363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F7B81E38-A62A-4E6D-8632-CACB43CB2AE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240000" flipH="1">
              <a:off x="5684446" y="467136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E1854F23-464E-4E0A-8D3E-365081E56DA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360000" flipH="1">
              <a:off x="5714074" y="48087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6DB952F7-3345-4272-811A-1DCF8862FC5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480000" flipH="1">
              <a:off x="5748464" y="49484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56602EFA-D584-4D80-B84F-4DA0DF9C84C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60000" flipH="1">
              <a:off x="5792091" y="507760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95E3894F-A6E5-4457-84A1-484E4F595B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780000" flipH="1">
              <a:off x="5847441" y="52112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2A6188C5-FE53-4B75-B4E6-C60E7DDC6D7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900000" flipH="1">
              <a:off x="5900410" y="53424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9" name="Straight Connector 93">
              <a:extLst>
                <a:ext uri="{FF2B5EF4-FFF2-40B4-BE49-F238E27FC236}">
                  <a16:creationId xmlns:a16="http://schemas.microsoft.com/office/drawing/2014/main" id="{D499A703-1DBD-4FBB-BA15-60BD5E1F4C6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020000" flipH="1">
              <a:off x="5955760" y="547369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pic>
        <p:nvPicPr>
          <p:cNvPr id="4" name="Picture 4" descr="A close up of a sign&#10;&#10;Description generated with very high confidence">
            <a:extLst>
              <a:ext uri="{FF2B5EF4-FFF2-40B4-BE49-F238E27FC236}">
                <a16:creationId xmlns:a16="http://schemas.microsoft.com/office/drawing/2014/main" id="{209D9C3B-BE1D-4E76-8A75-E89C8CFAC4C2}"/>
              </a:ext>
            </a:extLst>
          </p:cNvPr>
          <p:cNvPicPr>
            <a:picLocks noChangeAspect="1"/>
          </p:cNvPicPr>
          <p:nvPr/>
        </p:nvPicPr>
        <p:blipFill>
          <a:blip r:embed="rId3"/>
          <a:stretch>
            <a:fillRect/>
          </a:stretch>
        </p:blipFill>
        <p:spPr>
          <a:xfrm>
            <a:off x="4628517" y="67216"/>
            <a:ext cx="1627416" cy="1634341"/>
          </a:xfrm>
          <a:prstGeom prst="rect">
            <a:avLst/>
          </a:prstGeom>
        </p:spPr>
      </p:pic>
      <p:pic>
        <p:nvPicPr>
          <p:cNvPr id="3" name="Picture 2" descr="A colorful square with a mathematical symbol&#10;&#10;Description automatically generated with medium confidence">
            <a:extLst>
              <a:ext uri="{FF2B5EF4-FFF2-40B4-BE49-F238E27FC236}">
                <a16:creationId xmlns:a16="http://schemas.microsoft.com/office/drawing/2014/main" id="{91502AC4-F8D8-83DC-9D58-4BC2F19C68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79853" y="1327304"/>
            <a:ext cx="3769346" cy="5239741"/>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5A940-3677-470B-A0DF-AE357A2BDB6E}"/>
              </a:ext>
            </a:extLst>
          </p:cNvPr>
          <p:cNvSpPr>
            <a:spLocks noGrp="1"/>
          </p:cNvSpPr>
          <p:nvPr>
            <p:ph type="title"/>
          </p:nvPr>
        </p:nvSpPr>
        <p:spPr>
          <a:xfrm>
            <a:off x="2311879" y="93316"/>
            <a:ext cx="7039719" cy="726196"/>
          </a:xfrm>
          <a:solidFill>
            <a:srgbClr val="FF0000"/>
          </a:solidFill>
        </p:spPr>
        <p:txBody>
          <a:bodyPr>
            <a:normAutofit/>
          </a:bodyPr>
          <a:lstStyle/>
          <a:p>
            <a:pPr algn="ctr"/>
            <a:r>
              <a:rPr lang="en-US" sz="4000" b="1" cap="none" dirty="0">
                <a:latin typeface="+mn-lt"/>
                <a:cs typeface="Calibri Light"/>
              </a:rPr>
              <a:t>Mathematics &amp; Numeracy Focus</a:t>
            </a:r>
          </a:p>
        </p:txBody>
      </p:sp>
      <p:graphicFrame>
        <p:nvGraphicFramePr>
          <p:cNvPr id="17" name="Table 17">
            <a:extLst>
              <a:ext uri="{FF2B5EF4-FFF2-40B4-BE49-F238E27FC236}">
                <a16:creationId xmlns:a16="http://schemas.microsoft.com/office/drawing/2014/main" id="{70E3FFD6-10F3-4B49-A6E7-FAEA0EE5811D}"/>
              </a:ext>
            </a:extLst>
          </p:cNvPr>
          <p:cNvGraphicFramePr>
            <a:graphicFrameLocks noGrp="1"/>
          </p:cNvGraphicFramePr>
          <p:nvPr>
            <p:ph idx="1"/>
            <p:extLst>
              <p:ext uri="{D42A27DB-BD31-4B8C-83A1-F6EECF244321}">
                <p14:modId xmlns:p14="http://schemas.microsoft.com/office/powerpoint/2010/main" val="3218890217"/>
              </p:ext>
            </p:extLst>
          </p:nvPr>
        </p:nvGraphicFramePr>
        <p:xfrm>
          <a:off x="667692" y="2173857"/>
          <a:ext cx="10501214" cy="2956560"/>
        </p:xfrm>
        <a:graphic>
          <a:graphicData uri="http://schemas.openxmlformats.org/drawingml/2006/table">
            <a:tbl>
              <a:tblPr firstRow="1" bandRow="1">
                <a:tableStyleId>{5C22544A-7EE6-4342-B048-85BDC9FD1C3A}</a:tableStyleId>
              </a:tblPr>
              <a:tblGrid>
                <a:gridCol w="10501214">
                  <a:extLst>
                    <a:ext uri="{9D8B030D-6E8A-4147-A177-3AD203B41FA5}">
                      <a16:colId xmlns:a16="http://schemas.microsoft.com/office/drawing/2014/main" val="2995902978"/>
                    </a:ext>
                  </a:extLst>
                </a:gridCol>
              </a:tblGrid>
              <a:tr h="2236218">
                <a:tc>
                  <a:txBody>
                    <a:bodyPr/>
                    <a:lstStyle/>
                    <a:p>
                      <a:pPr marL="0" indent="0">
                        <a:buFont typeface="Arial" panose="020B0604020202020204" pitchFamily="34" charset="0"/>
                        <a:buNone/>
                      </a:pPr>
                      <a:r>
                        <a:rPr lang="en-GB" sz="4000" b="1" kern="1200" cap="none" dirty="0">
                          <a:solidFill>
                            <a:schemeClr val="lt1"/>
                          </a:solidFill>
                          <a:effectLst/>
                          <a:latin typeface="+mn-lt"/>
                          <a:ea typeface="+mn-ea"/>
                          <a:cs typeface="+mn-cs"/>
                        </a:rPr>
                        <a:t>Target 1:</a:t>
                      </a:r>
                      <a:r>
                        <a:rPr lang="en-GB" sz="3600" b="1" kern="1200" cap="none" dirty="0">
                          <a:solidFill>
                            <a:schemeClr val="lt1"/>
                          </a:solidFill>
                          <a:effectLst/>
                          <a:latin typeface="+mn-lt"/>
                          <a:ea typeface="+mn-ea"/>
                          <a:cs typeface="+mn-cs"/>
                        </a:rPr>
                        <a:t> </a:t>
                      </a:r>
                      <a:r>
                        <a:rPr lang="en-GB" sz="3600" b="1" kern="1200" dirty="0">
                          <a:solidFill>
                            <a:schemeClr val="lt1"/>
                          </a:solidFill>
                          <a:effectLst/>
                          <a:latin typeface="+mn-lt"/>
                          <a:ea typeface="+mn-ea"/>
                          <a:cs typeface="+mn-cs"/>
                        </a:rPr>
                        <a:t>To monitor, review and evaluate impact of MN Progression Model and LPS Learning Projects across the school, making amendments where required, ensuring it meets the needs of all learners, our community and Curriculum for Wales</a:t>
                      </a:r>
                      <a:r>
                        <a:rPr lang="en-GB" sz="3600" dirty="0">
                          <a:effectLst/>
                        </a:rPr>
                        <a:t> </a:t>
                      </a:r>
                      <a:r>
                        <a:rPr lang="en-GB" sz="4000" b="1" kern="1200" dirty="0">
                          <a:solidFill>
                            <a:schemeClr val="lt1"/>
                          </a:solidFill>
                          <a:effectLst/>
                          <a:latin typeface="+mn-lt"/>
                          <a:ea typeface="+mn-ea"/>
                          <a:cs typeface="+mn-cs"/>
                        </a:rPr>
                        <a:t>.</a:t>
                      </a:r>
                    </a:p>
                  </a:txBody>
                  <a:tcPr anchor="ctr">
                    <a:solidFill>
                      <a:srgbClr val="FF0000"/>
                    </a:solidFill>
                  </a:tcPr>
                </a:tc>
                <a:extLst>
                  <a:ext uri="{0D108BD9-81ED-4DB2-BD59-A6C34878D82A}">
                    <a16:rowId xmlns:a16="http://schemas.microsoft.com/office/drawing/2014/main" val="2363405680"/>
                  </a:ext>
                </a:extLst>
              </a:tr>
            </a:tbl>
          </a:graphicData>
        </a:graphic>
      </p:graphicFrame>
      <p:pic>
        <p:nvPicPr>
          <p:cNvPr id="7" name="Picture 4" descr="A close up of a sign&#10;&#10;Description generated with very high confidence">
            <a:extLst>
              <a:ext uri="{FF2B5EF4-FFF2-40B4-BE49-F238E27FC236}">
                <a16:creationId xmlns:a16="http://schemas.microsoft.com/office/drawing/2014/main" id="{76089930-C679-4B45-8B2A-155A42329D00}"/>
              </a:ext>
            </a:extLst>
          </p:cNvPr>
          <p:cNvPicPr>
            <a:picLocks noChangeAspect="1"/>
          </p:cNvPicPr>
          <p:nvPr/>
        </p:nvPicPr>
        <p:blipFill>
          <a:blip r:embed="rId2"/>
          <a:stretch>
            <a:fillRect/>
          </a:stretch>
        </p:blipFill>
        <p:spPr>
          <a:xfrm>
            <a:off x="0" y="0"/>
            <a:ext cx="1060132" cy="1068847"/>
          </a:xfrm>
          <a:prstGeom prst="rect">
            <a:avLst/>
          </a:prstGeom>
        </p:spPr>
      </p:pic>
      <p:pic>
        <p:nvPicPr>
          <p:cNvPr id="3" name="Picture 2" descr="A colorful square with a mathematical symbol&#10;&#10;Description automatically generated with medium confidence">
            <a:extLst>
              <a:ext uri="{FF2B5EF4-FFF2-40B4-BE49-F238E27FC236}">
                <a16:creationId xmlns:a16="http://schemas.microsoft.com/office/drawing/2014/main" id="{C79BB4F2-F709-D407-B4F8-8F8BAE6BA72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37619" y="0"/>
            <a:ext cx="854381" cy="1187669"/>
          </a:xfrm>
          <a:prstGeom prst="rect">
            <a:avLst/>
          </a:prstGeom>
        </p:spPr>
      </p:pic>
    </p:spTree>
    <p:extLst>
      <p:ext uri="{BB962C8B-B14F-4D97-AF65-F5344CB8AC3E}">
        <p14:creationId xmlns:p14="http://schemas.microsoft.com/office/powerpoint/2010/main" val="27576950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5A940-3677-470B-A0DF-AE357A2BDB6E}"/>
              </a:ext>
            </a:extLst>
          </p:cNvPr>
          <p:cNvSpPr>
            <a:spLocks noGrp="1"/>
          </p:cNvSpPr>
          <p:nvPr>
            <p:ph type="title"/>
          </p:nvPr>
        </p:nvSpPr>
        <p:spPr>
          <a:xfrm>
            <a:off x="2311879" y="93316"/>
            <a:ext cx="7039719" cy="726196"/>
          </a:xfrm>
          <a:solidFill>
            <a:srgbClr val="FF0000"/>
          </a:solidFill>
        </p:spPr>
        <p:txBody>
          <a:bodyPr>
            <a:normAutofit/>
          </a:bodyPr>
          <a:lstStyle/>
          <a:p>
            <a:pPr algn="ctr"/>
            <a:r>
              <a:rPr lang="en-US" sz="4000" b="1" cap="none" dirty="0">
                <a:latin typeface="+mn-lt"/>
                <a:cs typeface="Calibri Light"/>
              </a:rPr>
              <a:t>Mathematics &amp; Numeracy Focus</a:t>
            </a:r>
          </a:p>
        </p:txBody>
      </p:sp>
      <p:graphicFrame>
        <p:nvGraphicFramePr>
          <p:cNvPr id="17" name="Table 17">
            <a:extLst>
              <a:ext uri="{FF2B5EF4-FFF2-40B4-BE49-F238E27FC236}">
                <a16:creationId xmlns:a16="http://schemas.microsoft.com/office/drawing/2014/main" id="{70E3FFD6-10F3-4B49-A6E7-FAEA0EE5811D}"/>
              </a:ext>
            </a:extLst>
          </p:cNvPr>
          <p:cNvGraphicFramePr>
            <a:graphicFrameLocks noGrp="1"/>
          </p:cNvGraphicFramePr>
          <p:nvPr>
            <p:ph idx="1"/>
            <p:extLst>
              <p:ext uri="{D42A27DB-BD31-4B8C-83A1-F6EECF244321}">
                <p14:modId xmlns:p14="http://schemas.microsoft.com/office/powerpoint/2010/main" val="1850816282"/>
              </p:ext>
            </p:extLst>
          </p:nvPr>
        </p:nvGraphicFramePr>
        <p:xfrm>
          <a:off x="667692" y="2173856"/>
          <a:ext cx="10501214" cy="3856007"/>
        </p:xfrm>
        <a:graphic>
          <a:graphicData uri="http://schemas.openxmlformats.org/drawingml/2006/table">
            <a:tbl>
              <a:tblPr firstRow="1" bandRow="1">
                <a:tableStyleId>{5C22544A-7EE6-4342-B048-85BDC9FD1C3A}</a:tableStyleId>
              </a:tblPr>
              <a:tblGrid>
                <a:gridCol w="10501214">
                  <a:extLst>
                    <a:ext uri="{9D8B030D-6E8A-4147-A177-3AD203B41FA5}">
                      <a16:colId xmlns:a16="http://schemas.microsoft.com/office/drawing/2014/main" val="2995902978"/>
                    </a:ext>
                  </a:extLst>
                </a:gridCol>
              </a:tblGrid>
              <a:tr h="3856007">
                <a:tc>
                  <a:txBody>
                    <a:bodyPr/>
                    <a:lstStyle/>
                    <a:p>
                      <a:pPr marL="457200" indent="-457200">
                        <a:buFont typeface="Arial" panose="020B0604020202020204" pitchFamily="34" charset="0"/>
                        <a:buChar char="•"/>
                      </a:pPr>
                      <a:r>
                        <a:rPr lang="en-GB" sz="2800" b="1" dirty="0">
                          <a:effectLst/>
                          <a:latin typeface="+mn-lt"/>
                          <a:ea typeface="Calibri" panose="020F0502020204030204" pitchFamily="34" charset="0"/>
                          <a:cs typeface="Calibri" panose="020F0502020204030204" pitchFamily="34" charset="0"/>
                        </a:rPr>
                        <a:t>Are numeracy tasks linked effectively to the Learning Projects?</a:t>
                      </a:r>
                    </a:p>
                    <a:p>
                      <a:pPr marL="0" indent="0">
                        <a:buFont typeface="Arial" panose="020B0604020202020204" pitchFamily="34" charset="0"/>
                        <a:buNone/>
                      </a:pPr>
                      <a:endParaRPr lang="en-GB" sz="2800" b="1" dirty="0">
                        <a:effectLst/>
                        <a:latin typeface="+mn-lt"/>
                        <a:ea typeface="Calibri" panose="020F0502020204030204" pitchFamily="34" charset="0"/>
                        <a:cs typeface="Calibri" panose="020F0502020204030204" pitchFamily="34" charset="0"/>
                      </a:endParaRP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800" b="1" dirty="0">
                          <a:solidFill>
                            <a:schemeClr val="tx1"/>
                          </a:solidFill>
                          <a:effectLst/>
                          <a:latin typeface="+mn-lt"/>
                          <a:ea typeface="Calibri" panose="020F0502020204030204" pitchFamily="34" charset="0"/>
                          <a:cs typeface="Calibri" panose="020F0502020204030204" pitchFamily="34" charset="0"/>
                        </a:rPr>
                        <a:t>Do numeracy tasks offer development of skills across the curriculum?</a:t>
                      </a:r>
                    </a:p>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2800" dirty="0">
                        <a:solidFill>
                          <a:schemeClr val="tx1"/>
                        </a:solidFill>
                        <a:effectLst/>
                        <a:latin typeface="+mn-lt"/>
                        <a:ea typeface="Calibri" panose="020F0502020204030204" pitchFamily="34" charset="0"/>
                        <a:cs typeface="Times New Roman" panose="02020603050405020304" pitchFamily="18" charset="0"/>
                      </a:endParaRP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800" b="1" dirty="0">
                          <a:solidFill>
                            <a:schemeClr val="tx1"/>
                          </a:solidFill>
                          <a:effectLst/>
                          <a:latin typeface="+mn-lt"/>
                          <a:ea typeface="Calibri" panose="020F0502020204030204" pitchFamily="34" charset="0"/>
                          <a:cs typeface="Calibri" panose="020F0502020204030204" pitchFamily="34" charset="0"/>
                        </a:rPr>
                        <a:t>Are numeracy skills developed around Learning Project tasks?</a:t>
                      </a:r>
                    </a:p>
                  </a:txBody>
                  <a:tcPr anchor="ctr">
                    <a:solidFill>
                      <a:srgbClr val="FF0000"/>
                    </a:solidFill>
                  </a:tcPr>
                </a:tc>
                <a:extLst>
                  <a:ext uri="{0D108BD9-81ED-4DB2-BD59-A6C34878D82A}">
                    <a16:rowId xmlns:a16="http://schemas.microsoft.com/office/drawing/2014/main" val="2363405680"/>
                  </a:ext>
                </a:extLst>
              </a:tr>
            </a:tbl>
          </a:graphicData>
        </a:graphic>
      </p:graphicFrame>
      <p:pic>
        <p:nvPicPr>
          <p:cNvPr id="7" name="Picture 4" descr="A close up of a sign&#10;&#10;Description generated with very high confidence">
            <a:extLst>
              <a:ext uri="{FF2B5EF4-FFF2-40B4-BE49-F238E27FC236}">
                <a16:creationId xmlns:a16="http://schemas.microsoft.com/office/drawing/2014/main" id="{76089930-C679-4B45-8B2A-155A42329D00}"/>
              </a:ext>
            </a:extLst>
          </p:cNvPr>
          <p:cNvPicPr>
            <a:picLocks noChangeAspect="1"/>
          </p:cNvPicPr>
          <p:nvPr/>
        </p:nvPicPr>
        <p:blipFill>
          <a:blip r:embed="rId2"/>
          <a:stretch>
            <a:fillRect/>
          </a:stretch>
        </p:blipFill>
        <p:spPr>
          <a:xfrm>
            <a:off x="0" y="0"/>
            <a:ext cx="1060132" cy="1068847"/>
          </a:xfrm>
          <a:prstGeom prst="rect">
            <a:avLst/>
          </a:prstGeom>
        </p:spPr>
      </p:pic>
      <p:pic>
        <p:nvPicPr>
          <p:cNvPr id="3" name="Picture 2" descr="A colorful square with a mathematical symbol&#10;&#10;Description automatically generated with medium confidence">
            <a:extLst>
              <a:ext uri="{FF2B5EF4-FFF2-40B4-BE49-F238E27FC236}">
                <a16:creationId xmlns:a16="http://schemas.microsoft.com/office/drawing/2014/main" id="{C79BB4F2-F709-D407-B4F8-8F8BAE6BA72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37619" y="0"/>
            <a:ext cx="854381" cy="1187669"/>
          </a:xfrm>
          <a:prstGeom prst="rect">
            <a:avLst/>
          </a:prstGeom>
        </p:spPr>
      </p:pic>
      <p:sp>
        <p:nvSpPr>
          <p:cNvPr id="4" name="TextBox 3">
            <a:extLst>
              <a:ext uri="{FF2B5EF4-FFF2-40B4-BE49-F238E27FC236}">
                <a16:creationId xmlns:a16="http://schemas.microsoft.com/office/drawing/2014/main" id="{529A423F-2213-8D71-4B67-3D50BBC4C45F}"/>
              </a:ext>
            </a:extLst>
          </p:cNvPr>
          <p:cNvSpPr txBox="1"/>
          <p:nvPr/>
        </p:nvSpPr>
        <p:spPr>
          <a:xfrm>
            <a:off x="957417" y="1104034"/>
            <a:ext cx="9921764" cy="830997"/>
          </a:xfrm>
          <a:prstGeom prst="rect">
            <a:avLst/>
          </a:prstGeom>
          <a:noFill/>
        </p:spPr>
        <p:txBody>
          <a:bodyPr wrap="square" rtlCol="0">
            <a:spAutoFit/>
          </a:bodyPr>
          <a:lstStyle/>
          <a:p>
            <a:r>
              <a:rPr lang="en-GB" sz="2400" dirty="0"/>
              <a:t>To help us monitor Target 1 of our Action Plan, we have used these questions and looked at examples of work from Reception, Year 2, Year 4 and Year 6.</a:t>
            </a:r>
          </a:p>
        </p:txBody>
      </p:sp>
    </p:spTree>
    <p:extLst>
      <p:ext uri="{BB962C8B-B14F-4D97-AF65-F5344CB8AC3E}">
        <p14:creationId xmlns:p14="http://schemas.microsoft.com/office/powerpoint/2010/main" val="4372833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17D974B-729C-4A84-8A05-3B5CB019325B}"/>
              </a:ext>
            </a:extLst>
          </p:cNvPr>
          <p:cNvSpPr>
            <a:spLocks noGrp="1"/>
          </p:cNvSpPr>
          <p:nvPr>
            <p:ph idx="1"/>
          </p:nvPr>
        </p:nvSpPr>
        <p:spPr>
          <a:xfrm>
            <a:off x="127211" y="1331911"/>
            <a:ext cx="11803193" cy="5255320"/>
          </a:xfrm>
        </p:spPr>
        <p:txBody>
          <a:bodyPr vert="horz" lIns="91440" tIns="45720" rIns="91440" bIns="45720" rtlCol="0">
            <a:noAutofit/>
          </a:bodyPr>
          <a:lstStyle/>
          <a:p>
            <a:pPr marL="0" indent="0" algn="ctr">
              <a:buNone/>
            </a:pPr>
            <a:r>
              <a:rPr lang="en-GB" sz="3600" b="1" dirty="0">
                <a:ea typeface="Times New Roman" panose="02020603050405020304" pitchFamily="18" charset="0"/>
              </a:rPr>
              <a:t>Progression Step 1 (Reception)</a:t>
            </a:r>
            <a:endParaRPr lang="en-GB" sz="3600" b="1" dirty="0">
              <a:effectLst/>
              <a:ea typeface="Times New Roman" panose="02020603050405020304" pitchFamily="18" charset="0"/>
            </a:endParaRPr>
          </a:p>
          <a:p>
            <a:r>
              <a:rPr lang="en-GB" sz="3600" dirty="0">
                <a:ea typeface="Times New Roman" panose="02020603050405020304" pitchFamily="18" charset="0"/>
              </a:rPr>
              <a:t>T</a:t>
            </a:r>
            <a:r>
              <a:rPr lang="en-GB" sz="3600" dirty="0">
                <a:effectLst/>
                <a:ea typeface="Times New Roman" panose="02020603050405020304" pitchFamily="18" charset="0"/>
              </a:rPr>
              <a:t>he children ‘discovered’ </a:t>
            </a:r>
            <a:r>
              <a:rPr lang="en-GB" sz="3600" dirty="0">
                <a:ea typeface="Times New Roman" panose="02020603050405020304" pitchFamily="18" charset="0"/>
              </a:rPr>
              <a:t>d</a:t>
            </a:r>
            <a:r>
              <a:rPr lang="en-GB" sz="3600" dirty="0">
                <a:effectLst/>
                <a:ea typeface="Times New Roman" panose="02020603050405020304" pitchFamily="18" charset="0"/>
              </a:rPr>
              <a:t>inosaur footprints in the yard and then had to measure them to work out who they belonged to.</a:t>
            </a:r>
          </a:p>
          <a:p>
            <a:pPr marL="342900" lvl="0" indent="-342900">
              <a:buFont typeface="Symbol" pitchFamily="2" charset="2"/>
              <a:buChar char=""/>
            </a:pPr>
            <a:r>
              <a:rPr lang="en-GB" sz="3600" dirty="0">
                <a:effectLst/>
                <a:ea typeface="Times New Roman" panose="02020603050405020304" pitchFamily="18" charset="0"/>
              </a:rPr>
              <a:t>The children had to create their own dinosaur using 2D shapes.</a:t>
            </a:r>
          </a:p>
          <a:p>
            <a:pPr marL="342900" lvl="0" indent="-342900">
              <a:buFont typeface="Symbol" pitchFamily="2" charset="2"/>
              <a:buChar char=""/>
            </a:pPr>
            <a:r>
              <a:rPr lang="en-GB" sz="3600" dirty="0">
                <a:ea typeface="Times New Roman" panose="02020603050405020304" pitchFamily="18" charset="0"/>
              </a:rPr>
              <a:t>The children used their problem-solving skills to make sure that all the dinosaur eggs could fit in the nests.</a:t>
            </a:r>
            <a:endParaRPr lang="en-GB" sz="3600" dirty="0">
              <a:effectLst/>
              <a:ea typeface="Times New Roman" panose="02020603050405020304" pitchFamily="18" charset="0"/>
            </a:endParaRPr>
          </a:p>
        </p:txBody>
      </p:sp>
      <p:sp>
        <p:nvSpPr>
          <p:cNvPr id="6" name="Title 5">
            <a:extLst>
              <a:ext uri="{FF2B5EF4-FFF2-40B4-BE49-F238E27FC236}">
                <a16:creationId xmlns:a16="http://schemas.microsoft.com/office/drawing/2014/main" id="{2E6EE87C-4FD0-0742-8000-6CE85529FCAD}"/>
              </a:ext>
            </a:extLst>
          </p:cNvPr>
          <p:cNvSpPr>
            <a:spLocks noGrp="1"/>
          </p:cNvSpPr>
          <p:nvPr>
            <p:ph type="title"/>
          </p:nvPr>
        </p:nvSpPr>
        <p:spPr>
          <a:xfrm>
            <a:off x="483677" y="118037"/>
            <a:ext cx="11446727" cy="632462"/>
          </a:xfrm>
          <a:solidFill>
            <a:srgbClr val="FF0000"/>
          </a:solidFill>
        </p:spPr>
        <p:txBody>
          <a:bodyPr>
            <a:normAutofit fontScale="90000"/>
          </a:bodyPr>
          <a:lstStyle/>
          <a:p>
            <a:pPr algn="ctr"/>
            <a:r>
              <a:rPr lang="en-GB" b="1" cap="none" dirty="0">
                <a:latin typeface="+mn-lt"/>
                <a:ea typeface="Calibri" panose="020F0502020204030204" pitchFamily="34" charset="0"/>
                <a:cs typeface="Calibri" panose="020F0502020204030204" pitchFamily="34" charset="0"/>
              </a:rPr>
              <a:t>Are</a:t>
            </a:r>
            <a:r>
              <a:rPr lang="en-GB" sz="3600" b="1" cap="none" dirty="0">
                <a:effectLst/>
                <a:latin typeface="+mn-lt"/>
                <a:ea typeface="Calibri" panose="020F0502020204030204" pitchFamily="34" charset="0"/>
                <a:cs typeface="Calibri" panose="020F0502020204030204" pitchFamily="34" charset="0"/>
              </a:rPr>
              <a:t> numeracy tasks linked effectively to the learning projects?</a:t>
            </a:r>
            <a:endParaRPr lang="en-GB" b="1" cap="none" dirty="0"/>
          </a:p>
        </p:txBody>
      </p:sp>
    </p:spTree>
    <p:extLst>
      <p:ext uri="{BB962C8B-B14F-4D97-AF65-F5344CB8AC3E}">
        <p14:creationId xmlns:p14="http://schemas.microsoft.com/office/powerpoint/2010/main" val="24907142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17D974B-729C-4A84-8A05-3B5CB019325B}"/>
              </a:ext>
            </a:extLst>
          </p:cNvPr>
          <p:cNvSpPr>
            <a:spLocks noGrp="1"/>
          </p:cNvSpPr>
          <p:nvPr>
            <p:ph idx="1"/>
          </p:nvPr>
        </p:nvSpPr>
        <p:spPr>
          <a:xfrm>
            <a:off x="273204" y="1583473"/>
            <a:ext cx="11674955" cy="3255228"/>
          </a:xfrm>
        </p:spPr>
        <p:txBody>
          <a:bodyPr vert="horz" lIns="91440" tIns="45720" rIns="91440" bIns="45720" rtlCol="0">
            <a:normAutofit/>
          </a:bodyPr>
          <a:lstStyle/>
          <a:p>
            <a:pPr marL="0" indent="0" algn="ctr">
              <a:buNone/>
            </a:pPr>
            <a:r>
              <a:rPr lang="en-GB" sz="4000" b="1" dirty="0">
                <a:ea typeface="Times New Roman" panose="02020603050405020304" pitchFamily="18" charset="0"/>
              </a:rPr>
              <a:t>Progression Step 1 (Reception)</a:t>
            </a:r>
          </a:p>
          <a:p>
            <a:pPr marL="0" indent="0" algn="ctr">
              <a:buNone/>
            </a:pPr>
            <a:endParaRPr lang="en-GB" sz="4000" b="1" dirty="0">
              <a:effectLst/>
              <a:ea typeface="Times New Roman" panose="02020603050405020304" pitchFamily="18" charset="0"/>
            </a:endParaRPr>
          </a:p>
          <a:p>
            <a:pPr marL="342900" lvl="0" indent="-342900">
              <a:buFont typeface="Symbol" pitchFamily="2" charset="2"/>
              <a:buChar char=""/>
            </a:pPr>
            <a:r>
              <a:rPr lang="en-GB" sz="4000" dirty="0">
                <a:latin typeface="Calibri" panose="020F0502020204030204" pitchFamily="34" charset="0"/>
                <a:ea typeface="Times New Roman" panose="02020603050405020304" pitchFamily="18" charset="0"/>
                <a:cs typeface="Calibri" panose="020F0502020204030204" pitchFamily="34" charset="0"/>
              </a:rPr>
              <a:t>Science - The dinosaur egg task was linked to their knowledge of life cycles. </a:t>
            </a:r>
          </a:p>
        </p:txBody>
      </p:sp>
      <p:sp>
        <p:nvSpPr>
          <p:cNvPr id="5" name="Title 5">
            <a:extLst>
              <a:ext uri="{FF2B5EF4-FFF2-40B4-BE49-F238E27FC236}">
                <a16:creationId xmlns:a16="http://schemas.microsoft.com/office/drawing/2014/main" id="{2C7BDD1B-EE4B-9A82-9935-DB0BF56662BF}"/>
              </a:ext>
            </a:extLst>
          </p:cNvPr>
          <p:cNvSpPr>
            <a:spLocks noGrp="1"/>
          </p:cNvSpPr>
          <p:nvPr>
            <p:ph type="title"/>
          </p:nvPr>
        </p:nvSpPr>
        <p:spPr>
          <a:xfrm>
            <a:off x="273205" y="178421"/>
            <a:ext cx="11446727" cy="692847"/>
          </a:xfrm>
          <a:solidFill>
            <a:srgbClr val="FF0000"/>
          </a:solidFill>
        </p:spPr>
        <p:txBody>
          <a:bodyPr>
            <a:normAutofit fontScale="90000"/>
          </a:bodyPr>
          <a:lstStyle/>
          <a:p>
            <a:r>
              <a:rPr lang="en-GB" sz="3600" b="1" cap="none" dirty="0">
                <a:solidFill>
                  <a:schemeClr val="tx1"/>
                </a:solidFill>
                <a:effectLst/>
                <a:latin typeface="+mn-lt"/>
                <a:ea typeface="Calibri" panose="020F0502020204030204" pitchFamily="34" charset="0"/>
                <a:cs typeface="Calibri" panose="020F0502020204030204" pitchFamily="34" charset="0"/>
              </a:rPr>
              <a:t>Do numeracy tasks offer skill development across the curriculum?</a:t>
            </a:r>
            <a:endParaRPr lang="en-GB" b="1" cap="none" dirty="0"/>
          </a:p>
        </p:txBody>
      </p:sp>
    </p:spTree>
    <p:extLst>
      <p:ext uri="{BB962C8B-B14F-4D97-AF65-F5344CB8AC3E}">
        <p14:creationId xmlns:p14="http://schemas.microsoft.com/office/powerpoint/2010/main" val="7269542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17D974B-729C-4A84-8A05-3B5CB019325B}"/>
              </a:ext>
            </a:extLst>
          </p:cNvPr>
          <p:cNvSpPr>
            <a:spLocks noGrp="1"/>
          </p:cNvSpPr>
          <p:nvPr>
            <p:ph idx="1"/>
          </p:nvPr>
        </p:nvSpPr>
        <p:spPr>
          <a:xfrm>
            <a:off x="273205" y="1383448"/>
            <a:ext cx="11339676" cy="3731478"/>
          </a:xfrm>
        </p:spPr>
        <p:txBody>
          <a:bodyPr vert="horz" lIns="91440" tIns="45720" rIns="91440" bIns="45720" rtlCol="0">
            <a:normAutofit fontScale="92500" lnSpcReduction="10000"/>
          </a:bodyPr>
          <a:lstStyle/>
          <a:p>
            <a:pPr marL="0" indent="0" algn="ctr">
              <a:buNone/>
            </a:pPr>
            <a:r>
              <a:rPr lang="en-GB" sz="4000" b="1" dirty="0">
                <a:effectLst/>
                <a:ea typeface="Times New Roman" panose="02020603050405020304" pitchFamily="18" charset="0"/>
              </a:rPr>
              <a:t>Progression Step 1 (Reception)</a:t>
            </a:r>
          </a:p>
          <a:p>
            <a:pPr marL="0" indent="0" algn="ctr">
              <a:buNone/>
            </a:pPr>
            <a:endParaRPr lang="en-GB" sz="4300" b="1" dirty="0">
              <a:effectLst/>
              <a:ea typeface="Times New Roman" panose="02020603050405020304" pitchFamily="18" charset="0"/>
            </a:endParaRPr>
          </a:p>
          <a:p>
            <a:pPr marL="342900" lvl="0" indent="-342900">
              <a:buFont typeface="Symbol" pitchFamily="2" charset="2"/>
              <a:buChar char=""/>
            </a:pPr>
            <a:r>
              <a:rPr lang="en-GB" sz="4300" dirty="0">
                <a:effectLst/>
                <a:ea typeface="Times New Roman" panose="02020603050405020304" pitchFamily="18" charset="0"/>
              </a:rPr>
              <a:t>Maths lessons on measuring were taught before the dinosaur footprint experience. </a:t>
            </a:r>
          </a:p>
          <a:p>
            <a:pPr marL="342900" lvl="0" indent="-342900">
              <a:buFont typeface="Symbol" pitchFamily="2" charset="2"/>
              <a:buChar char=""/>
            </a:pPr>
            <a:r>
              <a:rPr lang="en-GB" sz="4300" dirty="0">
                <a:effectLst/>
                <a:ea typeface="Times New Roman" panose="02020603050405020304" pitchFamily="18" charset="0"/>
              </a:rPr>
              <a:t>Maths lesson on sorting before children used these skills in the enhanced provision (photos on website).</a:t>
            </a:r>
            <a:endParaRPr lang="en-GB" sz="4300" dirty="0">
              <a:ea typeface="Times New Roman" panose="02020603050405020304" pitchFamily="18" charset="0"/>
            </a:endParaRPr>
          </a:p>
        </p:txBody>
      </p:sp>
      <p:sp>
        <p:nvSpPr>
          <p:cNvPr id="6" name="Title 5">
            <a:extLst>
              <a:ext uri="{FF2B5EF4-FFF2-40B4-BE49-F238E27FC236}">
                <a16:creationId xmlns:a16="http://schemas.microsoft.com/office/drawing/2014/main" id="{2E6EE87C-4FD0-0742-8000-6CE85529FCAD}"/>
              </a:ext>
            </a:extLst>
          </p:cNvPr>
          <p:cNvSpPr>
            <a:spLocks noGrp="1"/>
          </p:cNvSpPr>
          <p:nvPr>
            <p:ph type="title"/>
          </p:nvPr>
        </p:nvSpPr>
        <p:spPr>
          <a:xfrm>
            <a:off x="273205" y="178422"/>
            <a:ext cx="11446727" cy="830870"/>
          </a:xfrm>
          <a:solidFill>
            <a:srgbClr val="FF0000"/>
          </a:solidFill>
        </p:spPr>
        <p:txBody>
          <a:bodyPr>
            <a:normAutofit/>
          </a:bodyPr>
          <a:lstStyle/>
          <a:p>
            <a:r>
              <a:rPr lang="en-GB" sz="3600" b="1" cap="none" dirty="0">
                <a:solidFill>
                  <a:schemeClr val="tx1"/>
                </a:solidFill>
                <a:effectLst/>
                <a:latin typeface="+mn-lt"/>
                <a:ea typeface="Calibri" panose="020F0502020204030204" pitchFamily="34" charset="0"/>
                <a:cs typeface="Calibri" panose="020F0502020204030204" pitchFamily="34" charset="0"/>
              </a:rPr>
              <a:t>Are numeracy skills developed around project tasks?</a:t>
            </a:r>
            <a:endParaRPr lang="en-GB" b="1" cap="none" dirty="0"/>
          </a:p>
        </p:txBody>
      </p:sp>
    </p:spTree>
    <p:extLst>
      <p:ext uri="{BB962C8B-B14F-4D97-AF65-F5344CB8AC3E}">
        <p14:creationId xmlns:p14="http://schemas.microsoft.com/office/powerpoint/2010/main" val="26486800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17D974B-729C-4A84-8A05-3B5CB019325B}"/>
              </a:ext>
            </a:extLst>
          </p:cNvPr>
          <p:cNvSpPr>
            <a:spLocks noGrp="1"/>
          </p:cNvSpPr>
          <p:nvPr>
            <p:ph idx="1"/>
          </p:nvPr>
        </p:nvSpPr>
        <p:spPr>
          <a:xfrm>
            <a:off x="127211" y="1331911"/>
            <a:ext cx="11803193" cy="5255320"/>
          </a:xfrm>
        </p:spPr>
        <p:txBody>
          <a:bodyPr vert="horz" lIns="91440" tIns="45720" rIns="91440" bIns="45720" rtlCol="0">
            <a:noAutofit/>
          </a:bodyPr>
          <a:lstStyle/>
          <a:p>
            <a:pPr marL="0" indent="0" algn="ctr">
              <a:buNone/>
            </a:pPr>
            <a:r>
              <a:rPr lang="en-GB" sz="4000" b="1" dirty="0">
                <a:effectLst/>
                <a:ea typeface="Times New Roman" panose="02020603050405020304" pitchFamily="18" charset="0"/>
              </a:rPr>
              <a:t>Progression Step 2 (Year 2)</a:t>
            </a:r>
          </a:p>
          <a:p>
            <a:pPr marL="0" indent="0">
              <a:buNone/>
            </a:pPr>
            <a:endParaRPr lang="en-GB" sz="4000" b="1" dirty="0">
              <a:effectLst/>
              <a:ea typeface="Times New Roman" panose="02020603050405020304" pitchFamily="18" charset="0"/>
            </a:endParaRPr>
          </a:p>
          <a:p>
            <a:pPr marL="342900" lvl="0" indent="-342900">
              <a:buFont typeface="Symbol" pitchFamily="2" charset="2"/>
              <a:buChar char=""/>
            </a:pPr>
            <a:r>
              <a:rPr lang="en-GB" sz="4000" dirty="0">
                <a:ea typeface="Times New Roman" panose="02020603050405020304" pitchFamily="18" charset="0"/>
              </a:rPr>
              <a:t>Children had to explore visitor numbers and suggest ways of increasing visitor numbers at </a:t>
            </a:r>
            <a:r>
              <a:rPr lang="en-GB" sz="4000" dirty="0" err="1">
                <a:ea typeface="Times New Roman" panose="02020603050405020304" pitchFamily="18" charset="0"/>
              </a:rPr>
              <a:t>Penllergare</a:t>
            </a:r>
            <a:r>
              <a:rPr lang="en-GB" sz="4000" dirty="0">
                <a:ea typeface="Times New Roman" panose="02020603050405020304" pitchFamily="18" charset="0"/>
              </a:rPr>
              <a:t> Woods.</a:t>
            </a:r>
          </a:p>
        </p:txBody>
      </p:sp>
      <p:sp>
        <p:nvSpPr>
          <p:cNvPr id="6" name="Title 5">
            <a:extLst>
              <a:ext uri="{FF2B5EF4-FFF2-40B4-BE49-F238E27FC236}">
                <a16:creationId xmlns:a16="http://schemas.microsoft.com/office/drawing/2014/main" id="{2E6EE87C-4FD0-0742-8000-6CE85529FCAD}"/>
              </a:ext>
            </a:extLst>
          </p:cNvPr>
          <p:cNvSpPr>
            <a:spLocks noGrp="1"/>
          </p:cNvSpPr>
          <p:nvPr>
            <p:ph type="title"/>
          </p:nvPr>
        </p:nvSpPr>
        <p:spPr>
          <a:xfrm>
            <a:off x="483677" y="118037"/>
            <a:ext cx="11446727" cy="632462"/>
          </a:xfrm>
          <a:solidFill>
            <a:srgbClr val="FF0000"/>
          </a:solidFill>
        </p:spPr>
        <p:txBody>
          <a:bodyPr>
            <a:normAutofit fontScale="90000"/>
          </a:bodyPr>
          <a:lstStyle/>
          <a:p>
            <a:pPr algn="ctr"/>
            <a:r>
              <a:rPr lang="en-GB" b="1" cap="none" dirty="0">
                <a:latin typeface="+mn-lt"/>
                <a:ea typeface="Calibri" panose="020F0502020204030204" pitchFamily="34" charset="0"/>
                <a:cs typeface="Calibri" panose="020F0502020204030204" pitchFamily="34" charset="0"/>
              </a:rPr>
              <a:t>Are</a:t>
            </a:r>
            <a:r>
              <a:rPr lang="en-GB" sz="3600" b="1" cap="none" dirty="0">
                <a:effectLst/>
                <a:latin typeface="+mn-lt"/>
                <a:ea typeface="Calibri" panose="020F0502020204030204" pitchFamily="34" charset="0"/>
                <a:cs typeface="Calibri" panose="020F0502020204030204" pitchFamily="34" charset="0"/>
              </a:rPr>
              <a:t> numeracy tasks linked effectively to the learning projects?</a:t>
            </a:r>
            <a:endParaRPr lang="en-GB" b="1" cap="none" dirty="0"/>
          </a:p>
        </p:txBody>
      </p:sp>
    </p:spTree>
    <p:extLst>
      <p:ext uri="{BB962C8B-B14F-4D97-AF65-F5344CB8AC3E}">
        <p14:creationId xmlns:p14="http://schemas.microsoft.com/office/powerpoint/2010/main" val="42412417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17D974B-729C-4A84-8A05-3B5CB019325B}"/>
              </a:ext>
            </a:extLst>
          </p:cNvPr>
          <p:cNvSpPr>
            <a:spLocks noGrp="1"/>
          </p:cNvSpPr>
          <p:nvPr>
            <p:ph idx="1"/>
          </p:nvPr>
        </p:nvSpPr>
        <p:spPr>
          <a:xfrm>
            <a:off x="273204" y="1583473"/>
            <a:ext cx="11674955" cy="3198078"/>
          </a:xfrm>
        </p:spPr>
        <p:txBody>
          <a:bodyPr vert="horz" lIns="91440" tIns="45720" rIns="91440" bIns="45720" rtlCol="0">
            <a:normAutofit/>
          </a:bodyPr>
          <a:lstStyle/>
          <a:p>
            <a:pPr marL="0" indent="0" algn="ctr">
              <a:buNone/>
            </a:pPr>
            <a:r>
              <a:rPr lang="en-GB" sz="4000" b="1" dirty="0">
                <a:effectLst/>
                <a:ea typeface="Times New Roman" panose="02020603050405020304" pitchFamily="18" charset="0"/>
              </a:rPr>
              <a:t>Progression Step 2 (Year 2)</a:t>
            </a:r>
          </a:p>
          <a:p>
            <a:pPr marL="342900" lvl="0" indent="-342900">
              <a:buFont typeface="Symbol" pitchFamily="2" charset="2"/>
              <a:buChar char=""/>
            </a:pPr>
            <a:endParaRPr lang="en-GB" sz="4000" dirty="0">
              <a:effectLst/>
              <a:latin typeface="Calibri" panose="020F0502020204030204" pitchFamily="34" charset="0"/>
              <a:ea typeface="Times New Roman" panose="02020603050405020304" pitchFamily="18" charset="0"/>
              <a:cs typeface="Calibri" panose="020F0502020204030204" pitchFamily="34" charset="0"/>
            </a:endParaRPr>
          </a:p>
          <a:p>
            <a:pPr marL="342900" lvl="0" indent="-342900">
              <a:buFont typeface="Symbol" pitchFamily="2" charset="2"/>
              <a:buChar char=""/>
            </a:pPr>
            <a:r>
              <a:rPr lang="en-GB" sz="4000" dirty="0">
                <a:effectLst/>
                <a:latin typeface="Calibri" panose="020F0502020204030204" pitchFamily="34" charset="0"/>
                <a:ea typeface="Times New Roman" panose="02020603050405020304" pitchFamily="18" charset="0"/>
                <a:cs typeface="Calibri" panose="020F0502020204030204" pitchFamily="34" charset="0"/>
              </a:rPr>
              <a:t>Literacy</a:t>
            </a:r>
            <a:r>
              <a:rPr lang="en-GB" sz="4000" dirty="0">
                <a:latin typeface="Calibri" panose="020F0502020204030204" pitchFamily="34" charset="0"/>
                <a:ea typeface="Times New Roman" panose="02020603050405020304" pitchFamily="18" charset="0"/>
                <a:cs typeface="Calibri" panose="020F0502020204030204" pitchFamily="34" charset="0"/>
              </a:rPr>
              <a:t> – Children used their </a:t>
            </a:r>
            <a:r>
              <a:rPr lang="en-GB" sz="4000" dirty="0">
                <a:effectLst/>
                <a:latin typeface="Calibri" panose="020F0502020204030204" pitchFamily="34" charset="0"/>
                <a:ea typeface="Times New Roman" panose="02020603050405020304" pitchFamily="18" charset="0"/>
                <a:cs typeface="Calibri" panose="020F0502020204030204" pitchFamily="34" charset="0"/>
              </a:rPr>
              <a:t>reading &amp; research skills to complete the visitor task.</a:t>
            </a:r>
          </a:p>
        </p:txBody>
      </p:sp>
      <p:sp>
        <p:nvSpPr>
          <p:cNvPr id="5" name="Title 5">
            <a:extLst>
              <a:ext uri="{FF2B5EF4-FFF2-40B4-BE49-F238E27FC236}">
                <a16:creationId xmlns:a16="http://schemas.microsoft.com/office/drawing/2014/main" id="{2C7BDD1B-EE4B-9A82-9935-DB0BF56662BF}"/>
              </a:ext>
            </a:extLst>
          </p:cNvPr>
          <p:cNvSpPr>
            <a:spLocks noGrp="1"/>
          </p:cNvSpPr>
          <p:nvPr>
            <p:ph type="title"/>
          </p:nvPr>
        </p:nvSpPr>
        <p:spPr>
          <a:xfrm>
            <a:off x="273205" y="178421"/>
            <a:ext cx="11446727" cy="692847"/>
          </a:xfrm>
          <a:solidFill>
            <a:srgbClr val="FF0000"/>
          </a:solidFill>
        </p:spPr>
        <p:txBody>
          <a:bodyPr>
            <a:normAutofit fontScale="90000"/>
          </a:bodyPr>
          <a:lstStyle/>
          <a:p>
            <a:r>
              <a:rPr lang="en-GB" sz="3600" b="1" cap="none" dirty="0">
                <a:solidFill>
                  <a:schemeClr val="tx1"/>
                </a:solidFill>
                <a:effectLst/>
                <a:latin typeface="+mn-lt"/>
                <a:ea typeface="Calibri" panose="020F0502020204030204" pitchFamily="34" charset="0"/>
                <a:cs typeface="Calibri" panose="020F0502020204030204" pitchFamily="34" charset="0"/>
              </a:rPr>
              <a:t>Do numeracy tasks offer skill development across the curriculum?</a:t>
            </a:r>
            <a:endParaRPr lang="en-GB" b="1" cap="none" dirty="0"/>
          </a:p>
        </p:txBody>
      </p:sp>
    </p:spTree>
    <p:extLst>
      <p:ext uri="{BB962C8B-B14F-4D97-AF65-F5344CB8AC3E}">
        <p14:creationId xmlns:p14="http://schemas.microsoft.com/office/powerpoint/2010/main" val="22323593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17D974B-729C-4A84-8A05-3B5CB019325B}"/>
              </a:ext>
            </a:extLst>
          </p:cNvPr>
          <p:cNvSpPr>
            <a:spLocks noGrp="1"/>
          </p:cNvSpPr>
          <p:nvPr>
            <p:ph idx="1"/>
          </p:nvPr>
        </p:nvSpPr>
        <p:spPr>
          <a:xfrm>
            <a:off x="273203" y="1583472"/>
            <a:ext cx="11530869" cy="5096107"/>
          </a:xfrm>
        </p:spPr>
        <p:txBody>
          <a:bodyPr vert="horz" lIns="91440" tIns="45720" rIns="91440" bIns="45720" rtlCol="0">
            <a:normAutofit lnSpcReduction="10000"/>
          </a:bodyPr>
          <a:lstStyle/>
          <a:p>
            <a:pPr marL="0" indent="0" algn="ctr">
              <a:buNone/>
            </a:pPr>
            <a:r>
              <a:rPr lang="en-GB" sz="4000" b="1" dirty="0">
                <a:effectLst/>
                <a:ea typeface="Times New Roman" panose="02020603050405020304" pitchFamily="18" charset="0"/>
              </a:rPr>
              <a:t>Progression Step 2 (Year 2)</a:t>
            </a:r>
          </a:p>
          <a:p>
            <a:pPr marL="342900" lvl="0" indent="-342900">
              <a:buFont typeface="Symbol" pitchFamily="2" charset="2"/>
              <a:buChar char=""/>
            </a:pPr>
            <a:r>
              <a:rPr lang="en-GB" sz="4000" dirty="0">
                <a:effectLst/>
                <a:ea typeface="Times New Roman" panose="02020603050405020304" pitchFamily="18" charset="0"/>
              </a:rPr>
              <a:t>Addition and subtraction lessons completed in build-up to task.</a:t>
            </a:r>
          </a:p>
          <a:p>
            <a:pPr marL="342900" lvl="0" indent="-342900">
              <a:buFont typeface="Symbol" pitchFamily="2" charset="2"/>
              <a:buChar char=""/>
            </a:pPr>
            <a:r>
              <a:rPr lang="en-GB" sz="4000" dirty="0">
                <a:effectLst/>
                <a:ea typeface="Times New Roman" panose="02020603050405020304" pitchFamily="18" charset="0"/>
                <a:cs typeface="Calibri" panose="020F0502020204030204" pitchFamily="34" charset="0"/>
              </a:rPr>
              <a:t>Lesson</a:t>
            </a:r>
            <a:r>
              <a:rPr lang="en-GB" sz="4000" dirty="0">
                <a:ea typeface="Times New Roman" panose="02020603050405020304" pitchFamily="18" charset="0"/>
                <a:cs typeface="Calibri" panose="020F0502020204030204" pitchFamily="34" charset="0"/>
              </a:rPr>
              <a:t>s on m</a:t>
            </a:r>
            <a:r>
              <a:rPr lang="en-GB" sz="4000" dirty="0">
                <a:effectLst/>
                <a:ea typeface="Times New Roman" panose="02020603050405020304" pitchFamily="18" charset="0"/>
                <a:cs typeface="Calibri" panose="020F0502020204030204" pitchFamily="34" charset="0"/>
              </a:rPr>
              <a:t>ental addition and subtraction of 2-digit numbers.</a:t>
            </a:r>
          </a:p>
          <a:p>
            <a:pPr marL="342900" lvl="0" indent="-342900">
              <a:buFont typeface="Symbol" pitchFamily="2" charset="2"/>
              <a:buChar char=""/>
            </a:pPr>
            <a:r>
              <a:rPr lang="en-GB" sz="4000" dirty="0">
                <a:effectLst/>
                <a:ea typeface="Times New Roman" panose="02020603050405020304" pitchFamily="18" charset="0"/>
                <a:cs typeface="Calibri" panose="020F0502020204030204" pitchFamily="34" charset="0"/>
              </a:rPr>
              <a:t>Construct block graphs and bar charts, days of the week, counting in 2’s – these skills taught directly through topic tasks.</a:t>
            </a:r>
          </a:p>
        </p:txBody>
      </p:sp>
      <p:sp>
        <p:nvSpPr>
          <p:cNvPr id="6" name="Title 5">
            <a:extLst>
              <a:ext uri="{FF2B5EF4-FFF2-40B4-BE49-F238E27FC236}">
                <a16:creationId xmlns:a16="http://schemas.microsoft.com/office/drawing/2014/main" id="{2E6EE87C-4FD0-0742-8000-6CE85529FCAD}"/>
              </a:ext>
            </a:extLst>
          </p:cNvPr>
          <p:cNvSpPr>
            <a:spLocks noGrp="1"/>
          </p:cNvSpPr>
          <p:nvPr>
            <p:ph type="title"/>
          </p:nvPr>
        </p:nvSpPr>
        <p:spPr>
          <a:xfrm>
            <a:off x="273205" y="178422"/>
            <a:ext cx="11446727" cy="830870"/>
          </a:xfrm>
          <a:solidFill>
            <a:srgbClr val="FF0000"/>
          </a:solidFill>
        </p:spPr>
        <p:txBody>
          <a:bodyPr>
            <a:normAutofit/>
          </a:bodyPr>
          <a:lstStyle/>
          <a:p>
            <a:r>
              <a:rPr lang="en-GB" sz="3600" b="1" cap="none" dirty="0">
                <a:solidFill>
                  <a:schemeClr val="tx1"/>
                </a:solidFill>
                <a:effectLst/>
                <a:latin typeface="+mn-lt"/>
                <a:ea typeface="Calibri" panose="020F0502020204030204" pitchFamily="34" charset="0"/>
                <a:cs typeface="Calibri" panose="020F0502020204030204" pitchFamily="34" charset="0"/>
              </a:rPr>
              <a:t>Are numeracy skills developed around project tasks?</a:t>
            </a:r>
            <a:endParaRPr lang="en-GB" b="1" cap="none" dirty="0"/>
          </a:p>
        </p:txBody>
      </p:sp>
    </p:spTree>
    <p:extLst>
      <p:ext uri="{BB962C8B-B14F-4D97-AF65-F5344CB8AC3E}">
        <p14:creationId xmlns:p14="http://schemas.microsoft.com/office/powerpoint/2010/main" val="14990070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17D974B-729C-4A84-8A05-3B5CB019325B}"/>
              </a:ext>
            </a:extLst>
          </p:cNvPr>
          <p:cNvSpPr>
            <a:spLocks noGrp="1"/>
          </p:cNvSpPr>
          <p:nvPr>
            <p:ph idx="1"/>
          </p:nvPr>
        </p:nvSpPr>
        <p:spPr>
          <a:xfrm>
            <a:off x="127211" y="1331911"/>
            <a:ext cx="11803193" cy="4146176"/>
          </a:xfrm>
        </p:spPr>
        <p:txBody>
          <a:bodyPr vert="horz" lIns="91440" tIns="45720" rIns="91440" bIns="45720" rtlCol="0">
            <a:noAutofit/>
          </a:bodyPr>
          <a:lstStyle/>
          <a:p>
            <a:pPr marL="0" indent="0" algn="ctr">
              <a:buNone/>
            </a:pPr>
            <a:r>
              <a:rPr lang="en-GB" sz="4000" b="1" dirty="0">
                <a:effectLst/>
                <a:ea typeface="Times New Roman" panose="02020603050405020304" pitchFamily="18" charset="0"/>
              </a:rPr>
              <a:t>Progression Step 3 (Year 4)</a:t>
            </a:r>
          </a:p>
          <a:p>
            <a:pPr marL="0" indent="0">
              <a:buNone/>
            </a:pPr>
            <a:endParaRPr lang="en-GB" sz="4000" b="1" dirty="0">
              <a:effectLst/>
              <a:ea typeface="Times New Roman" panose="02020603050405020304" pitchFamily="18" charset="0"/>
            </a:endParaRPr>
          </a:p>
          <a:p>
            <a:pPr marL="342900" lvl="0" indent="-342900">
              <a:buFont typeface="Symbol" pitchFamily="2" charset="2"/>
              <a:buChar char=""/>
            </a:pPr>
            <a:r>
              <a:rPr lang="en-GB" sz="4000" dirty="0">
                <a:ea typeface="Times New Roman" panose="02020603050405020304" pitchFamily="18" charset="0"/>
              </a:rPr>
              <a:t>C</a:t>
            </a:r>
            <a:r>
              <a:rPr lang="en-GB" sz="4000" dirty="0">
                <a:effectLst/>
                <a:ea typeface="Times New Roman" panose="02020603050405020304" pitchFamily="18" charset="0"/>
              </a:rPr>
              <a:t>hildren had to record and interpret data based on River Ilston.</a:t>
            </a:r>
          </a:p>
          <a:p>
            <a:pPr marL="342900" lvl="0" indent="-342900">
              <a:buFont typeface="Symbol" pitchFamily="2" charset="2"/>
              <a:buChar char=""/>
            </a:pPr>
            <a:r>
              <a:rPr lang="en-GB" sz="4000" dirty="0">
                <a:ea typeface="Times New Roman" panose="02020603050405020304" pitchFamily="18" charset="0"/>
              </a:rPr>
              <a:t>Children carried out calculations to stock a Tudor shop for a voyage.</a:t>
            </a:r>
            <a:endParaRPr lang="en-GB" sz="4000" dirty="0">
              <a:effectLst/>
              <a:ea typeface="Times New Roman" panose="02020603050405020304" pitchFamily="18" charset="0"/>
            </a:endParaRPr>
          </a:p>
        </p:txBody>
      </p:sp>
      <p:sp>
        <p:nvSpPr>
          <p:cNvPr id="6" name="Title 5">
            <a:extLst>
              <a:ext uri="{FF2B5EF4-FFF2-40B4-BE49-F238E27FC236}">
                <a16:creationId xmlns:a16="http://schemas.microsoft.com/office/drawing/2014/main" id="{2E6EE87C-4FD0-0742-8000-6CE85529FCAD}"/>
              </a:ext>
            </a:extLst>
          </p:cNvPr>
          <p:cNvSpPr>
            <a:spLocks noGrp="1"/>
          </p:cNvSpPr>
          <p:nvPr>
            <p:ph type="title"/>
          </p:nvPr>
        </p:nvSpPr>
        <p:spPr>
          <a:xfrm>
            <a:off x="483677" y="118037"/>
            <a:ext cx="11446727" cy="632462"/>
          </a:xfrm>
          <a:solidFill>
            <a:srgbClr val="FF0000"/>
          </a:solidFill>
        </p:spPr>
        <p:txBody>
          <a:bodyPr>
            <a:normAutofit fontScale="90000"/>
          </a:bodyPr>
          <a:lstStyle/>
          <a:p>
            <a:pPr algn="ctr"/>
            <a:r>
              <a:rPr lang="en-GB" b="1" cap="none" dirty="0">
                <a:latin typeface="+mn-lt"/>
                <a:ea typeface="Calibri" panose="020F0502020204030204" pitchFamily="34" charset="0"/>
                <a:cs typeface="Calibri" panose="020F0502020204030204" pitchFamily="34" charset="0"/>
              </a:rPr>
              <a:t>Are</a:t>
            </a:r>
            <a:r>
              <a:rPr lang="en-GB" sz="3600" b="1" cap="none" dirty="0">
                <a:effectLst/>
                <a:latin typeface="+mn-lt"/>
                <a:ea typeface="Calibri" panose="020F0502020204030204" pitchFamily="34" charset="0"/>
                <a:cs typeface="Calibri" panose="020F0502020204030204" pitchFamily="34" charset="0"/>
              </a:rPr>
              <a:t> numeracy tasks linked effectively to the learning projects?</a:t>
            </a:r>
            <a:endParaRPr lang="en-GB" b="1" cap="none" dirty="0"/>
          </a:p>
        </p:txBody>
      </p:sp>
    </p:spTree>
    <p:extLst>
      <p:ext uri="{BB962C8B-B14F-4D97-AF65-F5344CB8AC3E}">
        <p14:creationId xmlns:p14="http://schemas.microsoft.com/office/powerpoint/2010/main" val="21216811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17D974B-729C-4A84-8A05-3B5CB019325B}"/>
              </a:ext>
            </a:extLst>
          </p:cNvPr>
          <p:cNvSpPr>
            <a:spLocks noGrp="1"/>
          </p:cNvSpPr>
          <p:nvPr>
            <p:ph idx="1"/>
          </p:nvPr>
        </p:nvSpPr>
        <p:spPr>
          <a:xfrm>
            <a:off x="273204" y="1583472"/>
            <a:ext cx="11674955" cy="4700950"/>
          </a:xfrm>
        </p:spPr>
        <p:txBody>
          <a:bodyPr vert="horz" lIns="91440" tIns="45720" rIns="91440" bIns="45720" rtlCol="0">
            <a:normAutofit lnSpcReduction="10000"/>
          </a:bodyPr>
          <a:lstStyle/>
          <a:p>
            <a:pPr marL="0" indent="0" algn="ctr">
              <a:buNone/>
            </a:pPr>
            <a:r>
              <a:rPr lang="en-GB" sz="4000" b="1" dirty="0">
                <a:effectLst/>
                <a:ea typeface="Times New Roman" panose="02020603050405020304" pitchFamily="18" charset="0"/>
              </a:rPr>
              <a:t>Progression Step 3 (Year 4)</a:t>
            </a:r>
          </a:p>
          <a:p>
            <a:pPr marL="0" indent="0" algn="ctr">
              <a:buNone/>
            </a:pPr>
            <a:endParaRPr lang="en-GB" sz="4000" b="1" dirty="0">
              <a:effectLst/>
              <a:ea typeface="Times New Roman" panose="02020603050405020304" pitchFamily="18" charset="0"/>
            </a:endParaRPr>
          </a:p>
          <a:p>
            <a:pPr marL="342900" lvl="0" indent="-342900">
              <a:buFont typeface="Symbol" pitchFamily="2" charset="2"/>
              <a:buChar char=""/>
            </a:pPr>
            <a:r>
              <a:rPr lang="en-GB" sz="4000" dirty="0">
                <a:ea typeface="Times New Roman" panose="02020603050405020304" pitchFamily="18" charset="0"/>
              </a:rPr>
              <a:t>Science &amp; Literacy – Children used their reading skills and knowledge of species to complete their d</a:t>
            </a:r>
            <a:r>
              <a:rPr lang="en-GB" sz="4000" dirty="0">
                <a:effectLst/>
                <a:ea typeface="Times New Roman" panose="02020603050405020304" pitchFamily="18" charset="0"/>
              </a:rPr>
              <a:t>ata tasks.</a:t>
            </a:r>
          </a:p>
          <a:p>
            <a:pPr marL="342900" lvl="0" indent="-342900">
              <a:buFont typeface="Symbol" pitchFamily="2" charset="2"/>
              <a:buChar char=""/>
            </a:pPr>
            <a:r>
              <a:rPr lang="en-GB" sz="4000" dirty="0">
                <a:effectLst/>
                <a:ea typeface="Times New Roman" panose="02020603050405020304" pitchFamily="18" charset="0"/>
              </a:rPr>
              <a:t>Humanities and Health &amp; Wellbeing – Many skills from these areas covered.</a:t>
            </a:r>
          </a:p>
        </p:txBody>
      </p:sp>
      <p:sp>
        <p:nvSpPr>
          <p:cNvPr id="5" name="Title 5">
            <a:extLst>
              <a:ext uri="{FF2B5EF4-FFF2-40B4-BE49-F238E27FC236}">
                <a16:creationId xmlns:a16="http://schemas.microsoft.com/office/drawing/2014/main" id="{2C7BDD1B-EE4B-9A82-9935-DB0BF56662BF}"/>
              </a:ext>
            </a:extLst>
          </p:cNvPr>
          <p:cNvSpPr>
            <a:spLocks noGrp="1"/>
          </p:cNvSpPr>
          <p:nvPr>
            <p:ph type="title"/>
          </p:nvPr>
        </p:nvSpPr>
        <p:spPr>
          <a:xfrm>
            <a:off x="273205" y="178421"/>
            <a:ext cx="11446727" cy="692847"/>
          </a:xfrm>
          <a:solidFill>
            <a:srgbClr val="FF0000"/>
          </a:solidFill>
        </p:spPr>
        <p:txBody>
          <a:bodyPr>
            <a:normAutofit fontScale="90000"/>
          </a:bodyPr>
          <a:lstStyle/>
          <a:p>
            <a:r>
              <a:rPr lang="en-GB" sz="3600" b="1" cap="none" dirty="0">
                <a:solidFill>
                  <a:schemeClr val="tx1"/>
                </a:solidFill>
                <a:effectLst/>
                <a:latin typeface="+mn-lt"/>
                <a:ea typeface="Calibri" panose="020F0502020204030204" pitchFamily="34" charset="0"/>
                <a:cs typeface="Calibri" panose="020F0502020204030204" pitchFamily="34" charset="0"/>
              </a:rPr>
              <a:t>Do numeracy tasks offer skill development across the curriculum?</a:t>
            </a:r>
            <a:endParaRPr lang="en-GB" b="1" cap="none" dirty="0"/>
          </a:p>
        </p:txBody>
      </p:sp>
    </p:spTree>
    <p:extLst>
      <p:ext uri="{BB962C8B-B14F-4D97-AF65-F5344CB8AC3E}">
        <p14:creationId xmlns:p14="http://schemas.microsoft.com/office/powerpoint/2010/main" val="31294739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17D974B-729C-4A84-8A05-3B5CB019325B}"/>
              </a:ext>
            </a:extLst>
          </p:cNvPr>
          <p:cNvSpPr>
            <a:spLocks noGrp="1"/>
          </p:cNvSpPr>
          <p:nvPr>
            <p:ph idx="1"/>
          </p:nvPr>
        </p:nvSpPr>
        <p:spPr>
          <a:xfrm>
            <a:off x="273204" y="1583472"/>
            <a:ext cx="11040418" cy="4235437"/>
          </a:xfrm>
        </p:spPr>
        <p:txBody>
          <a:bodyPr vert="horz" lIns="91440" tIns="45720" rIns="91440" bIns="45720" rtlCol="0">
            <a:normAutofit/>
          </a:bodyPr>
          <a:lstStyle/>
          <a:p>
            <a:pPr marL="0" indent="0">
              <a:buNone/>
            </a:pPr>
            <a:r>
              <a:rPr lang="en-GB" sz="4000" b="1" dirty="0">
                <a:effectLst/>
                <a:ea typeface="Times New Roman" panose="02020603050405020304" pitchFamily="18" charset="0"/>
              </a:rPr>
              <a:t>Progression Step 3 (Year 4)</a:t>
            </a:r>
          </a:p>
          <a:p>
            <a:pPr marL="0" indent="0">
              <a:buNone/>
            </a:pPr>
            <a:endParaRPr lang="en-GB" sz="4000" b="1" dirty="0">
              <a:effectLst/>
              <a:ea typeface="Times New Roman" panose="02020603050405020304" pitchFamily="18" charset="0"/>
            </a:endParaRPr>
          </a:p>
          <a:p>
            <a:pPr marL="342900" lvl="0" indent="-342900">
              <a:buFont typeface="Symbol" pitchFamily="2" charset="2"/>
              <a:buChar char=""/>
            </a:pPr>
            <a:r>
              <a:rPr lang="en-GB" sz="4000" dirty="0">
                <a:ea typeface="Times New Roman" panose="02020603050405020304" pitchFamily="18" charset="0"/>
              </a:rPr>
              <a:t>M</a:t>
            </a:r>
            <a:r>
              <a:rPr lang="en-GB" sz="4000" dirty="0">
                <a:effectLst/>
                <a:ea typeface="Times New Roman" panose="02020603050405020304" pitchFamily="18" charset="0"/>
              </a:rPr>
              <a:t>ode and median introduced in maths lesson and then developed through topic data task.</a:t>
            </a:r>
          </a:p>
          <a:p>
            <a:pPr marL="342900" lvl="0" indent="-342900">
              <a:buFont typeface="Symbol" pitchFamily="2" charset="2"/>
              <a:buChar char=""/>
            </a:pPr>
            <a:r>
              <a:rPr lang="en-GB" sz="4000" dirty="0">
                <a:effectLst/>
                <a:ea typeface="Times New Roman" panose="02020603050405020304" pitchFamily="18" charset="0"/>
              </a:rPr>
              <a:t>Problem solving, 4 operations taught before and after Tudor Voyage task.</a:t>
            </a:r>
          </a:p>
        </p:txBody>
      </p:sp>
      <p:sp>
        <p:nvSpPr>
          <p:cNvPr id="6" name="Title 5">
            <a:extLst>
              <a:ext uri="{FF2B5EF4-FFF2-40B4-BE49-F238E27FC236}">
                <a16:creationId xmlns:a16="http://schemas.microsoft.com/office/drawing/2014/main" id="{2E6EE87C-4FD0-0742-8000-6CE85529FCAD}"/>
              </a:ext>
            </a:extLst>
          </p:cNvPr>
          <p:cNvSpPr>
            <a:spLocks noGrp="1"/>
          </p:cNvSpPr>
          <p:nvPr>
            <p:ph type="title"/>
          </p:nvPr>
        </p:nvSpPr>
        <p:spPr>
          <a:xfrm>
            <a:off x="273205" y="178422"/>
            <a:ext cx="11446727" cy="830870"/>
          </a:xfrm>
          <a:solidFill>
            <a:srgbClr val="FF0000"/>
          </a:solidFill>
        </p:spPr>
        <p:txBody>
          <a:bodyPr>
            <a:normAutofit/>
          </a:bodyPr>
          <a:lstStyle/>
          <a:p>
            <a:r>
              <a:rPr lang="en-GB" sz="3600" b="1" cap="none" dirty="0">
                <a:solidFill>
                  <a:schemeClr val="tx1"/>
                </a:solidFill>
                <a:effectLst/>
                <a:latin typeface="+mn-lt"/>
                <a:ea typeface="Calibri" panose="020F0502020204030204" pitchFamily="34" charset="0"/>
                <a:cs typeface="Calibri" panose="020F0502020204030204" pitchFamily="34" charset="0"/>
              </a:rPr>
              <a:t>Are numeracy skills developed around project tasks?</a:t>
            </a:r>
            <a:endParaRPr lang="en-GB" b="1" cap="none" dirty="0"/>
          </a:p>
        </p:txBody>
      </p:sp>
    </p:spTree>
    <p:extLst>
      <p:ext uri="{BB962C8B-B14F-4D97-AF65-F5344CB8AC3E}">
        <p14:creationId xmlns:p14="http://schemas.microsoft.com/office/powerpoint/2010/main" val="1790735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17D974B-729C-4A84-8A05-3B5CB019325B}"/>
              </a:ext>
            </a:extLst>
          </p:cNvPr>
          <p:cNvSpPr>
            <a:spLocks noGrp="1"/>
          </p:cNvSpPr>
          <p:nvPr>
            <p:ph idx="1"/>
          </p:nvPr>
        </p:nvSpPr>
        <p:spPr>
          <a:xfrm>
            <a:off x="127211" y="1249719"/>
            <a:ext cx="11803193" cy="4914900"/>
          </a:xfrm>
        </p:spPr>
        <p:txBody>
          <a:bodyPr vert="horz" lIns="91440" tIns="45720" rIns="91440" bIns="45720" rtlCol="0">
            <a:noAutofit/>
          </a:bodyPr>
          <a:lstStyle/>
          <a:p>
            <a:pPr marL="0" indent="0" algn="ctr">
              <a:buNone/>
            </a:pPr>
            <a:r>
              <a:rPr lang="en-GB" sz="3800" b="1" dirty="0">
                <a:effectLst/>
                <a:ea typeface="Times New Roman" panose="02020603050405020304" pitchFamily="18" charset="0"/>
              </a:rPr>
              <a:t>Progression Step 3 (Year 6)</a:t>
            </a:r>
          </a:p>
          <a:p>
            <a:pPr marL="0" indent="0" algn="ctr">
              <a:buNone/>
            </a:pPr>
            <a:endParaRPr lang="en-GB" sz="2400" b="1" dirty="0">
              <a:effectLst/>
              <a:ea typeface="Times New Roman" panose="02020603050405020304" pitchFamily="18" charset="0"/>
            </a:endParaRPr>
          </a:p>
          <a:p>
            <a:pPr marL="342900" lvl="0" indent="-342900">
              <a:buFont typeface="Symbol" pitchFamily="2" charset="2"/>
              <a:buChar char=""/>
            </a:pPr>
            <a:r>
              <a:rPr lang="en-GB" sz="3800" dirty="0">
                <a:ea typeface="Times New Roman" panose="02020603050405020304" pitchFamily="18" charset="0"/>
              </a:rPr>
              <a:t>C</a:t>
            </a:r>
            <a:r>
              <a:rPr lang="en-GB" sz="3800" dirty="0">
                <a:effectLst/>
                <a:ea typeface="Times New Roman" panose="02020603050405020304" pitchFamily="18" charset="0"/>
              </a:rPr>
              <a:t>hildren considered the impact of rationing in WWII through </a:t>
            </a:r>
            <a:r>
              <a:rPr lang="en-GB" sz="3800" dirty="0">
                <a:ea typeface="Times New Roman" panose="02020603050405020304" pitchFamily="18" charset="0"/>
              </a:rPr>
              <a:t>w</a:t>
            </a:r>
            <a:r>
              <a:rPr lang="en-GB" sz="3800" dirty="0">
                <a:effectLst/>
                <a:ea typeface="Times New Roman" panose="02020603050405020304" pitchFamily="18" charset="0"/>
              </a:rPr>
              <a:t>eekly and monthly budgeting for food shopping.</a:t>
            </a:r>
          </a:p>
          <a:p>
            <a:pPr marL="342900" lvl="0" indent="-342900">
              <a:buFont typeface="Symbol" pitchFamily="2" charset="2"/>
              <a:buChar char=""/>
            </a:pPr>
            <a:r>
              <a:rPr lang="en-GB" sz="3800" dirty="0">
                <a:ea typeface="Times New Roman" panose="02020603050405020304" pitchFamily="18" charset="0"/>
              </a:rPr>
              <a:t>Researched Swansea Blitz through data handling work.</a:t>
            </a:r>
            <a:endParaRPr lang="en-GB" sz="3800" dirty="0">
              <a:effectLst/>
              <a:ea typeface="Times New Roman" panose="02020603050405020304" pitchFamily="18" charset="0"/>
            </a:endParaRPr>
          </a:p>
          <a:p>
            <a:pPr marL="342900" lvl="0" indent="-342900">
              <a:buFont typeface="Symbol" pitchFamily="2" charset="2"/>
              <a:buChar char=""/>
            </a:pPr>
            <a:r>
              <a:rPr lang="en-GB" sz="3800" dirty="0">
                <a:effectLst/>
                <a:ea typeface="Times New Roman" panose="02020603050405020304" pitchFamily="18" charset="0"/>
              </a:rPr>
              <a:t>They used local maps when completed work </a:t>
            </a:r>
            <a:r>
              <a:rPr lang="en-GB" sz="3800" dirty="0">
                <a:ea typeface="Times New Roman" panose="02020603050405020304" pitchFamily="18" charset="0"/>
              </a:rPr>
              <a:t>on bearings.</a:t>
            </a:r>
            <a:endParaRPr lang="en-GB" sz="3800" dirty="0">
              <a:effectLst/>
              <a:ea typeface="Times New Roman" panose="02020603050405020304" pitchFamily="18" charset="0"/>
            </a:endParaRPr>
          </a:p>
          <a:p>
            <a:pPr marL="342900" lvl="0" indent="-342900">
              <a:buFont typeface="Symbol" pitchFamily="2" charset="2"/>
              <a:buChar char=""/>
            </a:pPr>
            <a:r>
              <a:rPr lang="en-GB" sz="3800" dirty="0">
                <a:effectLst/>
                <a:ea typeface="Times New Roman" panose="02020603050405020304" pitchFamily="18" charset="0"/>
              </a:rPr>
              <a:t>They used data on local butterflies to prove theories of adaptations.</a:t>
            </a:r>
            <a:r>
              <a:rPr lang="en-GB" sz="3800" dirty="0">
                <a:effectLst/>
              </a:rPr>
              <a:t> </a:t>
            </a:r>
            <a:endParaRPr lang="en-GB" sz="3800" dirty="0">
              <a:effectLst/>
              <a:ea typeface="Times New Roman" panose="02020603050405020304" pitchFamily="18" charset="0"/>
            </a:endParaRPr>
          </a:p>
        </p:txBody>
      </p:sp>
      <p:sp>
        <p:nvSpPr>
          <p:cNvPr id="6" name="Title 5">
            <a:extLst>
              <a:ext uri="{FF2B5EF4-FFF2-40B4-BE49-F238E27FC236}">
                <a16:creationId xmlns:a16="http://schemas.microsoft.com/office/drawing/2014/main" id="{2E6EE87C-4FD0-0742-8000-6CE85529FCAD}"/>
              </a:ext>
            </a:extLst>
          </p:cNvPr>
          <p:cNvSpPr>
            <a:spLocks noGrp="1"/>
          </p:cNvSpPr>
          <p:nvPr>
            <p:ph type="title"/>
          </p:nvPr>
        </p:nvSpPr>
        <p:spPr>
          <a:xfrm>
            <a:off x="483677" y="118037"/>
            <a:ext cx="11446727" cy="632462"/>
          </a:xfrm>
          <a:solidFill>
            <a:srgbClr val="FF0000"/>
          </a:solidFill>
        </p:spPr>
        <p:txBody>
          <a:bodyPr>
            <a:normAutofit fontScale="90000"/>
          </a:bodyPr>
          <a:lstStyle/>
          <a:p>
            <a:pPr algn="ctr"/>
            <a:r>
              <a:rPr lang="en-GB" b="1" cap="none" dirty="0">
                <a:latin typeface="+mn-lt"/>
                <a:ea typeface="Calibri" panose="020F0502020204030204" pitchFamily="34" charset="0"/>
                <a:cs typeface="Calibri" panose="020F0502020204030204" pitchFamily="34" charset="0"/>
              </a:rPr>
              <a:t>Are</a:t>
            </a:r>
            <a:r>
              <a:rPr lang="en-GB" sz="3600" b="1" cap="none" dirty="0">
                <a:effectLst/>
                <a:latin typeface="+mn-lt"/>
                <a:ea typeface="Calibri" panose="020F0502020204030204" pitchFamily="34" charset="0"/>
                <a:cs typeface="Calibri" panose="020F0502020204030204" pitchFamily="34" charset="0"/>
              </a:rPr>
              <a:t> numeracy tasks linked effectively to the learning projects?</a:t>
            </a:r>
            <a:endParaRPr lang="en-GB" b="1" cap="none" dirty="0"/>
          </a:p>
        </p:txBody>
      </p:sp>
    </p:spTree>
    <p:extLst>
      <p:ext uri="{BB962C8B-B14F-4D97-AF65-F5344CB8AC3E}">
        <p14:creationId xmlns:p14="http://schemas.microsoft.com/office/powerpoint/2010/main" val="37991623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17D974B-729C-4A84-8A05-3B5CB019325B}"/>
              </a:ext>
            </a:extLst>
          </p:cNvPr>
          <p:cNvSpPr>
            <a:spLocks noGrp="1"/>
          </p:cNvSpPr>
          <p:nvPr>
            <p:ph idx="1"/>
          </p:nvPr>
        </p:nvSpPr>
        <p:spPr>
          <a:xfrm>
            <a:off x="273204" y="1085850"/>
            <a:ext cx="11674955" cy="5114925"/>
          </a:xfrm>
        </p:spPr>
        <p:txBody>
          <a:bodyPr vert="horz" lIns="91440" tIns="45720" rIns="91440" bIns="45720" rtlCol="0">
            <a:normAutofit fontScale="92500" lnSpcReduction="20000"/>
          </a:bodyPr>
          <a:lstStyle/>
          <a:p>
            <a:pPr marL="0" indent="0" algn="ctr">
              <a:buNone/>
            </a:pPr>
            <a:r>
              <a:rPr lang="en-GB" sz="4000" b="1" dirty="0">
                <a:effectLst/>
                <a:ea typeface="Times New Roman" panose="02020603050405020304" pitchFamily="18" charset="0"/>
              </a:rPr>
              <a:t>Progression Step 3 (Year 6)</a:t>
            </a:r>
          </a:p>
          <a:p>
            <a:pPr marL="0" indent="0" algn="ctr">
              <a:buNone/>
            </a:pPr>
            <a:endParaRPr lang="en-GB" sz="4300" b="1" dirty="0">
              <a:effectLst/>
              <a:ea typeface="Times New Roman" panose="02020603050405020304" pitchFamily="18" charset="0"/>
            </a:endParaRPr>
          </a:p>
          <a:p>
            <a:pPr marL="342900" lvl="0" indent="-342900">
              <a:buFont typeface="Symbol" pitchFamily="2" charset="2"/>
              <a:buChar char=""/>
            </a:pPr>
            <a:r>
              <a:rPr lang="en-GB" sz="4300" dirty="0">
                <a:effectLst/>
                <a:ea typeface="Times New Roman" panose="02020603050405020304" pitchFamily="18" charset="0"/>
              </a:rPr>
              <a:t>Humanities – Map skills were needed to complete their bearings task.</a:t>
            </a:r>
          </a:p>
          <a:p>
            <a:pPr marL="342900" lvl="0" indent="-342900">
              <a:buFont typeface="Symbol" pitchFamily="2" charset="2"/>
              <a:buChar char=""/>
            </a:pPr>
            <a:r>
              <a:rPr lang="en-GB" sz="4300" dirty="0">
                <a:effectLst/>
                <a:ea typeface="Times New Roman" panose="02020603050405020304" pitchFamily="18" charset="0"/>
              </a:rPr>
              <a:t>Humanities &amp; Literacy – The </a:t>
            </a:r>
            <a:r>
              <a:rPr lang="en-GB" sz="4300" dirty="0">
                <a:ea typeface="Times New Roman" panose="02020603050405020304" pitchFamily="18" charset="0"/>
              </a:rPr>
              <a:t>d</a:t>
            </a:r>
            <a:r>
              <a:rPr lang="en-GB" sz="4300" dirty="0">
                <a:effectLst/>
                <a:ea typeface="Times New Roman" panose="02020603050405020304" pitchFamily="18" charset="0"/>
              </a:rPr>
              <a:t>ata task on the Swansea Blitz required reading and research skills and also history skills.</a:t>
            </a:r>
          </a:p>
          <a:p>
            <a:pPr marL="342900" lvl="0" indent="-342900">
              <a:buFont typeface="Symbol" pitchFamily="2" charset="2"/>
              <a:buChar char=""/>
            </a:pPr>
            <a:r>
              <a:rPr lang="en-GB" sz="4300" dirty="0">
                <a:ea typeface="Times New Roman" panose="02020603050405020304" pitchFamily="18" charset="0"/>
              </a:rPr>
              <a:t>Health &amp; Wellbeing and Humanities -  The rationing task covered many skills from these areas.</a:t>
            </a:r>
            <a:endParaRPr lang="en-GB" sz="4300" dirty="0">
              <a:effectLst/>
              <a:ea typeface="Times New Roman" panose="02020603050405020304" pitchFamily="18" charset="0"/>
            </a:endParaRPr>
          </a:p>
          <a:p>
            <a:pPr marL="0" indent="0">
              <a:buNone/>
            </a:pPr>
            <a:endParaRPr lang="en-GB" sz="2800" dirty="0">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5" name="Title 5">
            <a:extLst>
              <a:ext uri="{FF2B5EF4-FFF2-40B4-BE49-F238E27FC236}">
                <a16:creationId xmlns:a16="http://schemas.microsoft.com/office/drawing/2014/main" id="{2C7BDD1B-EE4B-9A82-9935-DB0BF56662BF}"/>
              </a:ext>
            </a:extLst>
          </p:cNvPr>
          <p:cNvSpPr>
            <a:spLocks noGrp="1"/>
          </p:cNvSpPr>
          <p:nvPr>
            <p:ph type="title"/>
          </p:nvPr>
        </p:nvSpPr>
        <p:spPr>
          <a:xfrm>
            <a:off x="273205" y="178421"/>
            <a:ext cx="11446727" cy="692847"/>
          </a:xfrm>
          <a:solidFill>
            <a:srgbClr val="FF0000"/>
          </a:solidFill>
        </p:spPr>
        <p:txBody>
          <a:bodyPr>
            <a:normAutofit fontScale="90000"/>
          </a:bodyPr>
          <a:lstStyle/>
          <a:p>
            <a:r>
              <a:rPr lang="en-GB" sz="3600" b="1" cap="none" dirty="0">
                <a:solidFill>
                  <a:schemeClr val="tx1"/>
                </a:solidFill>
                <a:effectLst/>
                <a:latin typeface="+mn-lt"/>
                <a:ea typeface="Calibri" panose="020F0502020204030204" pitchFamily="34" charset="0"/>
                <a:cs typeface="Calibri" panose="020F0502020204030204" pitchFamily="34" charset="0"/>
              </a:rPr>
              <a:t>Do numeracy tasks offer skill development across the curriculum?</a:t>
            </a:r>
            <a:endParaRPr lang="en-GB" b="1" cap="none" dirty="0"/>
          </a:p>
        </p:txBody>
      </p:sp>
    </p:spTree>
    <p:extLst>
      <p:ext uri="{BB962C8B-B14F-4D97-AF65-F5344CB8AC3E}">
        <p14:creationId xmlns:p14="http://schemas.microsoft.com/office/powerpoint/2010/main" val="34683479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17D974B-729C-4A84-8A05-3B5CB019325B}"/>
              </a:ext>
            </a:extLst>
          </p:cNvPr>
          <p:cNvSpPr>
            <a:spLocks noGrp="1"/>
          </p:cNvSpPr>
          <p:nvPr>
            <p:ph idx="1"/>
          </p:nvPr>
        </p:nvSpPr>
        <p:spPr>
          <a:xfrm>
            <a:off x="273204" y="1114426"/>
            <a:ext cx="11446726" cy="5565154"/>
          </a:xfrm>
        </p:spPr>
        <p:txBody>
          <a:bodyPr vert="horz" lIns="91440" tIns="45720" rIns="91440" bIns="45720" rtlCol="0">
            <a:normAutofit/>
          </a:bodyPr>
          <a:lstStyle/>
          <a:p>
            <a:pPr marL="0" indent="0" algn="ctr">
              <a:buNone/>
            </a:pPr>
            <a:r>
              <a:rPr lang="en-GB" sz="4000" b="1" dirty="0">
                <a:effectLst/>
                <a:ea typeface="Times New Roman" panose="02020603050405020304" pitchFamily="18" charset="0"/>
              </a:rPr>
              <a:t>Progression Step 3 (Year 6)</a:t>
            </a:r>
          </a:p>
          <a:p>
            <a:pPr marL="0" indent="0" algn="ctr">
              <a:buNone/>
            </a:pPr>
            <a:endParaRPr lang="en-GB" sz="4000" b="1" dirty="0">
              <a:effectLst/>
              <a:ea typeface="Times New Roman" panose="02020603050405020304" pitchFamily="18" charset="0"/>
            </a:endParaRPr>
          </a:p>
          <a:p>
            <a:pPr marL="342900" lvl="0" indent="-342900">
              <a:buFont typeface="Symbol" pitchFamily="2" charset="2"/>
              <a:buChar char=""/>
            </a:pPr>
            <a:r>
              <a:rPr lang="en-GB" sz="4000" dirty="0">
                <a:effectLst/>
                <a:ea typeface="Times New Roman" panose="02020603050405020304" pitchFamily="18" charset="0"/>
              </a:rPr>
              <a:t>Addition and subtraction (money) lessons completed in build-up to rationing task.</a:t>
            </a:r>
          </a:p>
          <a:p>
            <a:pPr marL="342900" lvl="0" indent="-342900">
              <a:buFont typeface="Symbol" pitchFamily="2" charset="2"/>
              <a:buChar char=""/>
            </a:pPr>
            <a:r>
              <a:rPr lang="en-GB" sz="4000" dirty="0">
                <a:effectLst/>
                <a:ea typeface="Times New Roman" panose="02020603050405020304" pitchFamily="18" charset="0"/>
              </a:rPr>
              <a:t>Angle lessons completed in build-up to bearings task.</a:t>
            </a:r>
          </a:p>
          <a:p>
            <a:pPr marL="342900" lvl="0" indent="-342900">
              <a:buFont typeface="Symbol" pitchFamily="2" charset="2"/>
              <a:buChar char=""/>
            </a:pPr>
            <a:r>
              <a:rPr lang="en-GB" sz="4000" dirty="0">
                <a:ea typeface="Times New Roman" panose="02020603050405020304" pitchFamily="18" charset="0"/>
              </a:rPr>
              <a:t>Data task – graphs, pie charts, etc. – skills taught directly through topic.</a:t>
            </a:r>
            <a:endParaRPr lang="en-GB" sz="4000" dirty="0">
              <a:effectLst/>
              <a:ea typeface="Times New Roman" panose="02020603050405020304" pitchFamily="18" charset="0"/>
            </a:endParaRPr>
          </a:p>
        </p:txBody>
      </p:sp>
      <p:sp>
        <p:nvSpPr>
          <p:cNvPr id="6" name="Title 5">
            <a:extLst>
              <a:ext uri="{FF2B5EF4-FFF2-40B4-BE49-F238E27FC236}">
                <a16:creationId xmlns:a16="http://schemas.microsoft.com/office/drawing/2014/main" id="{2E6EE87C-4FD0-0742-8000-6CE85529FCAD}"/>
              </a:ext>
            </a:extLst>
          </p:cNvPr>
          <p:cNvSpPr>
            <a:spLocks noGrp="1"/>
          </p:cNvSpPr>
          <p:nvPr>
            <p:ph type="title"/>
          </p:nvPr>
        </p:nvSpPr>
        <p:spPr>
          <a:xfrm>
            <a:off x="273205" y="178422"/>
            <a:ext cx="11446727" cy="830870"/>
          </a:xfrm>
          <a:solidFill>
            <a:srgbClr val="FF0000"/>
          </a:solidFill>
        </p:spPr>
        <p:txBody>
          <a:bodyPr>
            <a:normAutofit/>
          </a:bodyPr>
          <a:lstStyle/>
          <a:p>
            <a:r>
              <a:rPr lang="en-GB" sz="3600" b="1" cap="none" dirty="0">
                <a:solidFill>
                  <a:schemeClr val="tx1"/>
                </a:solidFill>
                <a:effectLst/>
                <a:latin typeface="+mn-lt"/>
                <a:ea typeface="Calibri" panose="020F0502020204030204" pitchFamily="34" charset="0"/>
                <a:cs typeface="Calibri" panose="020F0502020204030204" pitchFamily="34" charset="0"/>
              </a:rPr>
              <a:t>Are numeracy skills developed around project tasks?</a:t>
            </a:r>
            <a:endParaRPr lang="en-GB" b="1" cap="none" dirty="0"/>
          </a:p>
        </p:txBody>
      </p:sp>
    </p:spTree>
    <p:extLst>
      <p:ext uri="{BB962C8B-B14F-4D97-AF65-F5344CB8AC3E}">
        <p14:creationId xmlns:p14="http://schemas.microsoft.com/office/powerpoint/2010/main" val="22631427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5A940-3677-470B-A0DF-AE357A2BDB6E}"/>
              </a:ext>
            </a:extLst>
          </p:cNvPr>
          <p:cNvSpPr>
            <a:spLocks noGrp="1"/>
          </p:cNvSpPr>
          <p:nvPr>
            <p:ph type="title"/>
          </p:nvPr>
        </p:nvSpPr>
        <p:spPr>
          <a:xfrm>
            <a:off x="2311879" y="93316"/>
            <a:ext cx="7039719" cy="726196"/>
          </a:xfrm>
          <a:solidFill>
            <a:srgbClr val="FF0000"/>
          </a:solidFill>
        </p:spPr>
        <p:txBody>
          <a:bodyPr>
            <a:normAutofit/>
          </a:bodyPr>
          <a:lstStyle/>
          <a:p>
            <a:pPr algn="ctr"/>
            <a:r>
              <a:rPr lang="en-US" sz="4000" b="1" cap="none" dirty="0">
                <a:latin typeface="+mn-lt"/>
                <a:cs typeface="Calibri Light"/>
              </a:rPr>
              <a:t>Mathematics &amp; Numeracy Focus</a:t>
            </a:r>
          </a:p>
        </p:txBody>
      </p:sp>
      <p:graphicFrame>
        <p:nvGraphicFramePr>
          <p:cNvPr id="17" name="Table 17">
            <a:extLst>
              <a:ext uri="{FF2B5EF4-FFF2-40B4-BE49-F238E27FC236}">
                <a16:creationId xmlns:a16="http://schemas.microsoft.com/office/drawing/2014/main" id="{70E3FFD6-10F3-4B49-A6E7-FAEA0EE5811D}"/>
              </a:ext>
            </a:extLst>
          </p:cNvPr>
          <p:cNvGraphicFramePr>
            <a:graphicFrameLocks noGrp="1"/>
          </p:cNvGraphicFramePr>
          <p:nvPr>
            <p:ph idx="1"/>
            <p:extLst>
              <p:ext uri="{D42A27DB-BD31-4B8C-83A1-F6EECF244321}">
                <p14:modId xmlns:p14="http://schemas.microsoft.com/office/powerpoint/2010/main" val="4079653437"/>
              </p:ext>
            </p:extLst>
          </p:nvPr>
        </p:nvGraphicFramePr>
        <p:xfrm>
          <a:off x="667692" y="2173857"/>
          <a:ext cx="10501214" cy="2236218"/>
        </p:xfrm>
        <a:graphic>
          <a:graphicData uri="http://schemas.openxmlformats.org/drawingml/2006/table">
            <a:tbl>
              <a:tblPr firstRow="1" bandRow="1">
                <a:tableStyleId>{5C22544A-7EE6-4342-B048-85BDC9FD1C3A}</a:tableStyleId>
              </a:tblPr>
              <a:tblGrid>
                <a:gridCol w="10501214">
                  <a:extLst>
                    <a:ext uri="{9D8B030D-6E8A-4147-A177-3AD203B41FA5}">
                      <a16:colId xmlns:a16="http://schemas.microsoft.com/office/drawing/2014/main" val="2995902978"/>
                    </a:ext>
                  </a:extLst>
                </a:gridCol>
              </a:tblGrid>
              <a:tr h="2236218">
                <a:tc>
                  <a:txBody>
                    <a:bodyPr/>
                    <a:lstStyle/>
                    <a:p>
                      <a:pPr marL="0" indent="0">
                        <a:buFont typeface="Arial" panose="020B0604020202020204" pitchFamily="34" charset="0"/>
                        <a:buNone/>
                      </a:pPr>
                      <a:r>
                        <a:rPr lang="en-GB" sz="4400" b="1" kern="1200" cap="none" dirty="0">
                          <a:solidFill>
                            <a:schemeClr val="lt1"/>
                          </a:solidFill>
                          <a:effectLst/>
                          <a:latin typeface="+mn-lt"/>
                          <a:ea typeface="+mn-ea"/>
                          <a:cs typeface="+mn-cs"/>
                        </a:rPr>
                        <a:t>Target 2: L</a:t>
                      </a:r>
                      <a:r>
                        <a:rPr lang="en-GB" sz="4400" b="1" kern="1200" dirty="0">
                          <a:solidFill>
                            <a:schemeClr val="lt1"/>
                          </a:solidFill>
                          <a:effectLst/>
                          <a:latin typeface="+mn-lt"/>
                          <a:ea typeface="+mn-ea"/>
                          <a:cs typeface="+mn-cs"/>
                        </a:rPr>
                        <a:t>aunch and manage new LPS Entrepreneurial Projects across the school.</a:t>
                      </a:r>
                    </a:p>
                  </a:txBody>
                  <a:tcPr anchor="ctr">
                    <a:solidFill>
                      <a:srgbClr val="FF0000"/>
                    </a:solidFill>
                  </a:tcPr>
                </a:tc>
                <a:extLst>
                  <a:ext uri="{0D108BD9-81ED-4DB2-BD59-A6C34878D82A}">
                    <a16:rowId xmlns:a16="http://schemas.microsoft.com/office/drawing/2014/main" val="2363405680"/>
                  </a:ext>
                </a:extLst>
              </a:tr>
            </a:tbl>
          </a:graphicData>
        </a:graphic>
      </p:graphicFrame>
      <p:pic>
        <p:nvPicPr>
          <p:cNvPr id="7" name="Picture 4" descr="A close up of a sign&#10;&#10;Description generated with very high confidence">
            <a:extLst>
              <a:ext uri="{FF2B5EF4-FFF2-40B4-BE49-F238E27FC236}">
                <a16:creationId xmlns:a16="http://schemas.microsoft.com/office/drawing/2014/main" id="{76089930-C679-4B45-8B2A-155A42329D00}"/>
              </a:ext>
            </a:extLst>
          </p:cNvPr>
          <p:cNvPicPr>
            <a:picLocks noChangeAspect="1"/>
          </p:cNvPicPr>
          <p:nvPr/>
        </p:nvPicPr>
        <p:blipFill>
          <a:blip r:embed="rId2"/>
          <a:stretch>
            <a:fillRect/>
          </a:stretch>
        </p:blipFill>
        <p:spPr>
          <a:xfrm>
            <a:off x="0" y="0"/>
            <a:ext cx="1060132" cy="1068847"/>
          </a:xfrm>
          <a:prstGeom prst="rect">
            <a:avLst/>
          </a:prstGeom>
        </p:spPr>
      </p:pic>
      <p:pic>
        <p:nvPicPr>
          <p:cNvPr id="3" name="Picture 2" descr="A colorful square with a mathematical symbol&#10;&#10;Description automatically generated with medium confidence">
            <a:extLst>
              <a:ext uri="{FF2B5EF4-FFF2-40B4-BE49-F238E27FC236}">
                <a16:creationId xmlns:a16="http://schemas.microsoft.com/office/drawing/2014/main" id="{C79BB4F2-F709-D407-B4F8-8F8BAE6BA72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37619" y="0"/>
            <a:ext cx="854381" cy="1187669"/>
          </a:xfrm>
          <a:prstGeom prst="rect">
            <a:avLst/>
          </a:prstGeom>
        </p:spPr>
      </p:pic>
    </p:spTree>
    <p:extLst>
      <p:ext uri="{BB962C8B-B14F-4D97-AF65-F5344CB8AC3E}">
        <p14:creationId xmlns:p14="http://schemas.microsoft.com/office/powerpoint/2010/main" val="26666933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1890D9-0763-342D-4208-88AEAC447CC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854B0E-BADC-61F7-1A59-003D550552C9}"/>
              </a:ext>
            </a:extLst>
          </p:cNvPr>
          <p:cNvSpPr>
            <a:spLocks noGrp="1"/>
          </p:cNvSpPr>
          <p:nvPr>
            <p:ph type="title"/>
          </p:nvPr>
        </p:nvSpPr>
        <p:spPr>
          <a:xfrm>
            <a:off x="1300295" y="93315"/>
            <a:ext cx="9369664" cy="1094353"/>
          </a:xfrm>
          <a:solidFill>
            <a:srgbClr val="FF0000"/>
          </a:solidFill>
        </p:spPr>
        <p:txBody>
          <a:bodyPr>
            <a:normAutofit fontScale="90000"/>
          </a:bodyPr>
          <a:lstStyle/>
          <a:p>
            <a:pPr algn="ctr"/>
            <a:r>
              <a:rPr lang="en-GB" sz="4000" b="1" kern="1200" cap="none" dirty="0">
                <a:solidFill>
                  <a:schemeClr val="lt1"/>
                </a:solidFill>
                <a:effectLst/>
                <a:latin typeface="+mn-lt"/>
                <a:ea typeface="+mn-ea"/>
                <a:cs typeface="+mn-cs"/>
              </a:rPr>
              <a:t>Target 2: Launch and manage new LPS entrepreneurial projects across the school</a:t>
            </a:r>
            <a:endParaRPr lang="en-US" sz="4000" b="1" cap="none" dirty="0">
              <a:latin typeface="+mn-lt"/>
              <a:cs typeface="Calibri Light"/>
            </a:endParaRPr>
          </a:p>
        </p:txBody>
      </p:sp>
      <p:pic>
        <p:nvPicPr>
          <p:cNvPr id="7" name="Picture 4" descr="A close up of a sign&#10;&#10;Description generated with very high confidence">
            <a:extLst>
              <a:ext uri="{FF2B5EF4-FFF2-40B4-BE49-F238E27FC236}">
                <a16:creationId xmlns:a16="http://schemas.microsoft.com/office/drawing/2014/main" id="{C893637D-6D9A-0894-7082-D0C1D9BF6F8B}"/>
              </a:ext>
            </a:extLst>
          </p:cNvPr>
          <p:cNvPicPr>
            <a:picLocks noChangeAspect="1"/>
          </p:cNvPicPr>
          <p:nvPr/>
        </p:nvPicPr>
        <p:blipFill>
          <a:blip r:embed="rId2"/>
          <a:stretch>
            <a:fillRect/>
          </a:stretch>
        </p:blipFill>
        <p:spPr>
          <a:xfrm>
            <a:off x="0" y="0"/>
            <a:ext cx="1060132" cy="1068847"/>
          </a:xfrm>
          <a:prstGeom prst="rect">
            <a:avLst/>
          </a:prstGeom>
        </p:spPr>
      </p:pic>
      <p:pic>
        <p:nvPicPr>
          <p:cNvPr id="3" name="Picture 2" descr="A colorful square with a mathematical symbol&#10;&#10;Description automatically generated with medium confidence">
            <a:extLst>
              <a:ext uri="{FF2B5EF4-FFF2-40B4-BE49-F238E27FC236}">
                <a16:creationId xmlns:a16="http://schemas.microsoft.com/office/drawing/2014/main" id="{254DCE8A-027B-9EFE-8381-75D173F8D6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37619" y="0"/>
            <a:ext cx="854381" cy="1187669"/>
          </a:xfrm>
          <a:prstGeom prst="rect">
            <a:avLst/>
          </a:prstGeom>
        </p:spPr>
      </p:pic>
      <p:sp>
        <p:nvSpPr>
          <p:cNvPr id="9" name="TextBox 8">
            <a:extLst>
              <a:ext uri="{FF2B5EF4-FFF2-40B4-BE49-F238E27FC236}">
                <a16:creationId xmlns:a16="http://schemas.microsoft.com/office/drawing/2014/main" id="{E35BD14C-7734-0EE8-0627-9C8A17ED7BD4}"/>
              </a:ext>
            </a:extLst>
          </p:cNvPr>
          <p:cNvSpPr txBox="1"/>
          <p:nvPr/>
        </p:nvSpPr>
        <p:spPr>
          <a:xfrm>
            <a:off x="240163" y="2397948"/>
            <a:ext cx="2471344" cy="2554545"/>
          </a:xfrm>
          <a:prstGeom prst="rect">
            <a:avLst/>
          </a:prstGeom>
          <a:noFill/>
        </p:spPr>
        <p:txBody>
          <a:bodyPr wrap="square">
            <a:spAutoFit/>
          </a:bodyPr>
          <a:lstStyle/>
          <a:p>
            <a:r>
              <a:rPr lang="en-GB" sz="3200" b="1" dirty="0">
                <a:effectLst/>
                <a:latin typeface="+mn-lt"/>
                <a:ea typeface="Calibri" panose="020F0502020204030204" pitchFamily="34" charset="0"/>
                <a:cs typeface="Calibri" panose="020F0502020204030204" pitchFamily="34" charset="0"/>
              </a:rPr>
              <a:t>We launched the projects in an assembly on 6</a:t>
            </a:r>
            <a:r>
              <a:rPr lang="en-GB" sz="3200" b="1" baseline="30000" dirty="0">
                <a:effectLst/>
                <a:latin typeface="+mn-lt"/>
                <a:ea typeface="Calibri" panose="020F0502020204030204" pitchFamily="34" charset="0"/>
                <a:cs typeface="Calibri" panose="020F0502020204030204" pitchFamily="34" charset="0"/>
              </a:rPr>
              <a:t>th</a:t>
            </a:r>
            <a:r>
              <a:rPr lang="en-GB" sz="3200" b="1" dirty="0">
                <a:effectLst/>
                <a:latin typeface="+mn-lt"/>
                <a:ea typeface="Calibri" panose="020F0502020204030204" pitchFamily="34" charset="0"/>
                <a:cs typeface="Calibri" panose="020F0502020204030204" pitchFamily="34" charset="0"/>
              </a:rPr>
              <a:t> June.</a:t>
            </a:r>
          </a:p>
        </p:txBody>
      </p:sp>
      <p:pic>
        <p:nvPicPr>
          <p:cNvPr id="5" name="Picture 4" descr="A group of children holding paper&#10;&#10;Description automatically generated">
            <a:extLst>
              <a:ext uri="{FF2B5EF4-FFF2-40B4-BE49-F238E27FC236}">
                <a16:creationId xmlns:a16="http://schemas.microsoft.com/office/drawing/2014/main" id="{1645840C-DAA1-2B82-8B7D-F1B28C6023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13569" y="1187668"/>
            <a:ext cx="9378431" cy="5670332"/>
          </a:xfrm>
          <a:prstGeom prst="rect">
            <a:avLst/>
          </a:prstGeom>
        </p:spPr>
      </p:pic>
    </p:spTree>
    <p:extLst>
      <p:ext uri="{BB962C8B-B14F-4D97-AF65-F5344CB8AC3E}">
        <p14:creationId xmlns:p14="http://schemas.microsoft.com/office/powerpoint/2010/main" val="4333309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1890D9-0763-342D-4208-88AEAC447CC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854B0E-BADC-61F7-1A59-003D550552C9}"/>
              </a:ext>
            </a:extLst>
          </p:cNvPr>
          <p:cNvSpPr>
            <a:spLocks noGrp="1"/>
          </p:cNvSpPr>
          <p:nvPr>
            <p:ph type="title"/>
          </p:nvPr>
        </p:nvSpPr>
        <p:spPr>
          <a:xfrm>
            <a:off x="1300295" y="93315"/>
            <a:ext cx="9369664" cy="1094353"/>
          </a:xfrm>
          <a:solidFill>
            <a:srgbClr val="FF0000"/>
          </a:solidFill>
        </p:spPr>
        <p:txBody>
          <a:bodyPr>
            <a:normAutofit fontScale="90000"/>
          </a:bodyPr>
          <a:lstStyle/>
          <a:p>
            <a:pPr algn="ctr"/>
            <a:r>
              <a:rPr lang="en-GB" sz="4000" b="1" kern="1200" cap="none" dirty="0">
                <a:solidFill>
                  <a:schemeClr val="lt1"/>
                </a:solidFill>
                <a:effectLst/>
                <a:latin typeface="+mn-lt"/>
                <a:ea typeface="+mn-ea"/>
                <a:cs typeface="+mn-cs"/>
              </a:rPr>
              <a:t>Target 2: Launch and manage new LPS entrepreneurial projects across the school</a:t>
            </a:r>
            <a:endParaRPr lang="en-US" sz="4000" b="1" cap="none" dirty="0">
              <a:latin typeface="+mn-lt"/>
              <a:cs typeface="Calibri Light"/>
            </a:endParaRPr>
          </a:p>
        </p:txBody>
      </p:sp>
      <p:pic>
        <p:nvPicPr>
          <p:cNvPr id="7" name="Picture 4" descr="A close up of a sign&#10;&#10;Description generated with very high confidence">
            <a:extLst>
              <a:ext uri="{FF2B5EF4-FFF2-40B4-BE49-F238E27FC236}">
                <a16:creationId xmlns:a16="http://schemas.microsoft.com/office/drawing/2014/main" id="{C893637D-6D9A-0894-7082-D0C1D9BF6F8B}"/>
              </a:ext>
            </a:extLst>
          </p:cNvPr>
          <p:cNvPicPr>
            <a:picLocks noChangeAspect="1"/>
          </p:cNvPicPr>
          <p:nvPr/>
        </p:nvPicPr>
        <p:blipFill>
          <a:blip r:embed="rId2"/>
          <a:stretch>
            <a:fillRect/>
          </a:stretch>
        </p:blipFill>
        <p:spPr>
          <a:xfrm>
            <a:off x="0" y="0"/>
            <a:ext cx="1060132" cy="1068847"/>
          </a:xfrm>
          <a:prstGeom prst="rect">
            <a:avLst/>
          </a:prstGeom>
        </p:spPr>
      </p:pic>
      <p:pic>
        <p:nvPicPr>
          <p:cNvPr id="3" name="Picture 2" descr="A colorful square with a mathematical symbol&#10;&#10;Description automatically generated with medium confidence">
            <a:extLst>
              <a:ext uri="{FF2B5EF4-FFF2-40B4-BE49-F238E27FC236}">
                <a16:creationId xmlns:a16="http://schemas.microsoft.com/office/drawing/2014/main" id="{254DCE8A-027B-9EFE-8381-75D173F8D6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37619" y="0"/>
            <a:ext cx="854381" cy="1187669"/>
          </a:xfrm>
          <a:prstGeom prst="rect">
            <a:avLst/>
          </a:prstGeom>
        </p:spPr>
      </p:pic>
      <p:sp>
        <p:nvSpPr>
          <p:cNvPr id="9" name="TextBox 8">
            <a:extLst>
              <a:ext uri="{FF2B5EF4-FFF2-40B4-BE49-F238E27FC236}">
                <a16:creationId xmlns:a16="http://schemas.microsoft.com/office/drawing/2014/main" id="{E35BD14C-7734-0EE8-0627-9C8A17ED7BD4}"/>
              </a:ext>
            </a:extLst>
          </p:cNvPr>
          <p:cNvSpPr txBox="1"/>
          <p:nvPr/>
        </p:nvSpPr>
        <p:spPr>
          <a:xfrm>
            <a:off x="650066" y="1641203"/>
            <a:ext cx="9765685" cy="3539430"/>
          </a:xfrm>
          <a:prstGeom prst="rect">
            <a:avLst/>
          </a:prstGeom>
          <a:noFill/>
        </p:spPr>
        <p:txBody>
          <a:bodyPr wrap="square">
            <a:spAutoFit/>
          </a:bodyPr>
          <a:lstStyle/>
          <a:p>
            <a:r>
              <a:rPr lang="en-GB" sz="3200" b="1" dirty="0">
                <a:effectLst/>
                <a:latin typeface="+mn-lt"/>
                <a:ea typeface="Calibri" panose="020F0502020204030204" pitchFamily="34" charset="0"/>
                <a:cs typeface="Calibri" panose="020F0502020204030204" pitchFamily="34" charset="0"/>
              </a:rPr>
              <a:t>Each class was set the task to p</a:t>
            </a:r>
            <a:r>
              <a:rPr lang="en-GB" sz="3200" b="1" dirty="0">
                <a:effectLst/>
                <a:latin typeface="Calibri" panose="020F0502020204030204" pitchFamily="34" charset="0"/>
              </a:rPr>
              <a:t>repare to present a business plan to the Enterprise Troopers in assembly the following week.</a:t>
            </a:r>
          </a:p>
          <a:p>
            <a:pPr algn="l"/>
            <a:endParaRPr lang="en-GB" sz="3200" b="1" dirty="0">
              <a:latin typeface="Calibri" panose="020F0502020204030204" pitchFamily="34" charset="0"/>
              <a:cs typeface="Calibri" panose="020F0502020204030204" pitchFamily="34" charset="0"/>
            </a:endParaRPr>
          </a:p>
          <a:p>
            <a:pPr algn="l"/>
            <a:endParaRPr lang="en-GB" sz="3200" b="1" dirty="0">
              <a:effectLst/>
              <a:latin typeface="Calibri" panose="020F0502020204030204" pitchFamily="34" charset="0"/>
              <a:cs typeface="Calibri" panose="020F0502020204030204" pitchFamily="34" charset="0"/>
            </a:endParaRPr>
          </a:p>
          <a:p>
            <a:pPr algn="l"/>
            <a:r>
              <a:rPr lang="en-GB" sz="3200" b="1" dirty="0">
                <a:latin typeface="Calibri" panose="020F0502020204030204" pitchFamily="34" charset="0"/>
                <a:cs typeface="Calibri" panose="020F0502020204030204" pitchFamily="34" charset="0"/>
              </a:rPr>
              <a:t>If they presented a sensible business plan, they would be presented with an LPS cheque for £50.</a:t>
            </a:r>
          </a:p>
        </p:txBody>
      </p:sp>
    </p:spTree>
    <p:extLst>
      <p:ext uri="{BB962C8B-B14F-4D97-AF65-F5344CB8AC3E}">
        <p14:creationId xmlns:p14="http://schemas.microsoft.com/office/powerpoint/2010/main" val="15955358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1890D9-0763-342D-4208-88AEAC447CC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854B0E-BADC-61F7-1A59-003D550552C9}"/>
              </a:ext>
            </a:extLst>
          </p:cNvPr>
          <p:cNvSpPr>
            <a:spLocks noGrp="1"/>
          </p:cNvSpPr>
          <p:nvPr>
            <p:ph type="title"/>
          </p:nvPr>
        </p:nvSpPr>
        <p:spPr>
          <a:xfrm>
            <a:off x="1300295" y="93315"/>
            <a:ext cx="9369664" cy="1094353"/>
          </a:xfrm>
          <a:solidFill>
            <a:srgbClr val="FF0000"/>
          </a:solidFill>
        </p:spPr>
        <p:txBody>
          <a:bodyPr>
            <a:normAutofit fontScale="90000"/>
          </a:bodyPr>
          <a:lstStyle/>
          <a:p>
            <a:pPr algn="ctr"/>
            <a:r>
              <a:rPr lang="en-GB" sz="4000" b="1" kern="1200" cap="none" dirty="0">
                <a:solidFill>
                  <a:schemeClr val="lt1"/>
                </a:solidFill>
                <a:effectLst/>
                <a:latin typeface="+mn-lt"/>
                <a:ea typeface="+mn-ea"/>
                <a:cs typeface="+mn-cs"/>
              </a:rPr>
              <a:t>Target 2: Launch and manage new LPS entrepreneurial projects across the school</a:t>
            </a:r>
            <a:endParaRPr lang="en-US" sz="4000" b="1" cap="none" dirty="0">
              <a:latin typeface="+mn-lt"/>
              <a:cs typeface="Calibri Light"/>
            </a:endParaRPr>
          </a:p>
        </p:txBody>
      </p:sp>
      <p:pic>
        <p:nvPicPr>
          <p:cNvPr id="7" name="Picture 4" descr="A close up of a sign&#10;&#10;Description generated with very high confidence">
            <a:extLst>
              <a:ext uri="{FF2B5EF4-FFF2-40B4-BE49-F238E27FC236}">
                <a16:creationId xmlns:a16="http://schemas.microsoft.com/office/drawing/2014/main" id="{C893637D-6D9A-0894-7082-D0C1D9BF6F8B}"/>
              </a:ext>
            </a:extLst>
          </p:cNvPr>
          <p:cNvPicPr>
            <a:picLocks noChangeAspect="1"/>
          </p:cNvPicPr>
          <p:nvPr/>
        </p:nvPicPr>
        <p:blipFill>
          <a:blip r:embed="rId2"/>
          <a:stretch>
            <a:fillRect/>
          </a:stretch>
        </p:blipFill>
        <p:spPr>
          <a:xfrm>
            <a:off x="0" y="0"/>
            <a:ext cx="1060132" cy="1068847"/>
          </a:xfrm>
          <a:prstGeom prst="rect">
            <a:avLst/>
          </a:prstGeom>
        </p:spPr>
      </p:pic>
      <p:pic>
        <p:nvPicPr>
          <p:cNvPr id="3" name="Picture 2" descr="A colorful square with a mathematical symbol&#10;&#10;Description automatically generated with medium confidence">
            <a:extLst>
              <a:ext uri="{FF2B5EF4-FFF2-40B4-BE49-F238E27FC236}">
                <a16:creationId xmlns:a16="http://schemas.microsoft.com/office/drawing/2014/main" id="{254DCE8A-027B-9EFE-8381-75D173F8D6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37619" y="0"/>
            <a:ext cx="854381" cy="1187669"/>
          </a:xfrm>
          <a:prstGeom prst="rect">
            <a:avLst/>
          </a:prstGeom>
        </p:spPr>
      </p:pic>
      <p:pic>
        <p:nvPicPr>
          <p:cNvPr id="6" name="Picture 5" descr="A close up of a check&#10;&#10;Description automatically generated">
            <a:extLst>
              <a:ext uri="{FF2B5EF4-FFF2-40B4-BE49-F238E27FC236}">
                <a16:creationId xmlns:a16="http://schemas.microsoft.com/office/drawing/2014/main" id="{23E6F9FA-9327-1B73-0D2B-FBB8293521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667" y="1335551"/>
            <a:ext cx="11064935" cy="5429134"/>
          </a:xfrm>
          <a:prstGeom prst="rect">
            <a:avLst/>
          </a:prstGeom>
        </p:spPr>
      </p:pic>
    </p:spTree>
    <p:extLst>
      <p:ext uri="{BB962C8B-B14F-4D97-AF65-F5344CB8AC3E}">
        <p14:creationId xmlns:p14="http://schemas.microsoft.com/office/powerpoint/2010/main" val="26146998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1890D9-0763-342D-4208-88AEAC447CC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854B0E-BADC-61F7-1A59-003D550552C9}"/>
              </a:ext>
            </a:extLst>
          </p:cNvPr>
          <p:cNvSpPr>
            <a:spLocks noGrp="1"/>
          </p:cNvSpPr>
          <p:nvPr>
            <p:ph type="title"/>
          </p:nvPr>
        </p:nvSpPr>
        <p:spPr>
          <a:xfrm>
            <a:off x="1300295" y="93315"/>
            <a:ext cx="9369664" cy="1094353"/>
          </a:xfrm>
          <a:solidFill>
            <a:srgbClr val="FF0000"/>
          </a:solidFill>
        </p:spPr>
        <p:txBody>
          <a:bodyPr>
            <a:normAutofit fontScale="90000"/>
          </a:bodyPr>
          <a:lstStyle/>
          <a:p>
            <a:pPr algn="ctr"/>
            <a:r>
              <a:rPr lang="en-GB" sz="4000" b="1" kern="1200" cap="none" dirty="0">
                <a:solidFill>
                  <a:schemeClr val="lt1"/>
                </a:solidFill>
                <a:effectLst/>
                <a:latin typeface="+mn-lt"/>
                <a:ea typeface="+mn-ea"/>
                <a:cs typeface="+mn-cs"/>
              </a:rPr>
              <a:t>Target 2: Launch and manage new LPS entrepreneurial projects across the school</a:t>
            </a:r>
            <a:endParaRPr lang="en-US" sz="4000" b="1" cap="none" dirty="0">
              <a:latin typeface="+mn-lt"/>
              <a:cs typeface="Calibri Light"/>
            </a:endParaRPr>
          </a:p>
        </p:txBody>
      </p:sp>
      <p:pic>
        <p:nvPicPr>
          <p:cNvPr id="7" name="Picture 4" descr="A close up of a sign&#10;&#10;Description generated with very high confidence">
            <a:extLst>
              <a:ext uri="{FF2B5EF4-FFF2-40B4-BE49-F238E27FC236}">
                <a16:creationId xmlns:a16="http://schemas.microsoft.com/office/drawing/2014/main" id="{C893637D-6D9A-0894-7082-D0C1D9BF6F8B}"/>
              </a:ext>
            </a:extLst>
          </p:cNvPr>
          <p:cNvPicPr>
            <a:picLocks noChangeAspect="1"/>
          </p:cNvPicPr>
          <p:nvPr/>
        </p:nvPicPr>
        <p:blipFill>
          <a:blip r:embed="rId2"/>
          <a:stretch>
            <a:fillRect/>
          </a:stretch>
        </p:blipFill>
        <p:spPr>
          <a:xfrm>
            <a:off x="0" y="0"/>
            <a:ext cx="1060132" cy="1068847"/>
          </a:xfrm>
          <a:prstGeom prst="rect">
            <a:avLst/>
          </a:prstGeom>
        </p:spPr>
      </p:pic>
      <p:pic>
        <p:nvPicPr>
          <p:cNvPr id="3" name="Picture 2" descr="A colorful square with a mathematical symbol&#10;&#10;Description automatically generated with medium confidence">
            <a:extLst>
              <a:ext uri="{FF2B5EF4-FFF2-40B4-BE49-F238E27FC236}">
                <a16:creationId xmlns:a16="http://schemas.microsoft.com/office/drawing/2014/main" id="{254DCE8A-027B-9EFE-8381-75D173F8D6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37619" y="0"/>
            <a:ext cx="854381" cy="1187669"/>
          </a:xfrm>
          <a:prstGeom prst="rect">
            <a:avLst/>
          </a:prstGeom>
        </p:spPr>
      </p:pic>
      <p:sp>
        <p:nvSpPr>
          <p:cNvPr id="9" name="TextBox 8">
            <a:extLst>
              <a:ext uri="{FF2B5EF4-FFF2-40B4-BE49-F238E27FC236}">
                <a16:creationId xmlns:a16="http://schemas.microsoft.com/office/drawing/2014/main" id="{E35BD14C-7734-0EE8-0627-9C8A17ED7BD4}"/>
              </a:ext>
            </a:extLst>
          </p:cNvPr>
          <p:cNvSpPr txBox="1"/>
          <p:nvPr/>
        </p:nvSpPr>
        <p:spPr>
          <a:xfrm>
            <a:off x="650066" y="1641203"/>
            <a:ext cx="11019020" cy="5386090"/>
          </a:xfrm>
          <a:prstGeom prst="rect">
            <a:avLst/>
          </a:prstGeom>
          <a:noFill/>
        </p:spPr>
        <p:txBody>
          <a:bodyPr wrap="square">
            <a:spAutoFit/>
          </a:bodyPr>
          <a:lstStyle/>
          <a:p>
            <a:r>
              <a:rPr lang="en-GB" sz="3200" b="1" dirty="0">
                <a:effectLst/>
                <a:latin typeface="+mn-lt"/>
                <a:ea typeface="Calibri" panose="020F0502020204030204" pitchFamily="34" charset="0"/>
                <a:cs typeface="Calibri" panose="020F0502020204030204" pitchFamily="34" charset="0"/>
              </a:rPr>
              <a:t>We decided that all classes had a sensible business plan and gave them all £50.</a:t>
            </a:r>
          </a:p>
          <a:p>
            <a:endParaRPr lang="en-GB" sz="3200" b="1" dirty="0">
              <a:ea typeface="Calibri" panose="020F0502020204030204" pitchFamily="34" charset="0"/>
              <a:cs typeface="Calibri" panose="020F0502020204030204" pitchFamily="34" charset="0"/>
            </a:endParaRPr>
          </a:p>
          <a:p>
            <a:r>
              <a:rPr lang="en-GB" sz="3600" b="1" dirty="0">
                <a:effectLst/>
                <a:latin typeface="+mn-lt"/>
                <a:ea typeface="Calibri" panose="020F0502020204030204" pitchFamily="34" charset="0"/>
                <a:cs typeface="Calibri" panose="020F0502020204030204" pitchFamily="34" charset="0"/>
              </a:rPr>
              <a:t>In order to successfully complete the project they must:</a:t>
            </a:r>
          </a:p>
          <a:p>
            <a:pPr marL="571500" indent="-571500" algn="l">
              <a:buFont typeface="Arial" panose="020B0604020202020204" pitchFamily="34" charset="0"/>
              <a:buChar char="•"/>
            </a:pPr>
            <a:r>
              <a:rPr lang="en-GB" sz="3600" dirty="0">
                <a:effectLst/>
                <a:latin typeface="Calibri" panose="020F0502020204030204" pitchFamily="34" charset="0"/>
              </a:rPr>
              <a:t>Research products so they know how to advertise and how much to charge</a:t>
            </a:r>
          </a:p>
          <a:p>
            <a:pPr marL="571500" indent="-571500" algn="l">
              <a:buFont typeface="Arial" panose="020B0604020202020204" pitchFamily="34" charset="0"/>
              <a:buChar char="•"/>
            </a:pPr>
            <a:r>
              <a:rPr lang="en-GB" sz="3600" dirty="0">
                <a:effectLst/>
                <a:latin typeface="Calibri" panose="020F0502020204030204" pitchFamily="34" charset="0"/>
              </a:rPr>
              <a:t>Decide on an advertising campaign</a:t>
            </a:r>
          </a:p>
          <a:p>
            <a:pPr marL="571500" indent="-571500" algn="l">
              <a:buFont typeface="Arial" panose="020B0604020202020204" pitchFamily="34" charset="0"/>
              <a:buChar char="•"/>
            </a:pPr>
            <a:r>
              <a:rPr lang="en-GB" sz="3600" dirty="0">
                <a:effectLst/>
                <a:latin typeface="Calibri" panose="020F0502020204030204" pitchFamily="34" charset="0"/>
              </a:rPr>
              <a:t>Calculate the profit or loss from their project</a:t>
            </a:r>
          </a:p>
          <a:p>
            <a:pPr marL="571500" indent="-571500" algn="l">
              <a:buFont typeface="Arial" panose="020B0604020202020204" pitchFamily="34" charset="0"/>
              <a:buChar char="•"/>
            </a:pPr>
            <a:r>
              <a:rPr lang="en-GB" sz="3600" dirty="0">
                <a:effectLst/>
                <a:latin typeface="Calibri" panose="020F0502020204030204" pitchFamily="34" charset="0"/>
              </a:rPr>
              <a:t>Identify ways to improve their business</a:t>
            </a:r>
          </a:p>
          <a:p>
            <a:pPr marL="457200" indent="-457200">
              <a:buFont typeface="Arial" panose="020B0604020202020204" pitchFamily="34" charset="0"/>
              <a:buChar char="•"/>
            </a:pPr>
            <a:endParaRPr lang="en-GB" sz="3200" b="1" dirty="0">
              <a:cs typeface="Calibri" panose="020F0502020204030204" pitchFamily="34" charset="0"/>
            </a:endParaRPr>
          </a:p>
        </p:txBody>
      </p:sp>
    </p:spTree>
    <p:extLst>
      <p:ext uri="{BB962C8B-B14F-4D97-AF65-F5344CB8AC3E}">
        <p14:creationId xmlns:p14="http://schemas.microsoft.com/office/powerpoint/2010/main" val="12369551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1890D9-0763-342D-4208-88AEAC447CC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854B0E-BADC-61F7-1A59-003D550552C9}"/>
              </a:ext>
            </a:extLst>
          </p:cNvPr>
          <p:cNvSpPr>
            <a:spLocks noGrp="1"/>
          </p:cNvSpPr>
          <p:nvPr>
            <p:ph type="title"/>
          </p:nvPr>
        </p:nvSpPr>
        <p:spPr>
          <a:xfrm>
            <a:off x="1300295" y="93315"/>
            <a:ext cx="9369664" cy="1094353"/>
          </a:xfrm>
          <a:solidFill>
            <a:srgbClr val="FF0000"/>
          </a:solidFill>
        </p:spPr>
        <p:txBody>
          <a:bodyPr>
            <a:normAutofit fontScale="90000"/>
          </a:bodyPr>
          <a:lstStyle/>
          <a:p>
            <a:pPr algn="ctr"/>
            <a:r>
              <a:rPr lang="en-GB" sz="4000" b="1" kern="1200" cap="none" dirty="0">
                <a:solidFill>
                  <a:schemeClr val="lt1"/>
                </a:solidFill>
                <a:effectLst/>
                <a:latin typeface="+mn-lt"/>
                <a:ea typeface="+mn-ea"/>
                <a:cs typeface="+mn-cs"/>
              </a:rPr>
              <a:t>Target 2: Launch and manage new LPS entrepreneurial projects across the school</a:t>
            </a:r>
            <a:endParaRPr lang="en-US" sz="4000" b="1" cap="none" dirty="0">
              <a:latin typeface="+mn-lt"/>
              <a:cs typeface="Calibri Light"/>
            </a:endParaRPr>
          </a:p>
        </p:txBody>
      </p:sp>
      <p:pic>
        <p:nvPicPr>
          <p:cNvPr id="7" name="Picture 4" descr="A close up of a sign&#10;&#10;Description generated with very high confidence">
            <a:extLst>
              <a:ext uri="{FF2B5EF4-FFF2-40B4-BE49-F238E27FC236}">
                <a16:creationId xmlns:a16="http://schemas.microsoft.com/office/drawing/2014/main" id="{C893637D-6D9A-0894-7082-D0C1D9BF6F8B}"/>
              </a:ext>
            </a:extLst>
          </p:cNvPr>
          <p:cNvPicPr>
            <a:picLocks noChangeAspect="1"/>
          </p:cNvPicPr>
          <p:nvPr/>
        </p:nvPicPr>
        <p:blipFill>
          <a:blip r:embed="rId2"/>
          <a:stretch>
            <a:fillRect/>
          </a:stretch>
        </p:blipFill>
        <p:spPr>
          <a:xfrm>
            <a:off x="0" y="0"/>
            <a:ext cx="1060132" cy="1068847"/>
          </a:xfrm>
          <a:prstGeom prst="rect">
            <a:avLst/>
          </a:prstGeom>
        </p:spPr>
      </p:pic>
      <p:pic>
        <p:nvPicPr>
          <p:cNvPr id="3" name="Picture 2" descr="A colorful square with a mathematical symbol&#10;&#10;Description automatically generated with medium confidence">
            <a:extLst>
              <a:ext uri="{FF2B5EF4-FFF2-40B4-BE49-F238E27FC236}">
                <a16:creationId xmlns:a16="http://schemas.microsoft.com/office/drawing/2014/main" id="{254DCE8A-027B-9EFE-8381-75D173F8D6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37619" y="0"/>
            <a:ext cx="854381" cy="1187669"/>
          </a:xfrm>
          <a:prstGeom prst="rect">
            <a:avLst/>
          </a:prstGeom>
        </p:spPr>
      </p:pic>
      <p:sp>
        <p:nvSpPr>
          <p:cNvPr id="9" name="TextBox 8">
            <a:extLst>
              <a:ext uri="{FF2B5EF4-FFF2-40B4-BE49-F238E27FC236}">
                <a16:creationId xmlns:a16="http://schemas.microsoft.com/office/drawing/2014/main" id="{E35BD14C-7734-0EE8-0627-9C8A17ED7BD4}"/>
              </a:ext>
            </a:extLst>
          </p:cNvPr>
          <p:cNvSpPr txBox="1"/>
          <p:nvPr/>
        </p:nvSpPr>
        <p:spPr>
          <a:xfrm>
            <a:off x="650066" y="1641203"/>
            <a:ext cx="11019020" cy="467820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3200" b="1" dirty="0">
                <a:effectLst/>
                <a:latin typeface="Calibri" panose="020F0502020204030204" pitchFamily="34" charset="0"/>
              </a:rPr>
              <a:t>The Enterprise Troopers will judge each class and decide who wins the prize. We will consider which class:</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800" dirty="0">
              <a:effectLst/>
              <a:latin typeface="Calibri" panose="020F0502020204030204" pitchFamily="34" charset="0"/>
            </a:endParaRPr>
          </a:p>
          <a:p>
            <a:pPr marL="571500" indent="-571500" algn="l">
              <a:buFont typeface="Arial" panose="020B0604020202020204" pitchFamily="34" charset="0"/>
              <a:buChar char="•"/>
            </a:pPr>
            <a:r>
              <a:rPr lang="en-GB" sz="3600" dirty="0">
                <a:effectLst/>
                <a:latin typeface="Calibri" panose="020F0502020204030204" pitchFamily="34" charset="0"/>
              </a:rPr>
              <a:t>Makes the most profit </a:t>
            </a:r>
          </a:p>
          <a:p>
            <a:pPr marL="571500" indent="-571500" algn="l">
              <a:buFont typeface="Arial" panose="020B0604020202020204" pitchFamily="34" charset="0"/>
              <a:buChar char="•"/>
            </a:pPr>
            <a:r>
              <a:rPr lang="en-GB" sz="3600" dirty="0">
                <a:effectLst/>
                <a:latin typeface="Calibri" panose="020F0502020204030204" pitchFamily="34" charset="0"/>
              </a:rPr>
              <a:t>Has the most sustainable business</a:t>
            </a:r>
          </a:p>
          <a:p>
            <a:pPr marL="571500" indent="-571500" algn="l">
              <a:buFont typeface="Arial" panose="020B0604020202020204" pitchFamily="34" charset="0"/>
              <a:buChar char="•"/>
            </a:pPr>
            <a:r>
              <a:rPr lang="en-GB" sz="3600" dirty="0">
                <a:effectLst/>
                <a:latin typeface="Calibri" panose="020F0502020204030204" pitchFamily="34" charset="0"/>
              </a:rPr>
              <a:t>Has the most reflective and improved business model</a:t>
            </a:r>
          </a:p>
          <a:p>
            <a:pPr marL="571500" indent="-571500" algn="l">
              <a:buFont typeface="Arial" panose="020B0604020202020204" pitchFamily="34" charset="0"/>
              <a:buChar char="•"/>
            </a:pPr>
            <a:endParaRPr lang="en-GB" sz="3600" dirty="0">
              <a:latin typeface="Calibri" panose="020F0502020204030204" pitchFamily="34" charset="0"/>
            </a:endParaRPr>
          </a:p>
          <a:p>
            <a:pPr algn="l"/>
            <a:r>
              <a:rPr lang="en-GB" sz="3600" dirty="0">
                <a:latin typeface="Calibri" panose="020F0502020204030204" pitchFamily="34" charset="0"/>
              </a:rPr>
              <a:t>You can see examples of work on the projects so far by visiting the class pages on the LPS website.</a:t>
            </a:r>
            <a:endParaRPr lang="en-GB" sz="3600" dirty="0">
              <a:effectLst/>
              <a:latin typeface="Calibri" panose="020F0502020204030204" pitchFamily="34" charset="0"/>
            </a:endParaRPr>
          </a:p>
        </p:txBody>
      </p:sp>
    </p:spTree>
    <p:extLst>
      <p:ext uri="{BB962C8B-B14F-4D97-AF65-F5344CB8AC3E}">
        <p14:creationId xmlns:p14="http://schemas.microsoft.com/office/powerpoint/2010/main" val="14926882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5A940-3677-470B-A0DF-AE357A2BDB6E}"/>
              </a:ext>
            </a:extLst>
          </p:cNvPr>
          <p:cNvSpPr>
            <a:spLocks noGrp="1"/>
          </p:cNvSpPr>
          <p:nvPr>
            <p:ph type="title"/>
          </p:nvPr>
        </p:nvSpPr>
        <p:spPr>
          <a:xfrm>
            <a:off x="2311879" y="93316"/>
            <a:ext cx="7039719" cy="726196"/>
          </a:xfrm>
          <a:solidFill>
            <a:srgbClr val="FF0000"/>
          </a:solidFill>
        </p:spPr>
        <p:txBody>
          <a:bodyPr>
            <a:normAutofit/>
          </a:bodyPr>
          <a:lstStyle/>
          <a:p>
            <a:pPr algn="ctr"/>
            <a:r>
              <a:rPr lang="en-US" sz="4000" b="1" cap="none" dirty="0">
                <a:latin typeface="+mn-lt"/>
                <a:cs typeface="Calibri Light"/>
              </a:rPr>
              <a:t>Mathematics &amp; Numeracy Focus</a:t>
            </a:r>
          </a:p>
        </p:txBody>
      </p:sp>
      <p:graphicFrame>
        <p:nvGraphicFramePr>
          <p:cNvPr id="17" name="Table 17">
            <a:extLst>
              <a:ext uri="{FF2B5EF4-FFF2-40B4-BE49-F238E27FC236}">
                <a16:creationId xmlns:a16="http://schemas.microsoft.com/office/drawing/2014/main" id="{70E3FFD6-10F3-4B49-A6E7-FAEA0EE5811D}"/>
              </a:ext>
            </a:extLst>
          </p:cNvPr>
          <p:cNvGraphicFramePr>
            <a:graphicFrameLocks noGrp="1"/>
          </p:cNvGraphicFramePr>
          <p:nvPr>
            <p:ph idx="1"/>
            <p:extLst>
              <p:ext uri="{D42A27DB-BD31-4B8C-83A1-F6EECF244321}">
                <p14:modId xmlns:p14="http://schemas.microsoft.com/office/powerpoint/2010/main" val="2283409338"/>
              </p:ext>
            </p:extLst>
          </p:nvPr>
        </p:nvGraphicFramePr>
        <p:xfrm>
          <a:off x="667692" y="2173856"/>
          <a:ext cx="10501214" cy="3856007"/>
        </p:xfrm>
        <a:graphic>
          <a:graphicData uri="http://schemas.openxmlformats.org/drawingml/2006/table">
            <a:tbl>
              <a:tblPr firstRow="1" bandRow="1">
                <a:tableStyleId>{5C22544A-7EE6-4342-B048-85BDC9FD1C3A}</a:tableStyleId>
              </a:tblPr>
              <a:tblGrid>
                <a:gridCol w="10501214">
                  <a:extLst>
                    <a:ext uri="{9D8B030D-6E8A-4147-A177-3AD203B41FA5}">
                      <a16:colId xmlns:a16="http://schemas.microsoft.com/office/drawing/2014/main" val="2995902978"/>
                    </a:ext>
                  </a:extLst>
                </a:gridCol>
              </a:tblGrid>
              <a:tr h="3856007">
                <a:tc>
                  <a:txBody>
                    <a:bodyPr/>
                    <a:lstStyle/>
                    <a:p>
                      <a:pPr marL="0" indent="0">
                        <a:buFont typeface="Arial" panose="020B0604020202020204" pitchFamily="34" charset="0"/>
                        <a:buNone/>
                      </a:pPr>
                      <a:r>
                        <a:rPr lang="en-GB" sz="4400" b="1" kern="1200" cap="none" dirty="0">
                          <a:solidFill>
                            <a:schemeClr val="lt1"/>
                          </a:solidFill>
                          <a:effectLst/>
                          <a:latin typeface="+mn-lt"/>
                          <a:ea typeface="+mn-ea"/>
                          <a:cs typeface="+mn-cs"/>
                        </a:rPr>
                        <a:t>Target 3: Develop whole school approach to developing mental processes and times table knowledge.</a:t>
                      </a:r>
                      <a:endParaRPr lang="en-GB" sz="4400" b="1" kern="1200" dirty="0">
                        <a:solidFill>
                          <a:schemeClr val="lt1"/>
                        </a:solidFill>
                        <a:effectLst/>
                        <a:latin typeface="+mn-lt"/>
                        <a:ea typeface="+mn-ea"/>
                        <a:cs typeface="Times New Roman" panose="02020603050405020304" pitchFamily="18" charset="0"/>
                      </a:endParaRPr>
                    </a:p>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800" b="1" kern="1200" dirty="0">
                        <a:solidFill>
                          <a:schemeClr val="lt1"/>
                        </a:solidFill>
                        <a:effectLst/>
                        <a:latin typeface="+mn-lt"/>
                        <a:ea typeface="+mn-ea"/>
                        <a:cs typeface="+mn-cs"/>
                      </a:endParaRPr>
                    </a:p>
                  </a:txBody>
                  <a:tcPr anchor="ctr">
                    <a:solidFill>
                      <a:srgbClr val="FF0000"/>
                    </a:solidFill>
                  </a:tcPr>
                </a:tc>
                <a:extLst>
                  <a:ext uri="{0D108BD9-81ED-4DB2-BD59-A6C34878D82A}">
                    <a16:rowId xmlns:a16="http://schemas.microsoft.com/office/drawing/2014/main" val="2363405680"/>
                  </a:ext>
                </a:extLst>
              </a:tr>
            </a:tbl>
          </a:graphicData>
        </a:graphic>
      </p:graphicFrame>
      <p:pic>
        <p:nvPicPr>
          <p:cNvPr id="7" name="Picture 4" descr="A close up of a sign&#10;&#10;Description generated with very high confidence">
            <a:extLst>
              <a:ext uri="{FF2B5EF4-FFF2-40B4-BE49-F238E27FC236}">
                <a16:creationId xmlns:a16="http://schemas.microsoft.com/office/drawing/2014/main" id="{76089930-C679-4B45-8B2A-155A42329D00}"/>
              </a:ext>
            </a:extLst>
          </p:cNvPr>
          <p:cNvPicPr>
            <a:picLocks noChangeAspect="1"/>
          </p:cNvPicPr>
          <p:nvPr/>
        </p:nvPicPr>
        <p:blipFill>
          <a:blip r:embed="rId2"/>
          <a:stretch>
            <a:fillRect/>
          </a:stretch>
        </p:blipFill>
        <p:spPr>
          <a:xfrm>
            <a:off x="0" y="0"/>
            <a:ext cx="1060132" cy="1068847"/>
          </a:xfrm>
          <a:prstGeom prst="rect">
            <a:avLst/>
          </a:prstGeom>
        </p:spPr>
      </p:pic>
      <p:pic>
        <p:nvPicPr>
          <p:cNvPr id="3" name="Picture 2" descr="A colorful square with a mathematical symbol&#10;&#10;Description automatically generated with medium confidence">
            <a:extLst>
              <a:ext uri="{FF2B5EF4-FFF2-40B4-BE49-F238E27FC236}">
                <a16:creationId xmlns:a16="http://schemas.microsoft.com/office/drawing/2014/main" id="{C79BB4F2-F709-D407-B4F8-8F8BAE6BA72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37619" y="0"/>
            <a:ext cx="854381" cy="1187669"/>
          </a:xfrm>
          <a:prstGeom prst="rect">
            <a:avLst/>
          </a:prstGeom>
        </p:spPr>
      </p:pic>
    </p:spTree>
    <p:extLst>
      <p:ext uri="{BB962C8B-B14F-4D97-AF65-F5344CB8AC3E}">
        <p14:creationId xmlns:p14="http://schemas.microsoft.com/office/powerpoint/2010/main" val="1661896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17D974B-729C-4A84-8A05-3B5CB019325B}"/>
              </a:ext>
            </a:extLst>
          </p:cNvPr>
          <p:cNvSpPr>
            <a:spLocks noGrp="1"/>
          </p:cNvSpPr>
          <p:nvPr>
            <p:ph idx="1"/>
          </p:nvPr>
        </p:nvSpPr>
        <p:spPr>
          <a:xfrm>
            <a:off x="273204" y="1583472"/>
            <a:ext cx="11446727" cy="5096107"/>
          </a:xfrm>
        </p:spPr>
        <p:txBody>
          <a:bodyPr vert="horz" lIns="91440" tIns="45720" rIns="91440" bIns="45720" rtlCol="0">
            <a:normAutofit/>
          </a:bodyPr>
          <a:lstStyle/>
          <a:p>
            <a:r>
              <a:rPr lang="en-GB" sz="3600" dirty="0">
                <a:latin typeface="Calibri" panose="020F0502020204030204" pitchFamily="34" charset="0"/>
                <a:ea typeface="Calibri" panose="020F0502020204030204" pitchFamily="34" charset="0"/>
                <a:cs typeface="Calibri" panose="020F0502020204030204" pitchFamily="34" charset="0"/>
              </a:rPr>
              <a:t>New </a:t>
            </a:r>
            <a:r>
              <a:rPr lang="en-GB" sz="3600" dirty="0">
                <a:effectLst/>
                <a:latin typeface="Calibri" panose="020F0502020204030204" pitchFamily="34" charset="0"/>
                <a:ea typeface="Calibri" panose="020F0502020204030204" pitchFamily="34" charset="0"/>
                <a:cs typeface="Calibri" panose="020F0502020204030204" pitchFamily="34" charset="0"/>
              </a:rPr>
              <a:t>Mental Maths scheme introduced in January 2024.</a:t>
            </a:r>
          </a:p>
          <a:p>
            <a:r>
              <a:rPr lang="en-GB" sz="3600" dirty="0">
                <a:latin typeface="Calibri" panose="020F0502020204030204" pitchFamily="34" charset="0"/>
                <a:ea typeface="Calibri" panose="020F0502020204030204" pitchFamily="34" charset="0"/>
                <a:cs typeface="Calibri" panose="020F0502020204030204" pitchFamily="34" charset="0"/>
              </a:rPr>
              <a:t>PVG launched in their classes (22-1-24).</a:t>
            </a:r>
          </a:p>
          <a:p>
            <a:r>
              <a:rPr lang="en-GB" sz="3600" dirty="0">
                <a:effectLst/>
                <a:latin typeface="Calibri" panose="020F0502020204030204" pitchFamily="34" charset="0"/>
                <a:ea typeface="Calibri" panose="020F0502020204030204" pitchFamily="34" charset="0"/>
                <a:cs typeface="Calibri" panose="020F0502020204030204" pitchFamily="34" charset="0"/>
              </a:rPr>
              <a:t>PVG also promoted weekly sessions on J2e Blast to develop times table knowledge.</a:t>
            </a:r>
          </a:p>
          <a:p>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2400" b="1" dirty="0">
              <a:cs typeface="Calibri"/>
            </a:endParaRPr>
          </a:p>
        </p:txBody>
      </p:sp>
      <p:sp>
        <p:nvSpPr>
          <p:cNvPr id="6" name="Title 5">
            <a:extLst>
              <a:ext uri="{FF2B5EF4-FFF2-40B4-BE49-F238E27FC236}">
                <a16:creationId xmlns:a16="http://schemas.microsoft.com/office/drawing/2014/main" id="{2E6EE87C-4FD0-0742-8000-6CE85529FCAD}"/>
              </a:ext>
            </a:extLst>
          </p:cNvPr>
          <p:cNvSpPr>
            <a:spLocks noGrp="1"/>
          </p:cNvSpPr>
          <p:nvPr>
            <p:ph type="title"/>
          </p:nvPr>
        </p:nvSpPr>
        <p:spPr>
          <a:xfrm>
            <a:off x="273205" y="178422"/>
            <a:ext cx="11446727" cy="1271238"/>
          </a:xfrm>
          <a:solidFill>
            <a:srgbClr val="FF0000"/>
          </a:solidFill>
        </p:spPr>
        <p:txBody>
          <a:bodyPr>
            <a:normAutofit/>
          </a:bodyPr>
          <a:lstStyle/>
          <a:p>
            <a:pPr marR="0" lvl="0" algn="l" defTabSz="457200" rtl="0" eaLnBrk="1" fontAlgn="auto" latinLnBrk="0" hangingPunct="1">
              <a:lnSpc>
                <a:spcPct val="100000"/>
              </a:lnSpc>
              <a:spcBef>
                <a:spcPts val="0"/>
              </a:spcBef>
              <a:spcAft>
                <a:spcPts val="0"/>
              </a:spcAft>
              <a:buClrTx/>
              <a:buSzTx/>
              <a:tabLst/>
              <a:defRPr/>
            </a:pPr>
            <a:r>
              <a:rPr lang="en-GB" sz="3600" b="1" kern="1200" cap="none" dirty="0">
                <a:solidFill>
                  <a:schemeClr val="lt1"/>
                </a:solidFill>
                <a:effectLst/>
                <a:latin typeface="+mn-lt"/>
                <a:ea typeface="+mn-ea"/>
                <a:cs typeface="+mn-cs"/>
              </a:rPr>
              <a:t>Target 3: Develop whole school approach to developing mental processes and times table knowledge.</a:t>
            </a:r>
            <a:endParaRPr lang="en-GB" sz="3600" b="1" kern="1200" cap="none" dirty="0">
              <a:solidFill>
                <a:schemeClr val="lt1"/>
              </a:solidFill>
              <a:effectLst/>
              <a:latin typeface="+mn-lt"/>
              <a:ea typeface="+mn-ea"/>
              <a:cs typeface="Times New Roman" panose="02020603050405020304" pitchFamily="18" charset="0"/>
            </a:endParaRPr>
          </a:p>
        </p:txBody>
      </p:sp>
    </p:spTree>
    <p:extLst>
      <p:ext uri="{BB962C8B-B14F-4D97-AF65-F5344CB8AC3E}">
        <p14:creationId xmlns:p14="http://schemas.microsoft.com/office/powerpoint/2010/main" val="20357852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7E743C-DDB1-2162-52B3-1E93305F278D}"/>
              </a:ext>
            </a:extLst>
          </p:cNvPr>
          <p:cNvSpPr>
            <a:spLocks noGrp="1"/>
          </p:cNvSpPr>
          <p:nvPr>
            <p:ph type="title"/>
          </p:nvPr>
        </p:nvSpPr>
        <p:spPr>
          <a:xfrm flipH="1">
            <a:off x="9770299" y="2195119"/>
            <a:ext cx="2421700" cy="2704052"/>
          </a:xfrm>
        </p:spPr>
        <p:txBody>
          <a:bodyPr>
            <a:noAutofit/>
          </a:bodyPr>
          <a:lstStyle/>
          <a:p>
            <a:pPr algn="ctr"/>
            <a:r>
              <a:rPr lang="en-GB" sz="4400" b="1" cap="none" dirty="0"/>
              <a:t>Year 6 approach to testing</a:t>
            </a:r>
          </a:p>
        </p:txBody>
      </p:sp>
      <p:pic>
        <p:nvPicPr>
          <p:cNvPr id="5" name="Content Placeholder 4" descr="A table with a cartoon character and numbers&#10;&#10;Description automatically generated">
            <a:extLst>
              <a:ext uri="{FF2B5EF4-FFF2-40B4-BE49-F238E27FC236}">
                <a16:creationId xmlns:a16="http://schemas.microsoft.com/office/drawing/2014/main" id="{DD8ADCAA-A2D3-051D-9563-29663A6C9B0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 y="0"/>
            <a:ext cx="9770301" cy="6858000"/>
          </a:xfrm>
        </p:spPr>
      </p:pic>
    </p:spTree>
    <p:extLst>
      <p:ext uri="{BB962C8B-B14F-4D97-AF65-F5344CB8AC3E}">
        <p14:creationId xmlns:p14="http://schemas.microsoft.com/office/powerpoint/2010/main" val="16458038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17D974B-729C-4A84-8A05-3B5CB019325B}"/>
              </a:ext>
            </a:extLst>
          </p:cNvPr>
          <p:cNvSpPr>
            <a:spLocks noGrp="1"/>
          </p:cNvSpPr>
          <p:nvPr>
            <p:ph idx="1"/>
          </p:nvPr>
        </p:nvSpPr>
        <p:spPr>
          <a:xfrm>
            <a:off x="273204" y="1583472"/>
            <a:ext cx="11613996" cy="5096107"/>
          </a:xfrm>
        </p:spPr>
        <p:txBody>
          <a:bodyPr vert="horz" lIns="91440" tIns="45720" rIns="91440" bIns="45720" rtlCol="0">
            <a:normAutofit/>
          </a:bodyPr>
          <a:lstStyle/>
          <a:p>
            <a:r>
              <a:rPr lang="en-GB" sz="3600" dirty="0">
                <a:latin typeface="Calibri" panose="020F0502020204030204" pitchFamily="34" charset="0"/>
                <a:ea typeface="Calibri" panose="020F0502020204030204" pitchFamily="34" charset="0"/>
                <a:cs typeface="Calibri" panose="020F0502020204030204" pitchFamily="34" charset="0"/>
              </a:rPr>
              <a:t>All classes have improved their average weekly score.</a:t>
            </a:r>
          </a:p>
          <a:p>
            <a:r>
              <a:rPr lang="en-GB" sz="3600" dirty="0">
                <a:effectLst/>
                <a:latin typeface="Calibri" panose="020F0502020204030204" pitchFamily="34" charset="0"/>
                <a:ea typeface="Calibri" panose="020F0502020204030204" pitchFamily="34" charset="0"/>
                <a:cs typeface="Calibri" panose="020F0502020204030204" pitchFamily="34" charset="0"/>
              </a:rPr>
              <a:t>Pupil Questionnaire from Y2 – Y6 showed that: </a:t>
            </a:r>
          </a:p>
          <a:p>
            <a:pPr lvl="1"/>
            <a:r>
              <a:rPr lang="en-GB" sz="3200" dirty="0">
                <a:latin typeface="Calibri" panose="020F0502020204030204" pitchFamily="34" charset="0"/>
                <a:ea typeface="Calibri" panose="020F0502020204030204" pitchFamily="34" charset="0"/>
                <a:cs typeface="Calibri" panose="020F0502020204030204" pitchFamily="34" charset="0"/>
              </a:rPr>
              <a:t>78% of pupils said their confidence in using mental maths has improved</a:t>
            </a:r>
          </a:p>
          <a:p>
            <a:pPr lvl="1"/>
            <a:r>
              <a:rPr lang="en-GB" sz="3200" dirty="0">
                <a:effectLst/>
                <a:latin typeface="Calibri" panose="020F0502020204030204" pitchFamily="34" charset="0"/>
                <a:ea typeface="Calibri" panose="020F0502020204030204" pitchFamily="34" charset="0"/>
                <a:cs typeface="Calibri" panose="020F0502020204030204" pitchFamily="34" charset="0"/>
              </a:rPr>
              <a:t>72% </a:t>
            </a:r>
            <a:r>
              <a:rPr lang="en-GB" sz="3200" dirty="0">
                <a:latin typeface="Calibri" panose="020F0502020204030204" pitchFamily="34" charset="0"/>
                <a:ea typeface="Calibri" panose="020F0502020204030204" pitchFamily="34" charset="0"/>
                <a:cs typeface="Calibri" panose="020F0502020204030204" pitchFamily="34" charset="0"/>
              </a:rPr>
              <a:t>of pupils said that they were confident in learning their times tables.</a:t>
            </a:r>
            <a:endParaRPr lang="en-GB" sz="36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2400" b="1" dirty="0">
              <a:cs typeface="Calibri"/>
            </a:endParaRPr>
          </a:p>
        </p:txBody>
      </p:sp>
      <p:sp>
        <p:nvSpPr>
          <p:cNvPr id="6" name="Title 5">
            <a:extLst>
              <a:ext uri="{FF2B5EF4-FFF2-40B4-BE49-F238E27FC236}">
                <a16:creationId xmlns:a16="http://schemas.microsoft.com/office/drawing/2014/main" id="{2E6EE87C-4FD0-0742-8000-6CE85529FCAD}"/>
              </a:ext>
            </a:extLst>
          </p:cNvPr>
          <p:cNvSpPr>
            <a:spLocks noGrp="1"/>
          </p:cNvSpPr>
          <p:nvPr>
            <p:ph type="title"/>
          </p:nvPr>
        </p:nvSpPr>
        <p:spPr>
          <a:xfrm>
            <a:off x="273205" y="178422"/>
            <a:ext cx="11446727" cy="1271238"/>
          </a:xfrm>
          <a:solidFill>
            <a:srgbClr val="FF0000"/>
          </a:solidFill>
        </p:spPr>
        <p:txBody>
          <a:bodyPr>
            <a:normAutofit/>
          </a:bodyPr>
          <a:lstStyle/>
          <a:p>
            <a:pPr marR="0" lvl="0" algn="l" defTabSz="457200" rtl="0" eaLnBrk="1" fontAlgn="auto" latinLnBrk="0" hangingPunct="1">
              <a:lnSpc>
                <a:spcPct val="100000"/>
              </a:lnSpc>
              <a:spcBef>
                <a:spcPts val="0"/>
              </a:spcBef>
              <a:spcAft>
                <a:spcPts val="0"/>
              </a:spcAft>
              <a:buClrTx/>
              <a:buSzTx/>
              <a:tabLst/>
              <a:defRPr/>
            </a:pPr>
            <a:r>
              <a:rPr lang="en-GB" sz="3600" b="1" kern="1200" cap="none" dirty="0">
                <a:solidFill>
                  <a:schemeClr val="lt1"/>
                </a:solidFill>
                <a:effectLst/>
                <a:latin typeface="+mn-lt"/>
                <a:ea typeface="+mn-ea"/>
                <a:cs typeface="+mn-cs"/>
              </a:rPr>
              <a:t>Target 3: Develop whole school approach to developing mental processes and times table knowledge.</a:t>
            </a:r>
            <a:endParaRPr lang="en-GB" sz="3600" b="1" kern="1200" cap="none" dirty="0">
              <a:solidFill>
                <a:schemeClr val="lt1"/>
              </a:solidFill>
              <a:effectLst/>
              <a:latin typeface="+mn-lt"/>
              <a:ea typeface="+mn-ea"/>
              <a:cs typeface="Times New Roman" panose="02020603050405020304" pitchFamily="18" charset="0"/>
            </a:endParaRPr>
          </a:p>
        </p:txBody>
      </p:sp>
    </p:spTree>
    <p:extLst>
      <p:ext uri="{BB962C8B-B14F-4D97-AF65-F5344CB8AC3E}">
        <p14:creationId xmlns:p14="http://schemas.microsoft.com/office/powerpoint/2010/main" val="27460999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19F03722-0DD1-29D1-2C3D-38E17F8FF673}"/>
              </a:ext>
            </a:extLst>
          </p:cNvPr>
          <p:cNvGraphicFramePr>
            <a:graphicFrameLocks noGrp="1"/>
          </p:cNvGraphicFramePr>
          <p:nvPr>
            <p:ph idx="1"/>
            <p:extLst>
              <p:ext uri="{D42A27DB-BD31-4B8C-83A1-F6EECF244321}">
                <p14:modId xmlns:p14="http://schemas.microsoft.com/office/powerpoint/2010/main" val="3132194448"/>
              </p:ext>
            </p:extLst>
          </p:nvPr>
        </p:nvGraphicFramePr>
        <p:xfrm>
          <a:off x="1359017" y="1187669"/>
          <a:ext cx="8758104" cy="4882394"/>
        </p:xfrm>
        <a:graphic>
          <a:graphicData uri="http://schemas.openxmlformats.org/drawingml/2006/table">
            <a:tbl>
              <a:tblPr firstRow="1" bandRow="1">
                <a:tableStyleId>{69CF1AB2-1976-4502-BF36-3FF5EA218861}</a:tableStyleId>
              </a:tblPr>
              <a:tblGrid>
                <a:gridCol w="2919368">
                  <a:extLst>
                    <a:ext uri="{9D8B030D-6E8A-4147-A177-3AD203B41FA5}">
                      <a16:colId xmlns:a16="http://schemas.microsoft.com/office/drawing/2014/main" val="1095684120"/>
                    </a:ext>
                  </a:extLst>
                </a:gridCol>
                <a:gridCol w="2919368">
                  <a:extLst>
                    <a:ext uri="{9D8B030D-6E8A-4147-A177-3AD203B41FA5}">
                      <a16:colId xmlns:a16="http://schemas.microsoft.com/office/drawing/2014/main" val="3439859959"/>
                    </a:ext>
                  </a:extLst>
                </a:gridCol>
                <a:gridCol w="2919368">
                  <a:extLst>
                    <a:ext uri="{9D8B030D-6E8A-4147-A177-3AD203B41FA5}">
                      <a16:colId xmlns:a16="http://schemas.microsoft.com/office/drawing/2014/main" val="1279176175"/>
                    </a:ext>
                  </a:extLst>
                </a:gridCol>
              </a:tblGrid>
              <a:tr h="1252914">
                <a:tc>
                  <a:txBody>
                    <a:bodyPr/>
                    <a:lstStyle/>
                    <a:p>
                      <a:pPr algn="ctr"/>
                      <a:endParaRPr lang="en-GB" sz="2800" b="1" dirty="0"/>
                    </a:p>
                  </a:txBody>
                  <a:tcPr anchor="ctr"/>
                </a:tc>
                <a:tc>
                  <a:txBody>
                    <a:bodyPr/>
                    <a:lstStyle/>
                    <a:p>
                      <a:pPr algn="ctr"/>
                      <a:r>
                        <a:rPr lang="en-GB" sz="2800" dirty="0"/>
                        <a:t>Average score before scheme</a:t>
                      </a:r>
                    </a:p>
                  </a:txBody>
                  <a:tcPr anchor="ct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2800" dirty="0"/>
                        <a:t>Average score</a:t>
                      </a:r>
                    </a:p>
                    <a:p>
                      <a:pPr marL="0" marR="0" lvl="0" indent="0" algn="ctr" defTabSz="457200" rtl="0" eaLnBrk="1" fontAlgn="auto" latinLnBrk="0" hangingPunct="1">
                        <a:lnSpc>
                          <a:spcPct val="100000"/>
                        </a:lnSpc>
                        <a:spcBef>
                          <a:spcPts val="0"/>
                        </a:spcBef>
                        <a:spcAft>
                          <a:spcPts val="0"/>
                        </a:spcAft>
                        <a:buClrTx/>
                        <a:buSzTx/>
                        <a:buFontTx/>
                        <a:buNone/>
                        <a:tabLst/>
                        <a:defRPr/>
                      </a:pPr>
                      <a:r>
                        <a:rPr lang="en-GB" sz="2800" dirty="0"/>
                        <a:t>after scheme</a:t>
                      </a:r>
                    </a:p>
                  </a:txBody>
                  <a:tcPr anchor="ctr"/>
                </a:tc>
                <a:extLst>
                  <a:ext uri="{0D108BD9-81ED-4DB2-BD59-A6C34878D82A}">
                    <a16:rowId xmlns:a16="http://schemas.microsoft.com/office/drawing/2014/main" val="684307870"/>
                  </a:ext>
                </a:extLst>
              </a:tr>
              <a:tr h="725896">
                <a:tc>
                  <a:txBody>
                    <a:bodyPr/>
                    <a:lstStyle/>
                    <a:p>
                      <a:pPr algn="ctr"/>
                      <a:r>
                        <a:rPr lang="en-GB" sz="2800" b="1" dirty="0"/>
                        <a:t>Year 2</a:t>
                      </a:r>
                    </a:p>
                  </a:txBody>
                  <a:tcPr anchor="ctr"/>
                </a:tc>
                <a:tc>
                  <a:txBody>
                    <a:bodyPr/>
                    <a:lstStyle/>
                    <a:p>
                      <a:pPr algn="ctr"/>
                      <a:r>
                        <a:rPr lang="en-GB" sz="2800" b="1" dirty="0"/>
                        <a:t>4.9</a:t>
                      </a:r>
                    </a:p>
                  </a:txBody>
                  <a:tcPr anchor="ctr"/>
                </a:tc>
                <a:tc>
                  <a:txBody>
                    <a:bodyPr/>
                    <a:lstStyle/>
                    <a:p>
                      <a:pPr algn="ctr"/>
                      <a:r>
                        <a:rPr lang="en-GB" sz="2800" b="1" dirty="0"/>
                        <a:t>6.8</a:t>
                      </a:r>
                    </a:p>
                  </a:txBody>
                  <a:tcPr anchor="ctr"/>
                </a:tc>
                <a:extLst>
                  <a:ext uri="{0D108BD9-81ED-4DB2-BD59-A6C34878D82A}">
                    <a16:rowId xmlns:a16="http://schemas.microsoft.com/office/drawing/2014/main" val="1052971579"/>
                  </a:ext>
                </a:extLst>
              </a:tr>
              <a:tr h="725896">
                <a:tc>
                  <a:txBody>
                    <a:bodyPr/>
                    <a:lstStyle/>
                    <a:p>
                      <a:pPr algn="ctr"/>
                      <a:r>
                        <a:rPr lang="en-GB" sz="2800" b="1" dirty="0"/>
                        <a:t>Year 3</a:t>
                      </a:r>
                    </a:p>
                  </a:txBody>
                  <a:tcPr anchor="ctr"/>
                </a:tc>
                <a:tc>
                  <a:txBody>
                    <a:bodyPr/>
                    <a:lstStyle/>
                    <a:p>
                      <a:pPr algn="ctr"/>
                      <a:r>
                        <a:rPr lang="en-GB" sz="2800" b="1" dirty="0"/>
                        <a:t>7.1</a:t>
                      </a:r>
                    </a:p>
                  </a:txBody>
                  <a:tcPr anchor="ctr"/>
                </a:tc>
                <a:tc>
                  <a:txBody>
                    <a:bodyPr/>
                    <a:lstStyle/>
                    <a:p>
                      <a:pPr algn="ctr"/>
                      <a:r>
                        <a:rPr lang="en-GB" sz="2800" b="1" dirty="0"/>
                        <a:t>8.1</a:t>
                      </a:r>
                    </a:p>
                  </a:txBody>
                  <a:tcPr anchor="ctr"/>
                </a:tc>
                <a:extLst>
                  <a:ext uri="{0D108BD9-81ED-4DB2-BD59-A6C34878D82A}">
                    <a16:rowId xmlns:a16="http://schemas.microsoft.com/office/drawing/2014/main" val="3294451719"/>
                  </a:ext>
                </a:extLst>
              </a:tr>
              <a:tr h="725896">
                <a:tc>
                  <a:txBody>
                    <a:bodyPr/>
                    <a:lstStyle/>
                    <a:p>
                      <a:pPr algn="ctr"/>
                      <a:r>
                        <a:rPr lang="en-GB" sz="2800" b="1" dirty="0"/>
                        <a:t>Year 4</a:t>
                      </a:r>
                    </a:p>
                  </a:txBody>
                  <a:tcPr anchor="ctr"/>
                </a:tc>
                <a:tc>
                  <a:txBody>
                    <a:bodyPr/>
                    <a:lstStyle/>
                    <a:p>
                      <a:pPr algn="ctr"/>
                      <a:r>
                        <a:rPr lang="en-GB" sz="2800" b="1" dirty="0"/>
                        <a:t>4.6</a:t>
                      </a:r>
                    </a:p>
                  </a:txBody>
                  <a:tcPr anchor="ctr"/>
                </a:tc>
                <a:tc>
                  <a:txBody>
                    <a:bodyPr/>
                    <a:lstStyle/>
                    <a:p>
                      <a:pPr algn="ctr"/>
                      <a:r>
                        <a:rPr lang="en-GB" sz="2800" b="1" dirty="0"/>
                        <a:t>6.2</a:t>
                      </a:r>
                    </a:p>
                  </a:txBody>
                  <a:tcPr anchor="ctr"/>
                </a:tc>
                <a:extLst>
                  <a:ext uri="{0D108BD9-81ED-4DB2-BD59-A6C34878D82A}">
                    <a16:rowId xmlns:a16="http://schemas.microsoft.com/office/drawing/2014/main" val="1755671145"/>
                  </a:ext>
                </a:extLst>
              </a:tr>
              <a:tr h="725896">
                <a:tc>
                  <a:txBody>
                    <a:bodyPr/>
                    <a:lstStyle/>
                    <a:p>
                      <a:pPr algn="ctr"/>
                      <a:r>
                        <a:rPr lang="en-GB" sz="2800" b="1" dirty="0"/>
                        <a:t>Year  5</a:t>
                      </a:r>
                    </a:p>
                  </a:txBody>
                  <a:tcPr anchor="ctr"/>
                </a:tc>
                <a:tc>
                  <a:txBody>
                    <a:bodyPr/>
                    <a:lstStyle/>
                    <a:p>
                      <a:pPr algn="ctr"/>
                      <a:r>
                        <a:rPr lang="en-GB" sz="2800" b="1" dirty="0"/>
                        <a:t>6.8</a:t>
                      </a:r>
                    </a:p>
                  </a:txBody>
                  <a:tcPr anchor="ctr"/>
                </a:tc>
                <a:tc>
                  <a:txBody>
                    <a:bodyPr/>
                    <a:lstStyle/>
                    <a:p>
                      <a:pPr algn="ctr"/>
                      <a:r>
                        <a:rPr lang="en-GB" sz="2800" b="1" dirty="0"/>
                        <a:t>7.6</a:t>
                      </a:r>
                    </a:p>
                  </a:txBody>
                  <a:tcPr anchor="ctr"/>
                </a:tc>
                <a:extLst>
                  <a:ext uri="{0D108BD9-81ED-4DB2-BD59-A6C34878D82A}">
                    <a16:rowId xmlns:a16="http://schemas.microsoft.com/office/drawing/2014/main" val="3399100563"/>
                  </a:ext>
                </a:extLst>
              </a:tr>
              <a:tr h="725896">
                <a:tc>
                  <a:txBody>
                    <a:bodyPr/>
                    <a:lstStyle/>
                    <a:p>
                      <a:pPr algn="ctr"/>
                      <a:r>
                        <a:rPr lang="en-GB" sz="2800" b="1" dirty="0"/>
                        <a:t>Year 6</a:t>
                      </a:r>
                    </a:p>
                  </a:txBody>
                  <a:tcPr anchor="ctr"/>
                </a:tc>
                <a:tc>
                  <a:txBody>
                    <a:bodyPr/>
                    <a:lstStyle/>
                    <a:p>
                      <a:pPr algn="ctr"/>
                      <a:r>
                        <a:rPr lang="en-GB" sz="2800" b="1" dirty="0"/>
                        <a:t>7.8</a:t>
                      </a:r>
                    </a:p>
                  </a:txBody>
                  <a:tcPr anchor="ctr"/>
                </a:tc>
                <a:tc>
                  <a:txBody>
                    <a:bodyPr/>
                    <a:lstStyle/>
                    <a:p>
                      <a:pPr algn="ctr"/>
                      <a:r>
                        <a:rPr lang="en-GB" sz="2800" b="1" dirty="0"/>
                        <a:t>9.1</a:t>
                      </a:r>
                    </a:p>
                  </a:txBody>
                  <a:tcPr anchor="ctr"/>
                </a:tc>
                <a:extLst>
                  <a:ext uri="{0D108BD9-81ED-4DB2-BD59-A6C34878D82A}">
                    <a16:rowId xmlns:a16="http://schemas.microsoft.com/office/drawing/2014/main" val="1407009414"/>
                  </a:ext>
                </a:extLst>
              </a:tr>
            </a:tbl>
          </a:graphicData>
        </a:graphic>
      </p:graphicFrame>
      <p:sp>
        <p:nvSpPr>
          <p:cNvPr id="9" name="Title 1">
            <a:extLst>
              <a:ext uri="{FF2B5EF4-FFF2-40B4-BE49-F238E27FC236}">
                <a16:creationId xmlns:a16="http://schemas.microsoft.com/office/drawing/2014/main" id="{74FCD7C6-5339-75C1-63C3-73A8446C4FD9}"/>
              </a:ext>
            </a:extLst>
          </p:cNvPr>
          <p:cNvSpPr>
            <a:spLocks noGrp="1"/>
          </p:cNvSpPr>
          <p:nvPr>
            <p:ph type="title"/>
          </p:nvPr>
        </p:nvSpPr>
        <p:spPr>
          <a:xfrm>
            <a:off x="2311879" y="93316"/>
            <a:ext cx="7039719" cy="726196"/>
          </a:xfrm>
          <a:solidFill>
            <a:srgbClr val="FF0000"/>
          </a:solidFill>
        </p:spPr>
        <p:txBody>
          <a:bodyPr>
            <a:normAutofit/>
          </a:bodyPr>
          <a:lstStyle/>
          <a:p>
            <a:pPr algn="ctr"/>
            <a:r>
              <a:rPr lang="en-US" sz="4000" b="1" cap="none" dirty="0">
                <a:latin typeface="+mn-lt"/>
                <a:cs typeface="Calibri Light"/>
              </a:rPr>
              <a:t>Mathematics &amp; Numeracy Focus</a:t>
            </a:r>
          </a:p>
        </p:txBody>
      </p:sp>
      <p:pic>
        <p:nvPicPr>
          <p:cNvPr id="10" name="Picture 4" descr="A close up of a sign&#10;&#10;Description generated with very high confidence">
            <a:extLst>
              <a:ext uri="{FF2B5EF4-FFF2-40B4-BE49-F238E27FC236}">
                <a16:creationId xmlns:a16="http://schemas.microsoft.com/office/drawing/2014/main" id="{4DCB2883-F498-DB79-FD4A-0AB98CA27D51}"/>
              </a:ext>
            </a:extLst>
          </p:cNvPr>
          <p:cNvPicPr>
            <a:picLocks noChangeAspect="1"/>
          </p:cNvPicPr>
          <p:nvPr/>
        </p:nvPicPr>
        <p:blipFill>
          <a:blip r:embed="rId2"/>
          <a:stretch>
            <a:fillRect/>
          </a:stretch>
        </p:blipFill>
        <p:spPr>
          <a:xfrm>
            <a:off x="0" y="0"/>
            <a:ext cx="1060132" cy="1068847"/>
          </a:xfrm>
          <a:prstGeom prst="rect">
            <a:avLst/>
          </a:prstGeom>
        </p:spPr>
      </p:pic>
      <p:pic>
        <p:nvPicPr>
          <p:cNvPr id="11" name="Picture 10" descr="A colorful square with a mathematical symbol&#10;&#10;Description automatically generated with medium confidence">
            <a:extLst>
              <a:ext uri="{FF2B5EF4-FFF2-40B4-BE49-F238E27FC236}">
                <a16:creationId xmlns:a16="http://schemas.microsoft.com/office/drawing/2014/main" id="{1E2F9201-0115-3B40-69E8-1EA1F0B56F2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37619" y="0"/>
            <a:ext cx="854381" cy="1187669"/>
          </a:xfrm>
          <a:prstGeom prst="rect">
            <a:avLst/>
          </a:prstGeom>
        </p:spPr>
      </p:pic>
    </p:spTree>
    <p:extLst>
      <p:ext uri="{BB962C8B-B14F-4D97-AF65-F5344CB8AC3E}">
        <p14:creationId xmlns:p14="http://schemas.microsoft.com/office/powerpoint/2010/main" val="16337274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a:extLst>
            <a:ext uri="{FF2B5EF4-FFF2-40B4-BE49-F238E27FC236}">
              <a16:creationId xmlns:a16="http://schemas.microsoft.com/office/drawing/2014/main" id="{68A4D654-388A-5312-AF99-79244C1BE3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55E2358-D27E-A045-3B2A-204728E2F6F3}"/>
              </a:ext>
            </a:extLst>
          </p:cNvPr>
          <p:cNvSpPr>
            <a:spLocks noGrp="1"/>
          </p:cNvSpPr>
          <p:nvPr>
            <p:ph type="ctrTitle"/>
          </p:nvPr>
        </p:nvSpPr>
        <p:spPr>
          <a:xfrm>
            <a:off x="444045" y="3088717"/>
            <a:ext cx="4529422" cy="2601011"/>
          </a:xfrm>
        </p:spPr>
        <p:txBody>
          <a:bodyPr>
            <a:normAutofit fontScale="90000"/>
          </a:bodyPr>
          <a:lstStyle/>
          <a:p>
            <a:pPr algn="l"/>
            <a:r>
              <a:rPr lang="en-US" sz="6000" b="1" cap="none" dirty="0">
                <a:cs typeface="Calibri Light"/>
              </a:rPr>
              <a:t>Monitoring Committee Feedback</a:t>
            </a:r>
            <a:br>
              <a:rPr lang="en-US" sz="6000" b="1" cap="none" dirty="0">
                <a:cs typeface="Calibri Light"/>
              </a:rPr>
            </a:br>
            <a:br>
              <a:rPr lang="en-US" sz="6000" b="1" cap="none" dirty="0">
                <a:cs typeface="Calibri Light"/>
              </a:rPr>
            </a:br>
            <a:r>
              <a:rPr lang="en-US" sz="6000" b="1" cap="none" dirty="0">
                <a:cs typeface="Calibri Light"/>
              </a:rPr>
              <a:t>July 2024</a:t>
            </a:r>
            <a:br>
              <a:rPr lang="en-US" sz="6000" b="1" cap="none" dirty="0">
                <a:cs typeface="Calibri Light"/>
              </a:rPr>
            </a:br>
            <a:endParaRPr lang="en-US" sz="6000" b="1" cap="none" dirty="0"/>
          </a:p>
        </p:txBody>
      </p:sp>
      <p:sp>
        <p:nvSpPr>
          <p:cNvPr id="178" name="Freeform 5">
            <a:extLst>
              <a:ext uri="{FF2B5EF4-FFF2-40B4-BE49-F238E27FC236}">
                <a16:creationId xmlns:a16="http://schemas.microsoft.com/office/drawing/2014/main" id="{8C6B0C6C-38CE-A7C9-4F80-0800B24CC1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5827529" y="660400"/>
            <a:ext cx="6381405" cy="6214533"/>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tx1"/>
          </a:solidFill>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14" name="Freeform 14">
            <a:extLst>
              <a:ext uri="{FF2B5EF4-FFF2-40B4-BE49-F238E27FC236}">
                <a16:creationId xmlns:a16="http://schemas.microsoft.com/office/drawing/2014/main" id="{0A09642B-F1AD-5019-1380-B1EB641AE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81603" y="104899"/>
            <a:ext cx="6896713" cy="6005491"/>
          </a:xfrm>
          <a:custGeom>
            <a:avLst/>
            <a:gdLst>
              <a:gd name="connsiteX0" fmla="*/ 3912717 w 6896713"/>
              <a:gd name="connsiteY0" fmla="*/ 0 h 6005491"/>
              <a:gd name="connsiteX1" fmla="*/ 6679426 w 6896713"/>
              <a:gd name="connsiteY1" fmla="*/ 1146008 h 6005491"/>
              <a:gd name="connsiteX2" fmla="*/ 6896713 w 6896713"/>
              <a:gd name="connsiteY2" fmla="*/ 1385085 h 6005491"/>
              <a:gd name="connsiteX3" fmla="*/ 6896713 w 6896713"/>
              <a:gd name="connsiteY3" fmla="*/ 1431256 h 6005491"/>
              <a:gd name="connsiteX4" fmla="*/ 6657442 w 6896713"/>
              <a:gd name="connsiteY4" fmla="*/ 1167992 h 6005491"/>
              <a:gd name="connsiteX5" fmla="*/ 3912717 w 6896713"/>
              <a:gd name="connsiteY5" fmla="*/ 31089 h 6005491"/>
              <a:gd name="connsiteX6" fmla="*/ 31089 w 6896713"/>
              <a:gd name="connsiteY6" fmla="*/ 3912717 h 6005491"/>
              <a:gd name="connsiteX7" fmla="*/ 593046 w 6896713"/>
              <a:gd name="connsiteY7" fmla="*/ 5925483 h 6005491"/>
              <a:gd name="connsiteX8" fmla="*/ 633874 w 6896713"/>
              <a:gd name="connsiteY8" fmla="*/ 5989169 h 6005491"/>
              <a:gd name="connsiteX9" fmla="*/ 607415 w 6896713"/>
              <a:gd name="connsiteY9" fmla="*/ 6005491 h 6005491"/>
              <a:gd name="connsiteX10" fmla="*/ 566458 w 6896713"/>
              <a:gd name="connsiteY10" fmla="*/ 5941603 h 6005491"/>
              <a:gd name="connsiteX11" fmla="*/ 0 w 6896713"/>
              <a:gd name="connsiteY11" fmla="*/ 3912717 h 6005491"/>
              <a:gd name="connsiteX12" fmla="*/ 3912717 w 6896713"/>
              <a:gd name="connsiteY12" fmla="*/ 0 h 6005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96713" h="6005491">
                <a:moveTo>
                  <a:pt x="3912717" y="0"/>
                </a:moveTo>
                <a:cubicBezTo>
                  <a:pt x="4993184" y="0"/>
                  <a:pt x="5971363" y="437946"/>
                  <a:pt x="6679426" y="1146008"/>
                </a:cubicBezTo>
                <a:lnTo>
                  <a:pt x="6896713" y="1385085"/>
                </a:lnTo>
                <a:lnTo>
                  <a:pt x="6896713" y="1431256"/>
                </a:lnTo>
                <a:lnTo>
                  <a:pt x="6657442" y="1167992"/>
                </a:lnTo>
                <a:cubicBezTo>
                  <a:pt x="5955006" y="465555"/>
                  <a:pt x="4984599" y="31089"/>
                  <a:pt x="3912717" y="31089"/>
                </a:cubicBezTo>
                <a:cubicBezTo>
                  <a:pt x="1768953" y="31089"/>
                  <a:pt x="31089" y="1768953"/>
                  <a:pt x="31089" y="3912717"/>
                </a:cubicBezTo>
                <a:cubicBezTo>
                  <a:pt x="31089" y="4649636"/>
                  <a:pt x="236442" y="5338592"/>
                  <a:pt x="593046" y="5925483"/>
                </a:cubicBezTo>
                <a:lnTo>
                  <a:pt x="633874" y="5989169"/>
                </a:lnTo>
                <a:lnTo>
                  <a:pt x="607415" y="6005491"/>
                </a:lnTo>
                <a:lnTo>
                  <a:pt x="566458" y="5941603"/>
                </a:lnTo>
                <a:cubicBezTo>
                  <a:pt x="206998" y="5350013"/>
                  <a:pt x="0" y="4655538"/>
                  <a:pt x="0" y="3912717"/>
                </a:cubicBezTo>
                <a:cubicBezTo>
                  <a:pt x="0" y="1751783"/>
                  <a:pt x="1751783" y="0"/>
                  <a:pt x="3912717" y="0"/>
                </a:cubicBezTo>
                <a:close/>
              </a:path>
            </a:pathLst>
          </a:custGeom>
          <a:solidFill>
            <a:srgbClr val="FFFFFF">
              <a:alpha val="4196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188D4AD3-33DF-00C9-5855-9FCE7187EF2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516018" y="331504"/>
            <a:ext cx="6675982" cy="5235326"/>
            <a:chOff x="5516018" y="331504"/>
            <a:chExt cx="6675982" cy="5235326"/>
          </a:xfrm>
        </p:grpSpPr>
        <p:cxnSp>
          <p:nvCxnSpPr>
            <p:cNvPr id="17" name="Straight Connector 16">
              <a:extLst>
                <a:ext uri="{FF2B5EF4-FFF2-40B4-BE49-F238E27FC236}">
                  <a16:creationId xmlns:a16="http://schemas.microsoft.com/office/drawing/2014/main" id="{AE885500-3CA7-648B-3833-33E617A93A9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66830" y="3315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87359E39-BBD6-273C-5113-FE34D4774F7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 flipH="1">
              <a:off x="9408861" y="3383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A47DD944-35AA-2554-D8A2-51F4F4EA2BA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 flipH="1">
              <a:off x="9551700" y="34763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DF6D3CBB-C586-AC0C-D23A-A1AE26CF56C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0000" flipH="1">
              <a:off x="9688748" y="36808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57A32013-16BF-D8E5-FFBC-043757A500A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9824866" y="38922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16CD6E5B-D600-E60D-8CE9-E491FE0B2A4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0000" flipH="1">
              <a:off x="9966867" y="41754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4540C96-0402-CDCE-4B50-29A3A471CD5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80000" flipH="1">
              <a:off x="10104425" y="4458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D284F5D8-A94D-87B1-268E-63A0B1ED772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00000" flipH="1">
              <a:off x="10240513" y="47948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15833082-A0DA-98DE-902F-B9451A5F930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10373882" y="52435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B7E1D453-3B62-E334-5013-66A71882CA2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00000" flipH="1">
              <a:off x="10505632" y="570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8924394-19C3-46B6-9C16-847257846FF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20000" flipH="1">
              <a:off x="10637382" y="62134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B88180B9-625A-86AE-0144-97BC62EEAD3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440000" flipH="1">
              <a:off x="10760965" y="69043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B43C9999-8310-99FE-272C-75FC4A4EB83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10888991" y="755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6EDEFE9-1AB3-B505-6047-0E97350360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740000" flipH="1">
              <a:off x="11010193" y="81974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631B875A-8D37-5E86-865B-E5F59B19331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60000" flipH="1">
              <a:off x="11129014" y="89566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DFC86BB9-D747-D19E-1DA6-87A56C72A28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80000" flipH="1">
              <a:off x="11249872" y="968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D3DFEFA9-84E3-1AAD-B162-FD64EE27201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11366875" y="10480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07F361F-44A2-8E63-0665-9D9A007A1E0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280000" flipH="1">
              <a:off x="11474058" y="11315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6B7091A0-431C-D1D8-B29F-CEE5B19C1E9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00000" flipH="1">
              <a:off x="11583303" y="122179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8A3FC76-8A19-1410-79DB-4FC162801F4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20000" flipH="1">
              <a:off x="11685344" y="132177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1DB02445-6D7F-68B4-0A24-FF7BB4F8971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11787704" y="14176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BCCED0DE-F230-3975-5EF0-FE7F0C630FA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20000" flipH="1">
              <a:off x="11880859" y="15179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60DCC6D5-13B7-E94A-5922-F43AC4EC21E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940000" flipH="1">
              <a:off x="11969252" y="162743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45F52E7C-BBEB-CE3C-18C2-DD19DAF5DD2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60000" flipH="1">
              <a:off x="12062016" y="173601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E12B068E-DB14-2423-51C5-E31CBA271A2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074680" y="1910249"/>
              <a:ext cx="117320" cy="82912"/>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6A7A0E94-7BA1-DEC1-4417-E692338A9BA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2149943" y="2083594"/>
              <a:ext cx="39676" cy="21436"/>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BF4F37E9-F1D9-C410-604F-BCF803D0154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 flipH="1">
              <a:off x="9127990" y="33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B82C7FF7-CDBB-FF42-A442-2C28667572E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 flipH="1">
              <a:off x="8987576" y="33663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21285813-CC53-9A4F-F5F1-4A61E9D4BC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 flipH="1">
              <a:off x="8844859" y="35117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85FFE9F1-319F-E86D-7D9B-37E43D96C21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 flipH="1">
              <a:off x="8706904" y="3657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371B1F36-934F-46D3-A585-299C76997D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20000" flipH="1">
              <a:off x="8568008" y="3878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245819DB-038E-9488-37F7-F4C10B1D721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840000" flipH="1">
              <a:off x="8429112" y="4100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928C253C-A04C-9346-80D6-B3382AA2312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960000" flipH="1">
              <a:off x="8294968" y="4462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2361932E-CECA-3263-F6B0-AC62B4B93A6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080000" flipH="1">
              <a:off x="8160824" y="48237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A12DCC55-1C80-6CE6-E797-ECC0A9F88EA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260000" flipH="1">
              <a:off x="8027689" y="53184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61FCF2AF-3588-A03E-6A90-9CEA76A7A31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380000" flipH="1">
              <a:off x="7894554" y="58132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A6331534-6EFE-CAE0-52C0-05423CE7791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500000" flipH="1">
              <a:off x="7761419" y="63079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A0FFAA18-B03C-99B6-2DF2-25A4B28B064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620000" flipH="1">
              <a:off x="7636645" y="6898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B5CCB1B0-FD39-CC8E-39E9-33C6EB61AAA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800000" flipH="1">
              <a:off x="7511871" y="75119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1D204092-F7DD-AF66-35FC-81029771632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1920000" flipH="1">
              <a:off x="7387899" y="81977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7FA65172-4682-BE27-DAD9-93F3FA31A91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040000" flipH="1">
              <a:off x="7268530" y="8931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A03B5605-674D-9CAC-F260-E1AFA01539E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160000" flipH="1">
              <a:off x="7152030" y="9765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63E86F94-7135-A410-A8D2-8BF57C1D5EC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340000" flipH="1">
              <a:off x="7041695" y="10600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64CB2E72-AB10-7FA6-D7F8-A8F8DE101D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460000" flipH="1">
              <a:off x="6931360" y="114346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D5BA18E1-09D8-81D8-EF5C-9D7B995F3D6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580000" flipH="1">
              <a:off x="6819070" y="123586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AF1DA154-1C4A-A005-314A-70DEBA09C43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700000" flipH="1">
              <a:off x="6721359" y="133274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1D6EF589-535C-48F6-8348-662E29FF2C2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2880000" flipH="1">
              <a:off x="6617467" y="1429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B39CEC38-76BD-70CC-ACA7-26C7020DBDE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000000" flipH="1">
              <a:off x="6520032" y="15272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3C4D1C81-2A64-0612-A6BB-7588AAD8F9C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120000" flipH="1">
              <a:off x="6429579" y="16416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B6F6E96C-B419-51BF-401E-33A045F6CCB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240000" flipH="1">
              <a:off x="6340532" y="1750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72BCAE4E-28E1-6469-C1E9-70574550321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420000" flipH="1">
              <a:off x="6261757" y="18601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18AB2F7A-9DD4-2791-FAA1-EC44DBE38CD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540000" flipH="1">
              <a:off x="6184144" y="19796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76B47352-51A0-6C99-D412-41A1FB8DFAC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660000" flipH="1">
              <a:off x="6106531" y="20990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D46405C8-F9BC-4D2E-364A-6BD2B215685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780000" flipH="1">
              <a:off x="6043206" y="222255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6228F642-BDE8-FF5E-0637-7FD9BD3C1CA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3960000" flipH="1">
              <a:off x="5978913" y="234430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71B0A8F0-6787-0D88-0C5D-FF3EC9A3A4E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080000" flipH="1">
              <a:off x="5912438" y="24706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407AB0CB-611C-A850-2C0B-D3C651155B7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200000" flipH="1">
              <a:off x="5858875" y="260092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4394D908-923C-D1DD-86E5-9A9F2BB3E8C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320000" flipH="1">
              <a:off x="5808182" y="273404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D0DADBF1-1580-EAE4-1D23-C2D9CB87EA4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500000" flipH="1">
              <a:off x="5773263" y="28668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6EE290D6-2C8C-72F4-2747-3FB986FEC05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620000" flipH="1">
              <a:off x="5735963" y="300206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482020B8-C701-BBBE-DA41-D3AFCF92362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740000" flipH="1">
              <a:off x="5700105" y="31389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A42A4513-57FD-D3CC-1F63-AA98F96A1E9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4860000" flipH="1">
              <a:off x="5665939" y="327548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713ECE1B-D564-D419-03E7-E7899A7E4F2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040000" flipH="1">
              <a:off x="5644476" y="341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E52E5035-1E95-E47D-27B3-EAF2A3306BC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160000" flipH="1">
              <a:off x="5626530" y="3554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41B6F38C-9974-B89A-1FEB-D52E7C78CC5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280000" flipH="1">
              <a:off x="5616429" y="36918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ADB45897-4664-2DAE-C8E4-220AF8D5B37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400000" flipH="1">
              <a:off x="5611319" y="38353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D4CC42EE-324E-9A9D-85E1-59A319ED384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580000" flipH="1">
              <a:off x="5608540" y="397572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6EBAD064-9674-1C14-E351-B3731981E49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700000" flipH="1">
              <a:off x="5605761" y="41160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34F1B013-1EBB-D3C6-34B3-C5C4C99349B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820000" flipH="1">
              <a:off x="5624195" y="425421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D849C4DC-1B96-D6CE-B0BC-97C47FD595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5940000" flipH="1">
              <a:off x="5642629" y="43923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2A251E19-38AB-906A-8AA9-C8B57697D20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120000" flipH="1">
              <a:off x="5654818" y="45363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2E9A9307-6778-A1F0-4424-37E97CE98EE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240000" flipH="1">
              <a:off x="5684446" y="467136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CBF6FFBA-8A0F-2B5C-9E7F-096566514BF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360000" flipH="1">
              <a:off x="5714074" y="48087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83886634-8A1C-BDE3-22D9-33B788A5558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480000" flipH="1">
              <a:off x="5748464" y="49484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A385F263-0330-48EE-CB81-0AC61644B1C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660000" flipH="1">
              <a:off x="5792091" y="507760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90498C1D-FC88-45E9-BE60-541CCB1FB4A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780000" flipH="1">
              <a:off x="5847441" y="52112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AB29B5A6-4FD2-0E7C-8766-1CECA28E49F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6900000" flipH="1">
              <a:off x="5900410" y="53424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9" name="Straight Connector 93">
              <a:extLst>
                <a:ext uri="{FF2B5EF4-FFF2-40B4-BE49-F238E27FC236}">
                  <a16:creationId xmlns:a16="http://schemas.microsoft.com/office/drawing/2014/main" id="{6EBC063C-9347-9FBF-2F3E-DEEF1FF8BC7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rot="-7020000" flipH="1">
              <a:off x="5955760" y="547369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pic>
        <p:nvPicPr>
          <p:cNvPr id="4" name="Picture 4" descr="A close up of a sign&#10;&#10;Description generated with very high confidence">
            <a:extLst>
              <a:ext uri="{FF2B5EF4-FFF2-40B4-BE49-F238E27FC236}">
                <a16:creationId xmlns:a16="http://schemas.microsoft.com/office/drawing/2014/main" id="{D2D132D4-C2A6-F6E2-0E86-BA07EEB93C9B}"/>
              </a:ext>
            </a:extLst>
          </p:cNvPr>
          <p:cNvPicPr>
            <a:picLocks noChangeAspect="1"/>
          </p:cNvPicPr>
          <p:nvPr/>
        </p:nvPicPr>
        <p:blipFill>
          <a:blip r:embed="rId3"/>
          <a:stretch>
            <a:fillRect/>
          </a:stretch>
        </p:blipFill>
        <p:spPr>
          <a:xfrm>
            <a:off x="4628517" y="67216"/>
            <a:ext cx="1627416" cy="1634341"/>
          </a:xfrm>
          <a:prstGeom prst="rect">
            <a:avLst/>
          </a:prstGeom>
        </p:spPr>
      </p:pic>
      <p:pic>
        <p:nvPicPr>
          <p:cNvPr id="3" name="Picture 2" descr="A colorful square with a mathematical symbol&#10;&#10;Description automatically generated with medium confidence">
            <a:extLst>
              <a:ext uri="{FF2B5EF4-FFF2-40B4-BE49-F238E27FC236}">
                <a16:creationId xmlns:a16="http://schemas.microsoft.com/office/drawing/2014/main" id="{C247FD34-6B75-BF64-F610-C1EE6013CD1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79853" y="1327304"/>
            <a:ext cx="3769346" cy="5239741"/>
          </a:xfrm>
          <a:prstGeom prst="rect">
            <a:avLst/>
          </a:prstGeom>
        </p:spPr>
      </p:pic>
    </p:spTree>
    <p:extLst>
      <p:ext uri="{BB962C8B-B14F-4D97-AF65-F5344CB8AC3E}">
        <p14:creationId xmlns:p14="http://schemas.microsoft.com/office/powerpoint/2010/main" val="27898358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98B1B4DD1CACB4AABC72895C70FAA52" ma:contentTypeVersion="0" ma:contentTypeDescription="Create a new document." ma:contentTypeScope="" ma:versionID="21dd00fc66ff67f2f7517d7b99ea3da5">
  <xsd:schema xmlns:xsd="http://www.w3.org/2001/XMLSchema" xmlns:xs="http://www.w3.org/2001/XMLSchema" xmlns:p="http://schemas.microsoft.com/office/2006/metadata/properties" targetNamespace="http://schemas.microsoft.com/office/2006/metadata/properties" ma:root="true" ma:fieldsID="d413257cd9829394d17656a545d5fa4e">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CE188C5-F565-4C13-B025-618D8844789E}">
  <ds:schemaRefs>
    <ds:schemaRef ds:uri="http://schemas.microsoft.com/sharepoint/v3/contenttype/forms"/>
  </ds:schemaRefs>
</ds:datastoreItem>
</file>

<file path=customXml/itemProps2.xml><?xml version="1.0" encoding="utf-8"?>
<ds:datastoreItem xmlns:ds="http://schemas.openxmlformats.org/officeDocument/2006/customXml" ds:itemID="{E9A171F7-E769-4B84-A3AB-A2789195B848}">
  <ds:schemaRefs>
    <ds:schemaRef ds:uri="http://schemas.microsoft.com/office/infopath/2007/PartnerControls"/>
    <ds:schemaRef ds:uri="http://schemas.microsoft.com/office/2006/documentManagement/types"/>
    <ds:schemaRef ds:uri="http://purl.org/dc/elements/1.1/"/>
    <ds:schemaRef ds:uri="http://purl.org/dc/terms/"/>
    <ds:schemaRef ds:uri="http://schemas.openxmlformats.org/package/2006/metadata/core-properties"/>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B68A4F11-40F1-4508-A627-88BA6271D30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5154</TotalTime>
  <Words>1142</Words>
  <Application>Microsoft Macintosh PowerPoint</Application>
  <PresentationFormat>Widescreen</PresentationFormat>
  <Paragraphs>129</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Calibri</vt:lpstr>
      <vt:lpstr>Calibri Light</vt:lpstr>
      <vt:lpstr>Symbol</vt:lpstr>
      <vt:lpstr>Times New Roman</vt:lpstr>
      <vt:lpstr>Celestial</vt:lpstr>
      <vt:lpstr>Monitoring Committee Feedback  July 2024 </vt:lpstr>
      <vt:lpstr>Mathematics &amp; Numeracy Focus</vt:lpstr>
      <vt:lpstr>Mathematics &amp; Numeracy Focus</vt:lpstr>
      <vt:lpstr>Are numeracy tasks linked effectively to the learning projects?</vt:lpstr>
      <vt:lpstr>Do numeracy tasks offer skill development across the curriculum?</vt:lpstr>
      <vt:lpstr>Are numeracy skills developed around project tasks?</vt:lpstr>
      <vt:lpstr>Are numeracy tasks linked effectively to the learning projects?</vt:lpstr>
      <vt:lpstr>Do numeracy tasks offer skill development across the curriculum?</vt:lpstr>
      <vt:lpstr>Are numeracy skills developed around project tasks?</vt:lpstr>
      <vt:lpstr>Are numeracy tasks linked effectively to the learning projects?</vt:lpstr>
      <vt:lpstr>Do numeracy tasks offer skill development across the curriculum?</vt:lpstr>
      <vt:lpstr>Are numeracy skills developed around project tasks?</vt:lpstr>
      <vt:lpstr>Are numeracy tasks linked effectively to the learning projects?</vt:lpstr>
      <vt:lpstr>Do numeracy tasks offer skill development across the curriculum?</vt:lpstr>
      <vt:lpstr>Are numeracy skills developed around project tasks?</vt:lpstr>
      <vt:lpstr>Mathematics &amp; Numeracy Focus</vt:lpstr>
      <vt:lpstr>Target 2: Launch and manage new LPS entrepreneurial projects across the school</vt:lpstr>
      <vt:lpstr>Target 2: Launch and manage new LPS entrepreneurial projects across the school</vt:lpstr>
      <vt:lpstr>Target 2: Launch and manage new LPS entrepreneurial projects across the school</vt:lpstr>
      <vt:lpstr>Target 2: Launch and manage new LPS entrepreneurial projects across the school</vt:lpstr>
      <vt:lpstr>Target 2: Launch and manage new LPS entrepreneurial projects across the school</vt:lpstr>
      <vt:lpstr>Mathematics &amp; Numeracy Focus</vt:lpstr>
      <vt:lpstr>Target 3: Develop whole school approach to developing mental processes and times table knowledge.</vt:lpstr>
      <vt:lpstr>Year 6 approach to testing</vt:lpstr>
      <vt:lpstr>Target 3: Develop whole school approach to developing mental processes and times table knowledge.</vt:lpstr>
      <vt:lpstr>Mathematics &amp; Numeracy Focus</vt:lpstr>
      <vt:lpstr>Monitoring Committee Feedback  July 2024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Autumn Review Week</dc:title>
  <dc:creator>C Williams (Llangyfelach Primary School)</dc:creator>
  <cp:lastModifiedBy>C Williams (Llangyfelach Primary School)</cp:lastModifiedBy>
  <cp:revision>56</cp:revision>
  <dcterms:created xsi:type="dcterms:W3CDTF">2020-11-19T10:21:42Z</dcterms:created>
  <dcterms:modified xsi:type="dcterms:W3CDTF">2024-06-30T10:41:37Z</dcterms:modified>
</cp:coreProperties>
</file>