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681"/>
  </p:normalViewPr>
  <p:slideViewPr>
    <p:cSldViewPr snapToGrid="0" snapToObjects="1">
      <p:cViewPr varScale="1">
        <p:scale>
          <a:sx n="116" d="100"/>
          <a:sy n="116" d="100"/>
        </p:scale>
        <p:origin x="21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Points in Sports Day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00B050"/>
            </a:solidFill>
          </c:spPr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B79-8E4B-BBBC-4CA173F4C71C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B79-8E4B-BBBC-4CA173F4C71C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B79-8E4B-BBBC-4CA173F4C71C}"/>
              </c:ext>
            </c:extLst>
          </c:dPt>
          <c:cat>
            <c:strRef>
              <c:f>Sheet1!$A$12:$A$14</c:f>
              <c:strCache>
                <c:ptCount val="3"/>
                <c:pt idx="0">
                  <c:v>Glyndwr</c:v>
                </c:pt>
                <c:pt idx="1">
                  <c:v>Llewellyn</c:v>
                </c:pt>
                <c:pt idx="2">
                  <c:v>Caradog</c:v>
                </c:pt>
              </c:strCache>
            </c:strRef>
          </c:cat>
          <c:val>
            <c:numRef>
              <c:f>Sheet1!$B$12:$B$14</c:f>
              <c:numCache>
                <c:formatCode>General</c:formatCode>
                <c:ptCount val="3"/>
                <c:pt idx="0">
                  <c:v>200</c:v>
                </c:pt>
                <c:pt idx="1">
                  <c:v>100</c:v>
                </c:pt>
                <c:pt idx="2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B79-8E4B-BBBC-4CA173F4C7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Pupil's</a:t>
            </a:r>
            <a:r>
              <a:rPr lang="en-GB" baseline="0"/>
              <a:t> favourite fruit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Sheet1!$A$1:$A$4</c:f>
              <c:strCache>
                <c:ptCount val="4"/>
                <c:pt idx="0">
                  <c:v>Apples</c:v>
                </c:pt>
                <c:pt idx="1">
                  <c:v>Bananas</c:v>
                </c:pt>
                <c:pt idx="2">
                  <c:v>Grapes</c:v>
                </c:pt>
                <c:pt idx="3">
                  <c:v>Oranges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8</c:v>
                </c:pt>
                <c:pt idx="1">
                  <c:v>5</c:v>
                </c:pt>
                <c:pt idx="2">
                  <c:v>11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E1-EE45-84A3-9CAD8044E0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65793632"/>
        <c:axId val="1665785616"/>
      </c:barChart>
      <c:catAx>
        <c:axId val="1665793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65785616"/>
        <c:crosses val="autoZero"/>
        <c:auto val="1"/>
        <c:lblAlgn val="ctr"/>
        <c:lblOffset val="100"/>
        <c:noMultiLvlLbl val="0"/>
      </c:catAx>
      <c:valAx>
        <c:axId val="1665785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65793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B4198D-0A42-4A6B-899B-99295828C25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6C98E52-E696-411E-9093-2A7C466C5CE9}">
      <dgm:prSet/>
      <dgm:spPr/>
      <dgm:t>
        <a:bodyPr/>
        <a:lstStyle/>
        <a:p>
          <a:r>
            <a:rPr lang="en-US"/>
            <a:t>Fill in the missing numbers:</a:t>
          </a:r>
        </a:p>
      </dgm:t>
    </dgm:pt>
    <dgm:pt modelId="{DB645962-0D9D-4B45-B17D-9E6FEEEF2465}" type="parTrans" cxnId="{0B57C0A9-C9CD-4D3E-8649-EDDAD36DA960}">
      <dgm:prSet/>
      <dgm:spPr/>
      <dgm:t>
        <a:bodyPr/>
        <a:lstStyle/>
        <a:p>
          <a:endParaRPr lang="en-US"/>
        </a:p>
      </dgm:t>
    </dgm:pt>
    <dgm:pt modelId="{7F035C5B-7941-4996-A40C-6BCDD4E24E2D}" type="sibTrans" cxnId="{0B57C0A9-C9CD-4D3E-8649-EDDAD36DA960}">
      <dgm:prSet/>
      <dgm:spPr/>
      <dgm:t>
        <a:bodyPr/>
        <a:lstStyle/>
        <a:p>
          <a:endParaRPr lang="en-US"/>
        </a:p>
      </dgm:t>
    </dgm:pt>
    <dgm:pt modelId="{4093523C-FB4F-4422-933F-59A7482AE4AB}">
      <dgm:prSet/>
      <dgm:spPr/>
      <dgm:t>
        <a:bodyPr/>
        <a:lstStyle/>
        <a:p>
          <a:r>
            <a:rPr lang="en-US"/>
            <a:t>□ + 17 = 45</a:t>
          </a:r>
        </a:p>
      </dgm:t>
    </dgm:pt>
    <dgm:pt modelId="{05C3230C-8ACF-48C0-83AF-CE17F08A1D75}" type="parTrans" cxnId="{0CD9EB83-7917-43A2-8B34-0266F58BF59F}">
      <dgm:prSet/>
      <dgm:spPr/>
      <dgm:t>
        <a:bodyPr/>
        <a:lstStyle/>
        <a:p>
          <a:endParaRPr lang="en-US"/>
        </a:p>
      </dgm:t>
    </dgm:pt>
    <dgm:pt modelId="{468608CE-9CB3-45F0-9037-C812C1C17A4B}" type="sibTrans" cxnId="{0CD9EB83-7917-43A2-8B34-0266F58BF59F}">
      <dgm:prSet/>
      <dgm:spPr/>
      <dgm:t>
        <a:bodyPr/>
        <a:lstStyle/>
        <a:p>
          <a:endParaRPr lang="en-US"/>
        </a:p>
      </dgm:t>
    </dgm:pt>
    <dgm:pt modelId="{C0A1E9A2-D950-48C3-A3CC-EF4405762C53}">
      <dgm:prSet/>
      <dgm:spPr/>
      <dgm:t>
        <a:bodyPr/>
        <a:lstStyle/>
        <a:p>
          <a:r>
            <a:rPr lang="en-US"/>
            <a:t>90 − □ = 34</a:t>
          </a:r>
        </a:p>
      </dgm:t>
    </dgm:pt>
    <dgm:pt modelId="{4923F430-89C9-40DD-B77C-6ED589911E03}" type="parTrans" cxnId="{15A0D4F8-B7BC-43F9-BD80-F4202F6A2437}">
      <dgm:prSet/>
      <dgm:spPr/>
      <dgm:t>
        <a:bodyPr/>
        <a:lstStyle/>
        <a:p>
          <a:endParaRPr lang="en-US"/>
        </a:p>
      </dgm:t>
    </dgm:pt>
    <dgm:pt modelId="{9CE2C575-2F5B-4B03-9FFE-C3530DDB2BDF}" type="sibTrans" cxnId="{15A0D4F8-B7BC-43F9-BD80-F4202F6A2437}">
      <dgm:prSet/>
      <dgm:spPr/>
      <dgm:t>
        <a:bodyPr/>
        <a:lstStyle/>
        <a:p>
          <a:endParaRPr lang="en-US"/>
        </a:p>
      </dgm:t>
    </dgm:pt>
    <dgm:pt modelId="{941175E1-2071-4847-B619-49A2A7816A5E}">
      <dgm:prSet/>
      <dgm:spPr/>
      <dgm:t>
        <a:bodyPr/>
        <a:lstStyle/>
        <a:p>
          <a:r>
            <a:rPr lang="en-US"/>
            <a:t>6 × □ = 48</a:t>
          </a:r>
        </a:p>
      </dgm:t>
    </dgm:pt>
    <dgm:pt modelId="{3E402556-EF9D-48ED-A464-5D305F38B413}" type="parTrans" cxnId="{9623D213-77B8-47EB-8417-891DCAC26055}">
      <dgm:prSet/>
      <dgm:spPr/>
      <dgm:t>
        <a:bodyPr/>
        <a:lstStyle/>
        <a:p>
          <a:endParaRPr lang="en-US"/>
        </a:p>
      </dgm:t>
    </dgm:pt>
    <dgm:pt modelId="{87C2AE48-A079-4952-9486-054C40BB9424}" type="sibTrans" cxnId="{9623D213-77B8-47EB-8417-891DCAC26055}">
      <dgm:prSet/>
      <dgm:spPr/>
      <dgm:t>
        <a:bodyPr/>
        <a:lstStyle/>
        <a:p>
          <a:endParaRPr lang="en-US"/>
        </a:p>
      </dgm:t>
    </dgm:pt>
    <dgm:pt modelId="{77331FEF-E119-4C43-9BDD-6CDE33114CDE}">
      <dgm:prSet/>
      <dgm:spPr/>
      <dgm:t>
        <a:bodyPr/>
        <a:lstStyle/>
        <a:p>
          <a:r>
            <a:rPr lang="en-US"/>
            <a:t>□ ÷ 4 = 7</a:t>
          </a:r>
        </a:p>
      </dgm:t>
    </dgm:pt>
    <dgm:pt modelId="{02631797-6014-406B-AC57-6C898EB869F2}" type="parTrans" cxnId="{4460C9AA-1531-4C5C-AD16-A5C553D9DF7B}">
      <dgm:prSet/>
      <dgm:spPr/>
      <dgm:t>
        <a:bodyPr/>
        <a:lstStyle/>
        <a:p>
          <a:endParaRPr lang="en-US"/>
        </a:p>
      </dgm:t>
    </dgm:pt>
    <dgm:pt modelId="{28E8BF83-B772-4BBF-8B0D-91D6E84F56ED}" type="sibTrans" cxnId="{4460C9AA-1531-4C5C-AD16-A5C553D9DF7B}">
      <dgm:prSet/>
      <dgm:spPr/>
      <dgm:t>
        <a:bodyPr/>
        <a:lstStyle/>
        <a:p>
          <a:endParaRPr lang="en-US"/>
        </a:p>
      </dgm:t>
    </dgm:pt>
    <dgm:pt modelId="{7E76A7D7-D610-B743-BCC1-6E8C8EDE58A9}" type="pres">
      <dgm:prSet presAssocID="{D8B4198D-0A42-4A6B-899B-99295828C25A}" presName="linear" presStyleCnt="0">
        <dgm:presLayoutVars>
          <dgm:animLvl val="lvl"/>
          <dgm:resizeHandles val="exact"/>
        </dgm:presLayoutVars>
      </dgm:prSet>
      <dgm:spPr/>
    </dgm:pt>
    <dgm:pt modelId="{6B961757-DBA5-D841-9AFE-C4D3CD55C030}" type="pres">
      <dgm:prSet presAssocID="{86C98E52-E696-411E-9093-2A7C466C5CE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EF6ED1B-DAB5-A443-B6D7-634A1DCAB659}" type="pres">
      <dgm:prSet presAssocID="{7F035C5B-7941-4996-A40C-6BCDD4E24E2D}" presName="spacer" presStyleCnt="0"/>
      <dgm:spPr/>
    </dgm:pt>
    <dgm:pt modelId="{7C50581F-4E4D-6444-95E7-4D00388615CF}" type="pres">
      <dgm:prSet presAssocID="{4093523C-FB4F-4422-933F-59A7482AE4A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B9A5FA6-D903-9349-B023-BF6E99E0B3F5}" type="pres">
      <dgm:prSet presAssocID="{468608CE-9CB3-45F0-9037-C812C1C17A4B}" presName="spacer" presStyleCnt="0"/>
      <dgm:spPr/>
    </dgm:pt>
    <dgm:pt modelId="{725F9BB7-CC25-CC4F-AC11-27CFCC833146}" type="pres">
      <dgm:prSet presAssocID="{C0A1E9A2-D950-48C3-A3CC-EF4405762C5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BB5F866-0DBA-B04D-AC4C-01C7AA8D69E2}" type="pres">
      <dgm:prSet presAssocID="{9CE2C575-2F5B-4B03-9FFE-C3530DDB2BDF}" presName="spacer" presStyleCnt="0"/>
      <dgm:spPr/>
    </dgm:pt>
    <dgm:pt modelId="{991A0A69-B129-AF49-96B3-BABCEE48C74C}" type="pres">
      <dgm:prSet presAssocID="{941175E1-2071-4847-B619-49A2A7816A5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83FF49C-08AF-A94E-A8E6-C3B6EE076544}" type="pres">
      <dgm:prSet presAssocID="{87C2AE48-A079-4952-9486-054C40BB9424}" presName="spacer" presStyleCnt="0"/>
      <dgm:spPr/>
    </dgm:pt>
    <dgm:pt modelId="{B59F55DA-4606-1643-9D79-98E4E544D591}" type="pres">
      <dgm:prSet presAssocID="{77331FEF-E119-4C43-9BDD-6CDE33114CD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623D213-77B8-47EB-8417-891DCAC26055}" srcId="{D8B4198D-0A42-4A6B-899B-99295828C25A}" destId="{941175E1-2071-4847-B619-49A2A7816A5E}" srcOrd="3" destOrd="0" parTransId="{3E402556-EF9D-48ED-A464-5D305F38B413}" sibTransId="{87C2AE48-A079-4952-9486-054C40BB9424}"/>
    <dgm:cxn modelId="{68D3131C-8EC3-FE4E-B255-F8611755F133}" type="presOf" srcId="{D8B4198D-0A42-4A6B-899B-99295828C25A}" destId="{7E76A7D7-D610-B743-BCC1-6E8C8EDE58A9}" srcOrd="0" destOrd="0" presId="urn:microsoft.com/office/officeart/2005/8/layout/vList2"/>
    <dgm:cxn modelId="{1A961D44-158D-324E-B633-BAC4ABB9B836}" type="presOf" srcId="{941175E1-2071-4847-B619-49A2A7816A5E}" destId="{991A0A69-B129-AF49-96B3-BABCEE48C74C}" srcOrd="0" destOrd="0" presId="urn:microsoft.com/office/officeart/2005/8/layout/vList2"/>
    <dgm:cxn modelId="{7E1BC15C-D4AE-C940-871E-48407F703825}" type="presOf" srcId="{4093523C-FB4F-4422-933F-59A7482AE4AB}" destId="{7C50581F-4E4D-6444-95E7-4D00388615CF}" srcOrd="0" destOrd="0" presId="urn:microsoft.com/office/officeart/2005/8/layout/vList2"/>
    <dgm:cxn modelId="{2CE87481-DB34-7648-A481-2DC81E49BF80}" type="presOf" srcId="{C0A1E9A2-D950-48C3-A3CC-EF4405762C53}" destId="{725F9BB7-CC25-CC4F-AC11-27CFCC833146}" srcOrd="0" destOrd="0" presId="urn:microsoft.com/office/officeart/2005/8/layout/vList2"/>
    <dgm:cxn modelId="{4B2EEF81-934C-6449-8EF7-071014B9A066}" type="presOf" srcId="{77331FEF-E119-4C43-9BDD-6CDE33114CDE}" destId="{B59F55DA-4606-1643-9D79-98E4E544D591}" srcOrd="0" destOrd="0" presId="urn:microsoft.com/office/officeart/2005/8/layout/vList2"/>
    <dgm:cxn modelId="{0CD9EB83-7917-43A2-8B34-0266F58BF59F}" srcId="{D8B4198D-0A42-4A6B-899B-99295828C25A}" destId="{4093523C-FB4F-4422-933F-59A7482AE4AB}" srcOrd="1" destOrd="0" parTransId="{05C3230C-8ACF-48C0-83AF-CE17F08A1D75}" sibTransId="{468608CE-9CB3-45F0-9037-C812C1C17A4B}"/>
    <dgm:cxn modelId="{B8C66B9D-91DC-C249-A2CD-5917AA37596C}" type="presOf" srcId="{86C98E52-E696-411E-9093-2A7C466C5CE9}" destId="{6B961757-DBA5-D841-9AFE-C4D3CD55C030}" srcOrd="0" destOrd="0" presId="urn:microsoft.com/office/officeart/2005/8/layout/vList2"/>
    <dgm:cxn modelId="{0B57C0A9-C9CD-4D3E-8649-EDDAD36DA960}" srcId="{D8B4198D-0A42-4A6B-899B-99295828C25A}" destId="{86C98E52-E696-411E-9093-2A7C466C5CE9}" srcOrd="0" destOrd="0" parTransId="{DB645962-0D9D-4B45-B17D-9E6FEEEF2465}" sibTransId="{7F035C5B-7941-4996-A40C-6BCDD4E24E2D}"/>
    <dgm:cxn modelId="{4460C9AA-1531-4C5C-AD16-A5C553D9DF7B}" srcId="{D8B4198D-0A42-4A6B-899B-99295828C25A}" destId="{77331FEF-E119-4C43-9BDD-6CDE33114CDE}" srcOrd="4" destOrd="0" parTransId="{02631797-6014-406B-AC57-6C898EB869F2}" sibTransId="{28E8BF83-B772-4BBF-8B0D-91D6E84F56ED}"/>
    <dgm:cxn modelId="{15A0D4F8-B7BC-43F9-BD80-F4202F6A2437}" srcId="{D8B4198D-0A42-4A6B-899B-99295828C25A}" destId="{C0A1E9A2-D950-48C3-A3CC-EF4405762C53}" srcOrd="2" destOrd="0" parTransId="{4923F430-89C9-40DD-B77C-6ED589911E03}" sibTransId="{9CE2C575-2F5B-4B03-9FFE-C3530DDB2BDF}"/>
    <dgm:cxn modelId="{3BE2AF50-AB59-2240-A04B-1C2E84B38380}" type="presParOf" srcId="{7E76A7D7-D610-B743-BCC1-6E8C8EDE58A9}" destId="{6B961757-DBA5-D841-9AFE-C4D3CD55C030}" srcOrd="0" destOrd="0" presId="urn:microsoft.com/office/officeart/2005/8/layout/vList2"/>
    <dgm:cxn modelId="{A0635735-1B36-1C4F-A480-B8E2DC08CC45}" type="presParOf" srcId="{7E76A7D7-D610-B743-BCC1-6E8C8EDE58A9}" destId="{2EF6ED1B-DAB5-A443-B6D7-634A1DCAB659}" srcOrd="1" destOrd="0" presId="urn:microsoft.com/office/officeart/2005/8/layout/vList2"/>
    <dgm:cxn modelId="{A43EE6DE-09D8-5543-9D73-1D20CC77F10A}" type="presParOf" srcId="{7E76A7D7-D610-B743-BCC1-6E8C8EDE58A9}" destId="{7C50581F-4E4D-6444-95E7-4D00388615CF}" srcOrd="2" destOrd="0" presId="urn:microsoft.com/office/officeart/2005/8/layout/vList2"/>
    <dgm:cxn modelId="{9B0AE60D-BCCA-8B4F-9A0F-1E4566AB110C}" type="presParOf" srcId="{7E76A7D7-D610-B743-BCC1-6E8C8EDE58A9}" destId="{EB9A5FA6-D903-9349-B023-BF6E99E0B3F5}" srcOrd="3" destOrd="0" presId="urn:microsoft.com/office/officeart/2005/8/layout/vList2"/>
    <dgm:cxn modelId="{2A6F671B-03A4-1644-859E-BA114EA76375}" type="presParOf" srcId="{7E76A7D7-D610-B743-BCC1-6E8C8EDE58A9}" destId="{725F9BB7-CC25-CC4F-AC11-27CFCC833146}" srcOrd="4" destOrd="0" presId="urn:microsoft.com/office/officeart/2005/8/layout/vList2"/>
    <dgm:cxn modelId="{4F695F93-00AB-9345-AD18-0ADF578A9469}" type="presParOf" srcId="{7E76A7D7-D610-B743-BCC1-6E8C8EDE58A9}" destId="{FBB5F866-0DBA-B04D-AC4C-01C7AA8D69E2}" srcOrd="5" destOrd="0" presId="urn:microsoft.com/office/officeart/2005/8/layout/vList2"/>
    <dgm:cxn modelId="{1AC43055-C4B8-8B46-B8DB-055109567078}" type="presParOf" srcId="{7E76A7D7-D610-B743-BCC1-6E8C8EDE58A9}" destId="{991A0A69-B129-AF49-96B3-BABCEE48C74C}" srcOrd="6" destOrd="0" presId="urn:microsoft.com/office/officeart/2005/8/layout/vList2"/>
    <dgm:cxn modelId="{B76B03DC-6ECD-2F42-9EBB-D280EDB34402}" type="presParOf" srcId="{7E76A7D7-D610-B743-BCC1-6E8C8EDE58A9}" destId="{A83FF49C-08AF-A94E-A8E6-C3B6EE076544}" srcOrd="7" destOrd="0" presId="urn:microsoft.com/office/officeart/2005/8/layout/vList2"/>
    <dgm:cxn modelId="{992576D8-0D17-8949-97E7-6FA2A6D6BF85}" type="presParOf" srcId="{7E76A7D7-D610-B743-BCC1-6E8C8EDE58A9}" destId="{B59F55DA-4606-1643-9D79-98E4E544D59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961757-DBA5-D841-9AFE-C4D3CD55C030}">
      <dsp:nvSpPr>
        <dsp:cNvPr id="0" name=""/>
        <dsp:cNvSpPr/>
      </dsp:nvSpPr>
      <dsp:spPr>
        <a:xfrm>
          <a:off x="0" y="533505"/>
          <a:ext cx="5175384" cy="8154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Fill in the missing numbers:</a:t>
          </a:r>
        </a:p>
      </dsp:txBody>
      <dsp:txXfrm>
        <a:off x="39809" y="573314"/>
        <a:ext cx="5095766" cy="735872"/>
      </dsp:txXfrm>
    </dsp:sp>
    <dsp:sp modelId="{7C50581F-4E4D-6444-95E7-4D00388615CF}">
      <dsp:nvSpPr>
        <dsp:cNvPr id="0" name=""/>
        <dsp:cNvSpPr/>
      </dsp:nvSpPr>
      <dsp:spPr>
        <a:xfrm>
          <a:off x="0" y="1446915"/>
          <a:ext cx="5175384" cy="815490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□ + 17 = 45</a:t>
          </a:r>
        </a:p>
      </dsp:txBody>
      <dsp:txXfrm>
        <a:off x="39809" y="1486724"/>
        <a:ext cx="5095766" cy="735872"/>
      </dsp:txXfrm>
    </dsp:sp>
    <dsp:sp modelId="{725F9BB7-CC25-CC4F-AC11-27CFCC833146}">
      <dsp:nvSpPr>
        <dsp:cNvPr id="0" name=""/>
        <dsp:cNvSpPr/>
      </dsp:nvSpPr>
      <dsp:spPr>
        <a:xfrm>
          <a:off x="0" y="2360325"/>
          <a:ext cx="5175384" cy="815490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90 − □ = 34</a:t>
          </a:r>
        </a:p>
      </dsp:txBody>
      <dsp:txXfrm>
        <a:off x="39809" y="2400134"/>
        <a:ext cx="5095766" cy="735872"/>
      </dsp:txXfrm>
    </dsp:sp>
    <dsp:sp modelId="{991A0A69-B129-AF49-96B3-BABCEE48C74C}">
      <dsp:nvSpPr>
        <dsp:cNvPr id="0" name=""/>
        <dsp:cNvSpPr/>
      </dsp:nvSpPr>
      <dsp:spPr>
        <a:xfrm>
          <a:off x="0" y="3273735"/>
          <a:ext cx="5175384" cy="815490"/>
        </a:xfrm>
        <a:prstGeom prst="roundRect">
          <a:avLst/>
        </a:prstGeom>
        <a:solidFill>
          <a:schemeClr val="accent2">
            <a:hueOff val="3511140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6 × □ = 48</a:t>
          </a:r>
        </a:p>
      </dsp:txBody>
      <dsp:txXfrm>
        <a:off x="39809" y="3313544"/>
        <a:ext cx="5095766" cy="735872"/>
      </dsp:txXfrm>
    </dsp:sp>
    <dsp:sp modelId="{B59F55DA-4606-1643-9D79-98E4E544D591}">
      <dsp:nvSpPr>
        <dsp:cNvPr id="0" name=""/>
        <dsp:cNvSpPr/>
      </dsp:nvSpPr>
      <dsp:spPr>
        <a:xfrm>
          <a:off x="0" y="4187145"/>
          <a:ext cx="5175384" cy="815490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□ ÷ 4 = 7</a:t>
          </a:r>
        </a:p>
      </dsp:txBody>
      <dsp:txXfrm>
        <a:off x="39809" y="4226954"/>
        <a:ext cx="5095766" cy="7358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200">
                <a:solidFill>
                  <a:srgbClr val="FFFFFF"/>
                </a:solidFill>
              </a:rPr>
              <a:t>Numeracy Practice Questions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40080"/>
            <a:ext cx="3614166" cy="1481328"/>
          </a:xfrm>
        </p:spPr>
        <p:txBody>
          <a:bodyPr anchor="b">
            <a:normAutofit/>
          </a:bodyPr>
          <a:lstStyle/>
          <a:p>
            <a:r>
              <a:rPr lang="en-GB" sz="4700"/>
              <a:t>1. Time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58" y="2372868"/>
            <a:ext cx="2441321" cy="18288"/>
          </a:xfrm>
          <a:custGeom>
            <a:avLst/>
            <a:gdLst>
              <a:gd name="csX0" fmla="*/ 0 w 2441321"/>
              <a:gd name="csY0" fmla="*/ 0 h 18288"/>
              <a:gd name="csX1" fmla="*/ 585917 w 2441321"/>
              <a:gd name="csY1" fmla="*/ 0 h 18288"/>
              <a:gd name="csX2" fmla="*/ 1196247 w 2441321"/>
              <a:gd name="csY2" fmla="*/ 0 h 18288"/>
              <a:gd name="csX3" fmla="*/ 1806578 w 2441321"/>
              <a:gd name="csY3" fmla="*/ 0 h 18288"/>
              <a:gd name="csX4" fmla="*/ 2441321 w 2441321"/>
              <a:gd name="csY4" fmla="*/ 0 h 18288"/>
              <a:gd name="csX5" fmla="*/ 2441321 w 2441321"/>
              <a:gd name="csY5" fmla="*/ 18288 h 18288"/>
              <a:gd name="csX6" fmla="*/ 1830991 w 2441321"/>
              <a:gd name="csY6" fmla="*/ 18288 h 18288"/>
              <a:gd name="csX7" fmla="*/ 1269487 w 2441321"/>
              <a:gd name="csY7" fmla="*/ 18288 h 18288"/>
              <a:gd name="csX8" fmla="*/ 707983 w 2441321"/>
              <a:gd name="csY8" fmla="*/ 18288 h 18288"/>
              <a:gd name="csX9" fmla="*/ 0 w 2441321"/>
              <a:gd name="csY9" fmla="*/ 18288 h 18288"/>
              <a:gd name="csX10" fmla="*/ 0 w 2441321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441321" h="18288" fill="none" extrusionOk="0">
                <a:moveTo>
                  <a:pt x="0" y="0"/>
                </a:moveTo>
                <a:cubicBezTo>
                  <a:pt x="273217" y="-17533"/>
                  <a:pt x="355785" y="-4171"/>
                  <a:pt x="585917" y="0"/>
                </a:cubicBezTo>
                <a:cubicBezTo>
                  <a:pt x="816049" y="4171"/>
                  <a:pt x="991446" y="-9419"/>
                  <a:pt x="1196247" y="0"/>
                </a:cubicBezTo>
                <a:cubicBezTo>
                  <a:pt x="1401048" y="9419"/>
                  <a:pt x="1589984" y="-731"/>
                  <a:pt x="1806578" y="0"/>
                </a:cubicBezTo>
                <a:cubicBezTo>
                  <a:pt x="2023172" y="731"/>
                  <a:pt x="2247754" y="8393"/>
                  <a:pt x="2441321" y="0"/>
                </a:cubicBezTo>
                <a:cubicBezTo>
                  <a:pt x="2441167" y="8655"/>
                  <a:pt x="2440437" y="9975"/>
                  <a:pt x="2441321" y="18288"/>
                </a:cubicBezTo>
                <a:cubicBezTo>
                  <a:pt x="2169723" y="30506"/>
                  <a:pt x="2045712" y="39140"/>
                  <a:pt x="1830991" y="18288"/>
                </a:cubicBezTo>
                <a:cubicBezTo>
                  <a:pt x="1616270" y="-2564"/>
                  <a:pt x="1505876" y="3949"/>
                  <a:pt x="1269487" y="18288"/>
                </a:cubicBezTo>
                <a:cubicBezTo>
                  <a:pt x="1033098" y="32627"/>
                  <a:pt x="908661" y="41191"/>
                  <a:pt x="707983" y="18288"/>
                </a:cubicBezTo>
                <a:cubicBezTo>
                  <a:pt x="507305" y="-4615"/>
                  <a:pt x="333592" y="20759"/>
                  <a:pt x="0" y="18288"/>
                </a:cubicBezTo>
                <a:cubicBezTo>
                  <a:pt x="-688" y="11716"/>
                  <a:pt x="875" y="6357"/>
                  <a:pt x="0" y="0"/>
                </a:cubicBezTo>
                <a:close/>
              </a:path>
              <a:path w="2441321" h="18288" stroke="0" extrusionOk="0">
                <a:moveTo>
                  <a:pt x="0" y="0"/>
                </a:moveTo>
                <a:cubicBezTo>
                  <a:pt x="207071" y="-14617"/>
                  <a:pt x="444194" y="-15606"/>
                  <a:pt x="585917" y="0"/>
                </a:cubicBezTo>
                <a:cubicBezTo>
                  <a:pt x="727640" y="15606"/>
                  <a:pt x="904326" y="-79"/>
                  <a:pt x="1123008" y="0"/>
                </a:cubicBezTo>
                <a:cubicBezTo>
                  <a:pt x="1341690" y="79"/>
                  <a:pt x="1600014" y="10401"/>
                  <a:pt x="1782164" y="0"/>
                </a:cubicBezTo>
                <a:cubicBezTo>
                  <a:pt x="1964314" y="-10401"/>
                  <a:pt x="2143537" y="-21488"/>
                  <a:pt x="2441321" y="0"/>
                </a:cubicBezTo>
                <a:cubicBezTo>
                  <a:pt x="2441735" y="5928"/>
                  <a:pt x="2441551" y="11133"/>
                  <a:pt x="2441321" y="18288"/>
                </a:cubicBezTo>
                <a:cubicBezTo>
                  <a:pt x="2166745" y="28773"/>
                  <a:pt x="2078726" y="15476"/>
                  <a:pt x="1879817" y="18288"/>
                </a:cubicBezTo>
                <a:cubicBezTo>
                  <a:pt x="1680908" y="21100"/>
                  <a:pt x="1548770" y="-4127"/>
                  <a:pt x="1318313" y="18288"/>
                </a:cubicBezTo>
                <a:cubicBezTo>
                  <a:pt x="1087856" y="40703"/>
                  <a:pt x="894613" y="3927"/>
                  <a:pt x="659157" y="18288"/>
                </a:cubicBezTo>
                <a:cubicBezTo>
                  <a:pt x="423701" y="32649"/>
                  <a:pt x="246611" y="33975"/>
                  <a:pt x="0" y="18288"/>
                </a:cubicBezTo>
                <a:cubicBezTo>
                  <a:pt x="-348" y="10388"/>
                  <a:pt x="-12" y="396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202" y="2660904"/>
            <a:ext cx="3614166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900"/>
              <a:t>Sophie has football practice at </a:t>
            </a:r>
            <a:r>
              <a:rPr lang="en-GB" sz="1900" b="1"/>
              <a:t>5:15 p.m.</a:t>
            </a:r>
            <a:endParaRPr lang="en-GB" sz="1900"/>
          </a:p>
          <a:p>
            <a:pPr marL="0" indent="0">
              <a:buNone/>
            </a:pPr>
            <a:r>
              <a:rPr lang="en-GB" sz="1900"/>
              <a:t>It takes her </a:t>
            </a:r>
            <a:r>
              <a:rPr lang="en-GB" sz="1900" b="1"/>
              <a:t>25 minutes</a:t>
            </a:r>
            <a:r>
              <a:rPr lang="en-GB" sz="1900"/>
              <a:t> to get ready and </a:t>
            </a:r>
            <a:r>
              <a:rPr lang="en-GB" sz="1900" b="1"/>
              <a:t>15 minutes</a:t>
            </a:r>
            <a:r>
              <a:rPr lang="en-GB" sz="1900"/>
              <a:t> to travel to the sports centre.</a:t>
            </a:r>
          </a:p>
          <a:p>
            <a:pPr marL="0" indent="0">
              <a:buNone/>
            </a:pPr>
            <a:r>
              <a:rPr lang="en-GB" sz="1900"/>
              <a:t>She also wants to spend </a:t>
            </a:r>
            <a:r>
              <a:rPr lang="en-GB" sz="1900" b="1"/>
              <a:t>20 minutes</a:t>
            </a:r>
            <a:r>
              <a:rPr lang="en-GB" sz="1900"/>
              <a:t> doing her homework before she starts getting ready.</a:t>
            </a:r>
          </a:p>
          <a:p>
            <a:pPr marL="0" indent="0">
              <a:buNone/>
            </a:pPr>
            <a:r>
              <a:rPr lang="en-GB" sz="1900" b="1"/>
              <a:t>What is the latest time Sophie can start her homework?</a:t>
            </a:r>
            <a:endParaRPr lang="en-GB" sz="1900"/>
          </a:p>
          <a:p>
            <a:pPr marL="0" indent="0">
              <a:buNone/>
            </a:pPr>
            <a:r>
              <a:rPr lang="en-GB" sz="1900" b="1"/>
              <a:t>Answer: ____________</a:t>
            </a:r>
            <a:endParaRPr lang="en-GB" sz="1900"/>
          </a:p>
        </p:txBody>
      </p:sp>
      <p:pic>
        <p:nvPicPr>
          <p:cNvPr id="4" name="Picture 3" descr="Smiling woman check time on wristwatch 24501112 PNG">
            <a:extLst>
              <a:ext uri="{FF2B5EF4-FFF2-40B4-BE49-F238E27FC236}">
                <a16:creationId xmlns:a16="http://schemas.microsoft.com/office/drawing/2014/main" id="{73FC03A6-8060-76BA-8C90-ECF028FFF9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286" y="1089442"/>
            <a:ext cx="4094226" cy="46791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40080"/>
            <a:ext cx="3614166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700"/>
              <a:t>2. Sharing Sweets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58" y="2372868"/>
            <a:ext cx="2441321" cy="18288"/>
          </a:xfrm>
          <a:custGeom>
            <a:avLst/>
            <a:gdLst>
              <a:gd name="csX0" fmla="*/ 0 w 2441321"/>
              <a:gd name="csY0" fmla="*/ 0 h 18288"/>
              <a:gd name="csX1" fmla="*/ 585917 w 2441321"/>
              <a:gd name="csY1" fmla="*/ 0 h 18288"/>
              <a:gd name="csX2" fmla="*/ 1196247 w 2441321"/>
              <a:gd name="csY2" fmla="*/ 0 h 18288"/>
              <a:gd name="csX3" fmla="*/ 1806578 w 2441321"/>
              <a:gd name="csY3" fmla="*/ 0 h 18288"/>
              <a:gd name="csX4" fmla="*/ 2441321 w 2441321"/>
              <a:gd name="csY4" fmla="*/ 0 h 18288"/>
              <a:gd name="csX5" fmla="*/ 2441321 w 2441321"/>
              <a:gd name="csY5" fmla="*/ 18288 h 18288"/>
              <a:gd name="csX6" fmla="*/ 1830991 w 2441321"/>
              <a:gd name="csY6" fmla="*/ 18288 h 18288"/>
              <a:gd name="csX7" fmla="*/ 1269487 w 2441321"/>
              <a:gd name="csY7" fmla="*/ 18288 h 18288"/>
              <a:gd name="csX8" fmla="*/ 707983 w 2441321"/>
              <a:gd name="csY8" fmla="*/ 18288 h 18288"/>
              <a:gd name="csX9" fmla="*/ 0 w 2441321"/>
              <a:gd name="csY9" fmla="*/ 18288 h 18288"/>
              <a:gd name="csX10" fmla="*/ 0 w 2441321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441321" h="18288" fill="none" extrusionOk="0">
                <a:moveTo>
                  <a:pt x="0" y="0"/>
                </a:moveTo>
                <a:cubicBezTo>
                  <a:pt x="273217" y="-17533"/>
                  <a:pt x="355785" y="-4171"/>
                  <a:pt x="585917" y="0"/>
                </a:cubicBezTo>
                <a:cubicBezTo>
                  <a:pt x="816049" y="4171"/>
                  <a:pt x="991446" y="-9419"/>
                  <a:pt x="1196247" y="0"/>
                </a:cubicBezTo>
                <a:cubicBezTo>
                  <a:pt x="1401048" y="9419"/>
                  <a:pt x="1589984" y="-731"/>
                  <a:pt x="1806578" y="0"/>
                </a:cubicBezTo>
                <a:cubicBezTo>
                  <a:pt x="2023172" y="731"/>
                  <a:pt x="2247754" y="8393"/>
                  <a:pt x="2441321" y="0"/>
                </a:cubicBezTo>
                <a:cubicBezTo>
                  <a:pt x="2441167" y="8655"/>
                  <a:pt x="2440437" y="9975"/>
                  <a:pt x="2441321" y="18288"/>
                </a:cubicBezTo>
                <a:cubicBezTo>
                  <a:pt x="2169723" y="30506"/>
                  <a:pt x="2045712" y="39140"/>
                  <a:pt x="1830991" y="18288"/>
                </a:cubicBezTo>
                <a:cubicBezTo>
                  <a:pt x="1616270" y="-2564"/>
                  <a:pt x="1505876" y="3949"/>
                  <a:pt x="1269487" y="18288"/>
                </a:cubicBezTo>
                <a:cubicBezTo>
                  <a:pt x="1033098" y="32627"/>
                  <a:pt x="908661" y="41191"/>
                  <a:pt x="707983" y="18288"/>
                </a:cubicBezTo>
                <a:cubicBezTo>
                  <a:pt x="507305" y="-4615"/>
                  <a:pt x="333592" y="20759"/>
                  <a:pt x="0" y="18288"/>
                </a:cubicBezTo>
                <a:cubicBezTo>
                  <a:pt x="-688" y="11716"/>
                  <a:pt x="875" y="6357"/>
                  <a:pt x="0" y="0"/>
                </a:cubicBezTo>
                <a:close/>
              </a:path>
              <a:path w="2441321" h="18288" stroke="0" extrusionOk="0">
                <a:moveTo>
                  <a:pt x="0" y="0"/>
                </a:moveTo>
                <a:cubicBezTo>
                  <a:pt x="207071" y="-14617"/>
                  <a:pt x="444194" y="-15606"/>
                  <a:pt x="585917" y="0"/>
                </a:cubicBezTo>
                <a:cubicBezTo>
                  <a:pt x="727640" y="15606"/>
                  <a:pt x="904326" y="-79"/>
                  <a:pt x="1123008" y="0"/>
                </a:cubicBezTo>
                <a:cubicBezTo>
                  <a:pt x="1341690" y="79"/>
                  <a:pt x="1600014" y="10401"/>
                  <a:pt x="1782164" y="0"/>
                </a:cubicBezTo>
                <a:cubicBezTo>
                  <a:pt x="1964314" y="-10401"/>
                  <a:pt x="2143537" y="-21488"/>
                  <a:pt x="2441321" y="0"/>
                </a:cubicBezTo>
                <a:cubicBezTo>
                  <a:pt x="2441735" y="5928"/>
                  <a:pt x="2441551" y="11133"/>
                  <a:pt x="2441321" y="18288"/>
                </a:cubicBezTo>
                <a:cubicBezTo>
                  <a:pt x="2166745" y="28773"/>
                  <a:pt x="2078726" y="15476"/>
                  <a:pt x="1879817" y="18288"/>
                </a:cubicBezTo>
                <a:cubicBezTo>
                  <a:pt x="1680908" y="21100"/>
                  <a:pt x="1548770" y="-4127"/>
                  <a:pt x="1318313" y="18288"/>
                </a:cubicBezTo>
                <a:cubicBezTo>
                  <a:pt x="1087856" y="40703"/>
                  <a:pt x="894613" y="3927"/>
                  <a:pt x="659157" y="18288"/>
                </a:cubicBezTo>
                <a:cubicBezTo>
                  <a:pt x="423701" y="32649"/>
                  <a:pt x="246611" y="33975"/>
                  <a:pt x="0" y="18288"/>
                </a:cubicBezTo>
                <a:cubicBezTo>
                  <a:pt x="-348" y="10388"/>
                  <a:pt x="-12" y="396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202" y="2660904"/>
            <a:ext cx="3614166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900"/>
              <a:t>24 sweets are shared equally between 6 children.</a:t>
            </a:r>
          </a:p>
          <a:p>
            <a:endParaRPr lang="en-GB" sz="1900"/>
          </a:p>
          <a:p>
            <a:pPr marL="0" indent="0">
              <a:buNone/>
            </a:pPr>
            <a:r>
              <a:rPr lang="en-GB" sz="1900"/>
              <a:t>How many sweets does each child get?</a:t>
            </a:r>
          </a:p>
          <a:p>
            <a:endParaRPr lang="en-GB" sz="1900"/>
          </a:p>
          <a:p>
            <a:pPr marL="0" indent="0">
              <a:buNone/>
            </a:pPr>
            <a:r>
              <a:rPr lang="en-GB" sz="1900"/>
              <a:t>Answer: ______ sweets</a:t>
            </a:r>
          </a:p>
        </p:txBody>
      </p:sp>
      <p:pic>
        <p:nvPicPr>
          <p:cNvPr id="4" name="Picture 3" descr="Candy Sweet Cartoon PNG &amp; SVG Design For T-Shirts">
            <a:extLst>
              <a:ext uri="{FF2B5EF4-FFF2-40B4-BE49-F238E27FC236}">
                <a16:creationId xmlns:a16="http://schemas.microsoft.com/office/drawing/2014/main" id="{9C7A8B95-F962-70E4-F234-B3ADFA901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286" y="1381887"/>
            <a:ext cx="4094226" cy="409422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4777739"/>
            <a:ext cx="2564242" cy="141211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300"/>
              <a:t>3. Seating Arrangement</a:t>
            </a:r>
          </a:p>
        </p:txBody>
      </p:sp>
      <p:pic>
        <p:nvPicPr>
          <p:cNvPr id="4" name="Picture 3" descr="717 Children Wooden Table Chairs Stock Vectors and Vector Art | Shutterstock">
            <a:extLst>
              <a:ext uri="{FF2B5EF4-FFF2-40B4-BE49-F238E27FC236}">
                <a16:creationId xmlns:a16="http://schemas.microsoft.com/office/drawing/2014/main" id="{FA0C4A2A-CBED-CC4F-4B56-45A9E8AC06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382"/>
          <a:stretch>
            <a:fillRect/>
          </a:stretch>
        </p:blipFill>
        <p:spPr>
          <a:xfrm>
            <a:off x="20" y="10"/>
            <a:ext cx="9143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11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74529" y="5470492"/>
            <a:ext cx="1371600" cy="13716"/>
          </a:xfrm>
          <a:custGeom>
            <a:avLst/>
            <a:gdLst>
              <a:gd name="csX0" fmla="*/ 0 w 1371600"/>
              <a:gd name="csY0" fmla="*/ 0 h 13716"/>
              <a:gd name="csX1" fmla="*/ 685800 w 1371600"/>
              <a:gd name="csY1" fmla="*/ 0 h 13716"/>
              <a:gd name="csX2" fmla="*/ 1371600 w 1371600"/>
              <a:gd name="csY2" fmla="*/ 0 h 13716"/>
              <a:gd name="csX3" fmla="*/ 1371600 w 1371600"/>
              <a:gd name="csY3" fmla="*/ 13716 h 13716"/>
              <a:gd name="csX4" fmla="*/ 713232 w 1371600"/>
              <a:gd name="csY4" fmla="*/ 13716 h 13716"/>
              <a:gd name="csX5" fmla="*/ 0 w 1371600"/>
              <a:gd name="csY5" fmla="*/ 13716 h 13716"/>
              <a:gd name="csX6" fmla="*/ 0 w 1371600"/>
              <a:gd name="csY6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371600" h="13716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127" y="2892"/>
                  <a:pt x="1371229" y="8681"/>
                  <a:pt x="1371600" y="13716"/>
                </a:cubicBezTo>
                <a:cubicBezTo>
                  <a:pt x="1107995" y="21892"/>
                  <a:pt x="1033361" y="28370"/>
                  <a:pt x="713232" y="13716"/>
                </a:cubicBezTo>
                <a:cubicBezTo>
                  <a:pt x="393103" y="-938"/>
                  <a:pt x="289343" y="38649"/>
                  <a:pt x="0" y="13716"/>
                </a:cubicBezTo>
                <a:cubicBezTo>
                  <a:pt x="227" y="7219"/>
                  <a:pt x="197" y="5990"/>
                  <a:pt x="0" y="0"/>
                </a:cubicBezTo>
                <a:close/>
              </a:path>
              <a:path w="1371600" h="13716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228" y="6235"/>
                  <a:pt x="1371259" y="10206"/>
                  <a:pt x="1371600" y="13716"/>
                </a:cubicBezTo>
                <a:cubicBezTo>
                  <a:pt x="1176823" y="-5981"/>
                  <a:pt x="900830" y="5417"/>
                  <a:pt x="713232" y="13716"/>
                </a:cubicBezTo>
                <a:cubicBezTo>
                  <a:pt x="525634" y="22015"/>
                  <a:pt x="282837" y="1152"/>
                  <a:pt x="0" y="13716"/>
                </a:cubicBezTo>
                <a:cubicBezTo>
                  <a:pt x="596" y="8712"/>
                  <a:pt x="320" y="342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0720" y="4777739"/>
            <a:ext cx="5173220" cy="1399223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600"/>
              <a:t>There are 8 tables with 5 chairs at each table.</a:t>
            </a:r>
          </a:p>
          <a:p>
            <a:pPr>
              <a:lnSpc>
                <a:spcPct val="90000"/>
              </a:lnSpc>
            </a:pPr>
            <a:endParaRPr lang="en-GB" sz="1600"/>
          </a:p>
          <a:p>
            <a:pPr marL="0" indent="0">
              <a:lnSpc>
                <a:spcPct val="90000"/>
              </a:lnSpc>
              <a:buNone/>
            </a:pPr>
            <a:r>
              <a:rPr lang="en-GB" sz="1600"/>
              <a:t>How many chairs are there altogether?</a:t>
            </a:r>
          </a:p>
          <a:p>
            <a:pPr>
              <a:lnSpc>
                <a:spcPct val="90000"/>
              </a:lnSpc>
            </a:pPr>
            <a:endParaRPr lang="en-GB" sz="1600"/>
          </a:p>
          <a:p>
            <a:pPr marL="0" indent="0">
              <a:lnSpc>
                <a:spcPct val="90000"/>
              </a:lnSpc>
              <a:buNone/>
            </a:pPr>
            <a:r>
              <a:rPr lang="en-GB" sz="1600"/>
              <a:t>Answer: ______ chairs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4300"/>
              <a:t>4. Number Sentences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sX0" fmla="*/ 0 w 5410200"/>
              <a:gd name="csY0" fmla="*/ 0 h 13716"/>
              <a:gd name="csX1" fmla="*/ 568071 w 5410200"/>
              <a:gd name="csY1" fmla="*/ 0 h 13716"/>
              <a:gd name="csX2" fmla="*/ 1298448 w 5410200"/>
              <a:gd name="csY2" fmla="*/ 0 h 13716"/>
              <a:gd name="csX3" fmla="*/ 1920621 w 5410200"/>
              <a:gd name="csY3" fmla="*/ 0 h 13716"/>
              <a:gd name="csX4" fmla="*/ 2488692 w 5410200"/>
              <a:gd name="csY4" fmla="*/ 0 h 13716"/>
              <a:gd name="csX5" fmla="*/ 3219069 w 5410200"/>
              <a:gd name="csY5" fmla="*/ 0 h 13716"/>
              <a:gd name="csX6" fmla="*/ 3895344 w 5410200"/>
              <a:gd name="csY6" fmla="*/ 0 h 13716"/>
              <a:gd name="csX7" fmla="*/ 4571619 w 5410200"/>
              <a:gd name="csY7" fmla="*/ 0 h 13716"/>
              <a:gd name="csX8" fmla="*/ 5410200 w 5410200"/>
              <a:gd name="csY8" fmla="*/ 0 h 13716"/>
              <a:gd name="csX9" fmla="*/ 5410200 w 5410200"/>
              <a:gd name="csY9" fmla="*/ 13716 h 13716"/>
              <a:gd name="csX10" fmla="*/ 4842129 w 5410200"/>
              <a:gd name="csY10" fmla="*/ 13716 h 13716"/>
              <a:gd name="csX11" fmla="*/ 4328160 w 5410200"/>
              <a:gd name="csY11" fmla="*/ 13716 h 13716"/>
              <a:gd name="csX12" fmla="*/ 3597783 w 5410200"/>
              <a:gd name="csY12" fmla="*/ 13716 h 13716"/>
              <a:gd name="csX13" fmla="*/ 3029712 w 5410200"/>
              <a:gd name="csY13" fmla="*/ 13716 h 13716"/>
              <a:gd name="csX14" fmla="*/ 2299335 w 5410200"/>
              <a:gd name="csY14" fmla="*/ 13716 h 13716"/>
              <a:gd name="csX15" fmla="*/ 1514856 w 5410200"/>
              <a:gd name="csY15" fmla="*/ 13716 h 13716"/>
              <a:gd name="csX16" fmla="*/ 892683 w 5410200"/>
              <a:gd name="csY16" fmla="*/ 13716 h 13716"/>
              <a:gd name="csX17" fmla="*/ 0 w 5410200"/>
              <a:gd name="csY17" fmla="*/ 13716 h 13716"/>
              <a:gd name="csX18" fmla="*/ 0 w 5410200"/>
              <a:gd name="csY18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6D9FC9-8BE6-2F1F-4538-79155E1972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3049764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5. Drink Bottles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A bottle contains 1</a:t>
            </a:r>
            <a:r>
              <a:rPr lang="en-GB" dirty="0"/>
              <a:t>500</a:t>
            </a:r>
            <a:r>
              <a:rPr dirty="0"/>
              <a:t> </a:t>
            </a:r>
            <a:r>
              <a:rPr lang="en-GB" dirty="0"/>
              <a:t>milli</a:t>
            </a:r>
            <a:r>
              <a:rPr dirty="0" err="1"/>
              <a:t>litres</a:t>
            </a:r>
            <a:r>
              <a:rPr dirty="0"/>
              <a:t> of juice.</a:t>
            </a:r>
          </a:p>
          <a:p>
            <a:pPr marL="0" indent="0">
              <a:buNone/>
            </a:pPr>
            <a:r>
              <a:rPr dirty="0"/>
              <a:t>Tom drinks 0.4 </a:t>
            </a:r>
            <a:r>
              <a:rPr dirty="0" err="1"/>
              <a:t>litres</a:t>
            </a:r>
            <a:r>
              <a:rPr dirty="0"/>
              <a:t>.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How much juice is left?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Answer: ______ </a:t>
            </a:r>
            <a:r>
              <a:rPr dirty="0" err="1"/>
              <a:t>litres</a:t>
            </a:r>
            <a:endParaRPr dirty="0"/>
          </a:p>
        </p:txBody>
      </p:sp>
      <p:pic>
        <p:nvPicPr>
          <p:cNvPr id="5" name="Picture 4" descr="bottle of water. cartoon icon. isolated on transparent background 37072921  PNG">
            <a:extLst>
              <a:ext uri="{FF2B5EF4-FFF2-40B4-BE49-F238E27FC236}">
                <a16:creationId xmlns:a16="http://schemas.microsoft.com/office/drawing/2014/main" id="{63C94F47-154E-5DF5-B87B-5F6E3C769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8056" y="2279286"/>
            <a:ext cx="4304076" cy="43040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39520"/>
            <a:ext cx="2571750" cy="1719072"/>
          </a:xfrm>
        </p:spPr>
        <p:txBody>
          <a:bodyPr anchor="b">
            <a:normAutofit/>
          </a:bodyPr>
          <a:lstStyle/>
          <a:p>
            <a:r>
              <a:rPr lang="en-GB" sz="4700"/>
              <a:t>6. Shape Patterns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58" y="2573756"/>
            <a:ext cx="2441321" cy="18288"/>
          </a:xfrm>
          <a:custGeom>
            <a:avLst/>
            <a:gdLst>
              <a:gd name="csX0" fmla="*/ 0 w 2441321"/>
              <a:gd name="csY0" fmla="*/ 0 h 18288"/>
              <a:gd name="csX1" fmla="*/ 585917 w 2441321"/>
              <a:gd name="csY1" fmla="*/ 0 h 18288"/>
              <a:gd name="csX2" fmla="*/ 1196247 w 2441321"/>
              <a:gd name="csY2" fmla="*/ 0 h 18288"/>
              <a:gd name="csX3" fmla="*/ 1806578 w 2441321"/>
              <a:gd name="csY3" fmla="*/ 0 h 18288"/>
              <a:gd name="csX4" fmla="*/ 2441321 w 2441321"/>
              <a:gd name="csY4" fmla="*/ 0 h 18288"/>
              <a:gd name="csX5" fmla="*/ 2441321 w 2441321"/>
              <a:gd name="csY5" fmla="*/ 18288 h 18288"/>
              <a:gd name="csX6" fmla="*/ 1830991 w 2441321"/>
              <a:gd name="csY6" fmla="*/ 18288 h 18288"/>
              <a:gd name="csX7" fmla="*/ 1269487 w 2441321"/>
              <a:gd name="csY7" fmla="*/ 18288 h 18288"/>
              <a:gd name="csX8" fmla="*/ 707983 w 2441321"/>
              <a:gd name="csY8" fmla="*/ 18288 h 18288"/>
              <a:gd name="csX9" fmla="*/ 0 w 2441321"/>
              <a:gd name="csY9" fmla="*/ 18288 h 18288"/>
              <a:gd name="csX10" fmla="*/ 0 w 2441321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441321" h="18288" fill="none" extrusionOk="0">
                <a:moveTo>
                  <a:pt x="0" y="0"/>
                </a:moveTo>
                <a:cubicBezTo>
                  <a:pt x="273217" y="-17533"/>
                  <a:pt x="355785" y="-4171"/>
                  <a:pt x="585917" y="0"/>
                </a:cubicBezTo>
                <a:cubicBezTo>
                  <a:pt x="816049" y="4171"/>
                  <a:pt x="991446" y="-9419"/>
                  <a:pt x="1196247" y="0"/>
                </a:cubicBezTo>
                <a:cubicBezTo>
                  <a:pt x="1401048" y="9419"/>
                  <a:pt x="1589984" y="-731"/>
                  <a:pt x="1806578" y="0"/>
                </a:cubicBezTo>
                <a:cubicBezTo>
                  <a:pt x="2023172" y="731"/>
                  <a:pt x="2247754" y="8393"/>
                  <a:pt x="2441321" y="0"/>
                </a:cubicBezTo>
                <a:cubicBezTo>
                  <a:pt x="2441167" y="8655"/>
                  <a:pt x="2440437" y="9975"/>
                  <a:pt x="2441321" y="18288"/>
                </a:cubicBezTo>
                <a:cubicBezTo>
                  <a:pt x="2169723" y="30506"/>
                  <a:pt x="2045712" y="39140"/>
                  <a:pt x="1830991" y="18288"/>
                </a:cubicBezTo>
                <a:cubicBezTo>
                  <a:pt x="1616270" y="-2564"/>
                  <a:pt x="1505876" y="3949"/>
                  <a:pt x="1269487" y="18288"/>
                </a:cubicBezTo>
                <a:cubicBezTo>
                  <a:pt x="1033098" y="32627"/>
                  <a:pt x="908661" y="41191"/>
                  <a:pt x="707983" y="18288"/>
                </a:cubicBezTo>
                <a:cubicBezTo>
                  <a:pt x="507305" y="-4615"/>
                  <a:pt x="333592" y="20759"/>
                  <a:pt x="0" y="18288"/>
                </a:cubicBezTo>
                <a:cubicBezTo>
                  <a:pt x="-688" y="11716"/>
                  <a:pt x="875" y="6357"/>
                  <a:pt x="0" y="0"/>
                </a:cubicBezTo>
                <a:close/>
              </a:path>
              <a:path w="2441321" h="18288" stroke="0" extrusionOk="0">
                <a:moveTo>
                  <a:pt x="0" y="0"/>
                </a:moveTo>
                <a:cubicBezTo>
                  <a:pt x="207071" y="-14617"/>
                  <a:pt x="444194" y="-15606"/>
                  <a:pt x="585917" y="0"/>
                </a:cubicBezTo>
                <a:cubicBezTo>
                  <a:pt x="727640" y="15606"/>
                  <a:pt x="904326" y="-79"/>
                  <a:pt x="1123008" y="0"/>
                </a:cubicBezTo>
                <a:cubicBezTo>
                  <a:pt x="1341690" y="79"/>
                  <a:pt x="1600014" y="10401"/>
                  <a:pt x="1782164" y="0"/>
                </a:cubicBezTo>
                <a:cubicBezTo>
                  <a:pt x="1964314" y="-10401"/>
                  <a:pt x="2143537" y="-21488"/>
                  <a:pt x="2441321" y="0"/>
                </a:cubicBezTo>
                <a:cubicBezTo>
                  <a:pt x="2441735" y="5928"/>
                  <a:pt x="2441551" y="11133"/>
                  <a:pt x="2441321" y="18288"/>
                </a:cubicBezTo>
                <a:cubicBezTo>
                  <a:pt x="2166745" y="28773"/>
                  <a:pt x="2078726" y="15476"/>
                  <a:pt x="1879817" y="18288"/>
                </a:cubicBezTo>
                <a:cubicBezTo>
                  <a:pt x="1680908" y="21100"/>
                  <a:pt x="1548770" y="-4127"/>
                  <a:pt x="1318313" y="18288"/>
                </a:cubicBezTo>
                <a:cubicBezTo>
                  <a:pt x="1087856" y="40703"/>
                  <a:pt x="894613" y="3927"/>
                  <a:pt x="659157" y="18288"/>
                </a:cubicBezTo>
                <a:cubicBezTo>
                  <a:pt x="423701" y="32649"/>
                  <a:pt x="246611" y="33975"/>
                  <a:pt x="0" y="18288"/>
                </a:cubicBezTo>
                <a:cubicBezTo>
                  <a:pt x="-348" y="10388"/>
                  <a:pt x="-12" y="396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202" y="2807208"/>
            <a:ext cx="2571750" cy="3410712"/>
          </a:xfrm>
        </p:spPr>
        <p:txBody>
          <a:bodyPr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/>
              <a:t>Mrs Jones buys a new fish tank for her classroom.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/>
              <a:t>The tank is shaped like a cuboid and measures: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b="1"/>
              <a:t>60 cm long</a:t>
            </a:r>
            <a:endParaRPr lang="en-GB" sz="1800"/>
          </a:p>
          <a:p>
            <a:pPr marL="0" indent="0">
              <a:lnSpc>
                <a:spcPct val="90000"/>
              </a:lnSpc>
              <a:buNone/>
            </a:pPr>
            <a:r>
              <a:rPr lang="en-GB" sz="1800" b="1"/>
              <a:t>40 cm wide</a:t>
            </a:r>
            <a:endParaRPr lang="en-GB" sz="1800"/>
          </a:p>
          <a:p>
            <a:pPr marL="0" indent="0">
              <a:lnSpc>
                <a:spcPct val="90000"/>
              </a:lnSpc>
              <a:buNone/>
            </a:pPr>
            <a:r>
              <a:rPr lang="en-GB" sz="1800" b="1"/>
              <a:t>50 cm high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b="1"/>
          </a:p>
          <a:p>
            <a:pPr marL="0" indent="0">
              <a:lnSpc>
                <a:spcPct val="90000"/>
              </a:lnSpc>
              <a:buNone/>
            </a:pPr>
            <a:r>
              <a:rPr lang="en-GB" sz="1800" b="1"/>
              <a:t>What volume of water can be held in the tank?</a:t>
            </a:r>
            <a:endParaRPr lang="en-GB" sz="1800"/>
          </a:p>
        </p:txBody>
      </p:sp>
      <p:pic>
        <p:nvPicPr>
          <p:cNvPr id="4" name="Picture 3" descr="Cartoon fish tank Images - Free Download on Magnific (formerly Freepik)">
            <a:extLst>
              <a:ext uri="{FF2B5EF4-FFF2-40B4-BE49-F238E27FC236}">
                <a16:creationId xmlns:a16="http://schemas.microsoft.com/office/drawing/2014/main" id="{8244D9C3-028D-7472-3260-B18669597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722" y="1901552"/>
            <a:ext cx="5177790" cy="30548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7. Pocket Money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Ava saves £3 each week.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How much money will she save in 8 weeks?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Answer: £______</a:t>
            </a:r>
          </a:p>
        </p:txBody>
      </p:sp>
      <p:pic>
        <p:nvPicPr>
          <p:cNvPr id="4" name="Picture 3" descr="Girl Holding Money PNG, Vector, PSD, and Clipart With Transparent  Background for Free Download | Pngtree">
            <a:extLst>
              <a:ext uri="{FF2B5EF4-FFF2-40B4-BE49-F238E27FC236}">
                <a16:creationId xmlns:a16="http://schemas.microsoft.com/office/drawing/2014/main" id="{BF7830D0-336D-F51E-FD83-05DFC364C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1361" y="3533660"/>
            <a:ext cx="3291290" cy="329129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39520"/>
            <a:ext cx="2571750" cy="1719072"/>
          </a:xfrm>
        </p:spPr>
        <p:txBody>
          <a:bodyPr anchor="b">
            <a:normAutofit/>
          </a:bodyPr>
          <a:lstStyle/>
          <a:p>
            <a:r>
              <a:rPr lang="en-GB" sz="4700"/>
              <a:t>8. Sports Day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6357EC4F-235E-4222-A36F-C7878ACE37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58" y="2573756"/>
            <a:ext cx="2441321" cy="18288"/>
          </a:xfrm>
          <a:custGeom>
            <a:avLst/>
            <a:gdLst>
              <a:gd name="csX0" fmla="*/ 0 w 2441321"/>
              <a:gd name="csY0" fmla="*/ 0 h 18288"/>
              <a:gd name="csX1" fmla="*/ 585917 w 2441321"/>
              <a:gd name="csY1" fmla="*/ 0 h 18288"/>
              <a:gd name="csX2" fmla="*/ 1196247 w 2441321"/>
              <a:gd name="csY2" fmla="*/ 0 h 18288"/>
              <a:gd name="csX3" fmla="*/ 1806578 w 2441321"/>
              <a:gd name="csY3" fmla="*/ 0 h 18288"/>
              <a:gd name="csX4" fmla="*/ 2441321 w 2441321"/>
              <a:gd name="csY4" fmla="*/ 0 h 18288"/>
              <a:gd name="csX5" fmla="*/ 2441321 w 2441321"/>
              <a:gd name="csY5" fmla="*/ 18288 h 18288"/>
              <a:gd name="csX6" fmla="*/ 1830991 w 2441321"/>
              <a:gd name="csY6" fmla="*/ 18288 h 18288"/>
              <a:gd name="csX7" fmla="*/ 1269487 w 2441321"/>
              <a:gd name="csY7" fmla="*/ 18288 h 18288"/>
              <a:gd name="csX8" fmla="*/ 707983 w 2441321"/>
              <a:gd name="csY8" fmla="*/ 18288 h 18288"/>
              <a:gd name="csX9" fmla="*/ 0 w 2441321"/>
              <a:gd name="csY9" fmla="*/ 18288 h 18288"/>
              <a:gd name="csX10" fmla="*/ 0 w 2441321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441321" h="18288" fill="none" extrusionOk="0">
                <a:moveTo>
                  <a:pt x="0" y="0"/>
                </a:moveTo>
                <a:cubicBezTo>
                  <a:pt x="273217" y="-17533"/>
                  <a:pt x="355785" y="-4171"/>
                  <a:pt x="585917" y="0"/>
                </a:cubicBezTo>
                <a:cubicBezTo>
                  <a:pt x="816049" y="4171"/>
                  <a:pt x="991446" y="-9419"/>
                  <a:pt x="1196247" y="0"/>
                </a:cubicBezTo>
                <a:cubicBezTo>
                  <a:pt x="1401048" y="9419"/>
                  <a:pt x="1589984" y="-731"/>
                  <a:pt x="1806578" y="0"/>
                </a:cubicBezTo>
                <a:cubicBezTo>
                  <a:pt x="2023172" y="731"/>
                  <a:pt x="2247754" y="8393"/>
                  <a:pt x="2441321" y="0"/>
                </a:cubicBezTo>
                <a:cubicBezTo>
                  <a:pt x="2441167" y="8655"/>
                  <a:pt x="2440437" y="9975"/>
                  <a:pt x="2441321" y="18288"/>
                </a:cubicBezTo>
                <a:cubicBezTo>
                  <a:pt x="2169723" y="30506"/>
                  <a:pt x="2045712" y="39140"/>
                  <a:pt x="1830991" y="18288"/>
                </a:cubicBezTo>
                <a:cubicBezTo>
                  <a:pt x="1616270" y="-2564"/>
                  <a:pt x="1505876" y="3949"/>
                  <a:pt x="1269487" y="18288"/>
                </a:cubicBezTo>
                <a:cubicBezTo>
                  <a:pt x="1033098" y="32627"/>
                  <a:pt x="908661" y="41191"/>
                  <a:pt x="707983" y="18288"/>
                </a:cubicBezTo>
                <a:cubicBezTo>
                  <a:pt x="507305" y="-4615"/>
                  <a:pt x="333592" y="20759"/>
                  <a:pt x="0" y="18288"/>
                </a:cubicBezTo>
                <a:cubicBezTo>
                  <a:pt x="-688" y="11716"/>
                  <a:pt x="875" y="6357"/>
                  <a:pt x="0" y="0"/>
                </a:cubicBezTo>
                <a:close/>
              </a:path>
              <a:path w="2441321" h="18288" stroke="0" extrusionOk="0">
                <a:moveTo>
                  <a:pt x="0" y="0"/>
                </a:moveTo>
                <a:cubicBezTo>
                  <a:pt x="207071" y="-14617"/>
                  <a:pt x="444194" y="-15606"/>
                  <a:pt x="585917" y="0"/>
                </a:cubicBezTo>
                <a:cubicBezTo>
                  <a:pt x="727640" y="15606"/>
                  <a:pt x="904326" y="-79"/>
                  <a:pt x="1123008" y="0"/>
                </a:cubicBezTo>
                <a:cubicBezTo>
                  <a:pt x="1341690" y="79"/>
                  <a:pt x="1600014" y="10401"/>
                  <a:pt x="1782164" y="0"/>
                </a:cubicBezTo>
                <a:cubicBezTo>
                  <a:pt x="1964314" y="-10401"/>
                  <a:pt x="2143537" y="-21488"/>
                  <a:pt x="2441321" y="0"/>
                </a:cubicBezTo>
                <a:cubicBezTo>
                  <a:pt x="2441735" y="5928"/>
                  <a:pt x="2441551" y="11133"/>
                  <a:pt x="2441321" y="18288"/>
                </a:cubicBezTo>
                <a:cubicBezTo>
                  <a:pt x="2166745" y="28773"/>
                  <a:pt x="2078726" y="15476"/>
                  <a:pt x="1879817" y="18288"/>
                </a:cubicBezTo>
                <a:cubicBezTo>
                  <a:pt x="1680908" y="21100"/>
                  <a:pt x="1548770" y="-4127"/>
                  <a:pt x="1318313" y="18288"/>
                </a:cubicBezTo>
                <a:cubicBezTo>
                  <a:pt x="1087856" y="40703"/>
                  <a:pt x="894613" y="3927"/>
                  <a:pt x="659157" y="18288"/>
                </a:cubicBezTo>
                <a:cubicBezTo>
                  <a:pt x="423701" y="32649"/>
                  <a:pt x="246611" y="33975"/>
                  <a:pt x="0" y="18288"/>
                </a:cubicBezTo>
                <a:cubicBezTo>
                  <a:pt x="-348" y="10388"/>
                  <a:pt x="-12" y="396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202" y="2807208"/>
            <a:ext cx="2571750" cy="3410712"/>
          </a:xfrm>
        </p:spPr>
        <p:txBody>
          <a:bodyPr anchor="t">
            <a:normAutofit/>
          </a:bodyPr>
          <a:lstStyle/>
          <a:p>
            <a:endParaRPr lang="en-GB" sz="1900" dirty="0"/>
          </a:p>
          <a:p>
            <a:pPr marL="457200" indent="-457200">
              <a:buAutoNum type="alphaLcParenR"/>
            </a:pPr>
            <a:r>
              <a:rPr lang="en-GB" sz="1900" dirty="0"/>
              <a:t>If Caradog had 150 points in Sports Day, how many points did the other houses get?</a:t>
            </a:r>
          </a:p>
          <a:p>
            <a:pPr marL="457200" indent="-457200">
              <a:buAutoNum type="alphaLcParenR"/>
            </a:pPr>
            <a:r>
              <a:rPr lang="en-GB" sz="1900" dirty="0"/>
              <a:t>How many points were collected altogether?</a:t>
            </a:r>
          </a:p>
          <a:p>
            <a:pPr marL="0" indent="0">
              <a:buNone/>
            </a:pPr>
            <a:endParaRPr lang="en-GB" sz="1900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A141F2DC-F440-28EF-E11F-3C72E1033D3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3967943"/>
              </p:ext>
            </p:extLst>
          </p:nvPr>
        </p:nvGraphicFramePr>
        <p:xfrm>
          <a:off x="3490722" y="640080"/>
          <a:ext cx="5177790" cy="5577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9. Favourite Fruit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655" y="4952081"/>
            <a:ext cx="8389345" cy="1631281"/>
          </a:xfrm>
        </p:spPr>
        <p:txBody>
          <a:bodyPr>
            <a:normAutofit fontScale="77500" lnSpcReduction="20000"/>
          </a:bodyPr>
          <a:lstStyle/>
          <a:p>
            <a:endParaRPr dirty="0"/>
          </a:p>
          <a:p>
            <a:pPr marL="0" indent="0">
              <a:buNone/>
            </a:pPr>
            <a:r>
              <a:rPr dirty="0"/>
              <a:t>a) Which fruit is the most popular?</a:t>
            </a:r>
          </a:p>
          <a:p>
            <a:pPr marL="0" indent="0">
              <a:buNone/>
            </a:pPr>
            <a:r>
              <a:rPr dirty="0"/>
              <a:t>b) How many more chose grapes than bananas?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c) How many pupils voted?</a:t>
            </a:r>
            <a:endParaRPr dirty="0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D868137-0F0B-70D5-C505-594D74EB21C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8900997"/>
              </p:ext>
            </p:extLst>
          </p:nvPr>
        </p:nvGraphicFramePr>
        <p:xfrm>
          <a:off x="1004103" y="1292646"/>
          <a:ext cx="658495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10. Ribbon Length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A ribbon is 2 </a:t>
            </a:r>
            <a:r>
              <a:rPr dirty="0" err="1"/>
              <a:t>metres</a:t>
            </a:r>
            <a:r>
              <a:rPr dirty="0"/>
              <a:t> long.</a:t>
            </a:r>
          </a:p>
          <a:p>
            <a:pPr marL="0" indent="0">
              <a:buNone/>
            </a:pPr>
            <a:r>
              <a:rPr dirty="0"/>
              <a:t>Emma cuts off 75 cm.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How much ribbon is left?</a:t>
            </a:r>
          </a:p>
          <a:p>
            <a:pPr marL="0" indent="0">
              <a:buNone/>
            </a:pPr>
            <a:r>
              <a:rPr dirty="0"/>
              <a:t>Give your answer in </a:t>
            </a:r>
            <a:r>
              <a:rPr dirty="0" err="1"/>
              <a:t>centimetres</a:t>
            </a:r>
            <a:r>
              <a:rPr dirty="0"/>
              <a:t>.</a:t>
            </a:r>
          </a:p>
        </p:txBody>
      </p:sp>
      <p:pic>
        <p:nvPicPr>
          <p:cNvPr id="4" name="Picture 3" descr="Download Beautiful Pink Ribbon Png Clipart Image - Curly Ribbon Clip Art PNG  Image with No Background - PNGkey.com">
            <a:extLst>
              <a:ext uri="{FF2B5EF4-FFF2-40B4-BE49-F238E27FC236}">
                <a16:creationId xmlns:a16="http://schemas.microsoft.com/office/drawing/2014/main" id="{ED6CA9E7-474C-3680-34F3-4E02D4E49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388" y="3863181"/>
            <a:ext cx="6858000" cy="26060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338</Words>
  <Application>Microsoft Macintosh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Numeracy Practice Questions</vt:lpstr>
      <vt:lpstr>1. Time</vt:lpstr>
      <vt:lpstr>2. Sharing Sweets</vt:lpstr>
      <vt:lpstr>3. Seating Arrangement</vt:lpstr>
      <vt:lpstr>4. Number Sentences</vt:lpstr>
      <vt:lpstr>5. Drink Bottles</vt:lpstr>
      <vt:lpstr>6. Shape Patterns</vt:lpstr>
      <vt:lpstr>7. Pocket Money</vt:lpstr>
      <vt:lpstr>8. Sports Day</vt:lpstr>
      <vt:lpstr>9. Favourite Fruit</vt:lpstr>
      <vt:lpstr>10. Ribbon Length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Z Higgins (Llangyfelach Primary School)</cp:lastModifiedBy>
  <cp:revision>2</cp:revision>
  <dcterms:created xsi:type="dcterms:W3CDTF">2013-01-27T09:14:16Z</dcterms:created>
  <dcterms:modified xsi:type="dcterms:W3CDTF">2026-06-23T15:56:32Z</dcterms:modified>
  <cp:category/>
</cp:coreProperties>
</file>