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D68853-D8AA-B592-02AA-96BE7F738260}" v="190" dt="2024-07-09T13:42:41.702"/>
    <p1510:client id="{58CFE4AA-E69C-C7E7-B4B1-91CB68B61364}" v="237" dt="2024-07-10T13:16:44.169"/>
    <p1510:client id="{5EDE7487-C21D-9C5C-B4BA-C0AB9DD91606}" v="23" dt="2024-07-10T12:43:40.354"/>
    <p1510:client id="{826FF3D8-6860-5A84-76CF-86C3A6D566BC}" v="124" dt="2024-07-09T13:02:06.444"/>
    <p1510:client id="{9E6E904D-4B66-73BE-7B49-5AA4BF2DC243}" v="11" dt="2024-07-09T12:47:40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95280" y="3972305"/>
            <a:ext cx="4937937" cy="1363215"/>
          </a:xfrm>
        </p:spPr>
        <p:txBody>
          <a:bodyPr anchor="t">
            <a:normAutofit/>
          </a:bodyPr>
          <a:lstStyle/>
          <a:p>
            <a:pPr algn="l"/>
            <a:r>
              <a:rPr lang="en-US" sz="3200" dirty="0"/>
              <a:t>What  Role  Does  Food  Play  In  Religious  </a:t>
            </a:r>
            <a:r>
              <a:rPr lang="en-US" sz="3200" dirty="0"/>
              <a:t>C</a:t>
            </a:r>
            <a:r>
              <a:rPr lang="en-US" sz="3200" dirty="0" smtClean="0"/>
              <a:t>elebrations?</a:t>
            </a:r>
            <a:r>
              <a:rPr lang="en-US" sz="3200" dirty="0"/>
              <a:t> 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yellow sun with a symbol&#10;&#10;Description automatically generated">
            <a:extLst>
              <a:ext uri="{FF2B5EF4-FFF2-40B4-BE49-F238E27FC236}">
                <a16:creationId xmlns:a16="http://schemas.microsoft.com/office/drawing/2014/main" id="{AAA457D6-58D3-4A82-9E9D-84F1BEEDAE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34" r="3" b="2094"/>
          <a:stretch/>
        </p:blipFill>
        <p:spPr>
          <a:xfrm>
            <a:off x="1246573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5" name="Picture 4" descr="A white crescent and star in a circle&#10;&#10;Description automatically generated">
            <a:extLst>
              <a:ext uri="{FF2B5EF4-FFF2-40B4-BE49-F238E27FC236}">
                <a16:creationId xmlns:a16="http://schemas.microsoft.com/office/drawing/2014/main" id="{69836802-AC41-802C-43E6-BCAD4C7AEC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527" r="27145" b="1"/>
          <a:stretch/>
        </p:blipFill>
        <p:spPr>
          <a:xfrm>
            <a:off x="20" y="2288331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 descr="A close up of a flag&#10;&#10;Description automatically generated">
            <a:extLst>
              <a:ext uri="{FF2B5EF4-FFF2-40B4-BE49-F238E27FC236}">
                <a16:creationId xmlns:a16="http://schemas.microsoft.com/office/drawing/2014/main" id="{56DD9B99-0AA0-6E72-E515-9B8863C38C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527" r="-2" b="-2"/>
          <a:stretch/>
        </p:blipFill>
        <p:spPr>
          <a:xfrm>
            <a:off x="5525559" y="725908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yellow star on a blue and white flag&#10;&#10;Description automatically generated">
            <a:extLst>
              <a:ext uri="{FF2B5EF4-FFF2-40B4-BE49-F238E27FC236}">
                <a16:creationId xmlns:a16="http://schemas.microsoft.com/office/drawing/2014/main" id="{B008EEB3-C20E-2814-D615-A3FA95EF681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855" r="17938" b="-1"/>
          <a:stretch/>
        </p:blipFill>
        <p:spPr>
          <a:xfrm>
            <a:off x="8918761" y="-4331"/>
            <a:ext cx="3273238" cy="3383891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black cross with a circle&#10;&#10;Description automatically generated">
            <a:extLst>
              <a:ext uri="{FF2B5EF4-FFF2-40B4-BE49-F238E27FC236}">
                <a16:creationId xmlns:a16="http://schemas.microsoft.com/office/drawing/2014/main" id="{5F21FEC9-442F-4FCA-0A3E-E5ACA040688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2" b="4607"/>
          <a:stretch/>
        </p:blipFill>
        <p:spPr>
          <a:xfrm>
            <a:off x="9363236" y="4071322"/>
            <a:ext cx="2828765" cy="2786678"/>
          </a:xfrm>
          <a:custGeom>
            <a:avLst/>
            <a:gdLst/>
            <a:ahLst/>
            <a:cxnLst/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sp>
        <p:nvSpPr>
          <p:cNvPr id="9" name="TextBox 8"/>
          <p:cNvSpPr txBox="1"/>
          <p:nvPr/>
        </p:nvSpPr>
        <p:spPr>
          <a:xfrm>
            <a:off x="4640222" y="5335520"/>
            <a:ext cx="38480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 researched that the main religions worshipped in Swansea are Christianity, Judaism, Islam, Buddhism, Sikhism and Hinduism.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D1AA55E-40D5-461B-A5A8-4AE8AAB71B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8DA46-EF83-D03D-6E49-DD90BF00E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36390"/>
            <a:ext cx="6155988" cy="1182927"/>
          </a:xfrm>
        </p:spPr>
        <p:txBody>
          <a:bodyPr anchor="b">
            <a:normAutofit/>
          </a:bodyPr>
          <a:lstStyle/>
          <a:p>
            <a:r>
              <a:rPr lang="en-US" sz="5600"/>
              <a:t>Christianity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EB498BD-8089-4626-91EA-4978EBEF53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8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F1F92BE-8B12-C65C-E1AF-1B5EF15F8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0040" y="3346915"/>
            <a:ext cx="6104148" cy="167668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  </a:t>
            </a:r>
          </a:p>
        </p:txBody>
      </p:sp>
      <p:pic>
        <p:nvPicPr>
          <p:cNvPr id="4" name="Content Placeholder 3" descr="A black cross with white border&#10;&#10;Description automatically generated">
            <a:extLst>
              <a:ext uri="{FF2B5EF4-FFF2-40B4-BE49-F238E27FC236}">
                <a16:creationId xmlns:a16="http://schemas.microsoft.com/office/drawing/2014/main" id="{E30F83D8-A341-366E-65A2-0FE4B0805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653" y="1333198"/>
            <a:ext cx="4353536" cy="3952381"/>
          </a:xfrm>
          <a:prstGeom prst="rect">
            <a:avLst/>
          </a:prstGeom>
        </p:spPr>
      </p:pic>
      <p:sp>
        <p:nvSpPr>
          <p:cNvPr id="15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4552" y="1899284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6862" y="2189928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66B11B-505C-3AC4-E1E3-BA6800F7CCFF}"/>
              </a:ext>
            </a:extLst>
          </p:cNvPr>
          <p:cNvSpPr txBox="1"/>
          <p:nvPr/>
        </p:nvSpPr>
        <p:spPr>
          <a:xfrm>
            <a:off x="291281" y="2510766"/>
            <a:ext cx="6702907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Lamb is referenced in several Christian stories and is eaten at Easter as lamb </a:t>
            </a:r>
            <a:r>
              <a:rPr lang="en-US" sz="2000" dirty="0" err="1"/>
              <a:t>symbolises</a:t>
            </a:r>
            <a:r>
              <a:rPr lang="en-US" sz="2000" dirty="0"/>
              <a:t> Jesus being the sacrificial lamb of </a:t>
            </a:r>
            <a:r>
              <a:rPr lang="en-US" sz="2000" dirty="0" smtClean="0"/>
              <a:t>God. </a:t>
            </a:r>
          </a:p>
          <a:p>
            <a:r>
              <a:rPr lang="en-US" sz="2000" dirty="0" smtClean="0"/>
              <a:t>Traditionally </a:t>
            </a:r>
            <a:r>
              <a:rPr lang="en-US" sz="2000" dirty="0"/>
              <a:t>during </a:t>
            </a:r>
            <a:r>
              <a:rPr lang="en-US" sz="2000" dirty="0" smtClean="0"/>
              <a:t>Lent, </a:t>
            </a:r>
            <a:r>
              <a:rPr lang="en-US" sz="2000" dirty="0"/>
              <a:t>Christians would give up </a:t>
            </a:r>
            <a:r>
              <a:rPr lang="en-US" sz="2000" dirty="0" smtClean="0"/>
              <a:t>rich, </a:t>
            </a:r>
            <a:r>
              <a:rPr lang="en-US" sz="2000" dirty="0"/>
              <a:t>tasty foods such as </a:t>
            </a:r>
            <a:r>
              <a:rPr lang="en-US" sz="2000" dirty="0" smtClean="0"/>
              <a:t>butter, eggs, </a:t>
            </a:r>
            <a:r>
              <a:rPr lang="en-US" sz="2000" dirty="0"/>
              <a:t>sugar and fat (some Christians continue to do </a:t>
            </a:r>
            <a:r>
              <a:rPr lang="en-US" sz="2000" dirty="0" smtClean="0"/>
              <a:t>so).</a:t>
            </a:r>
          </a:p>
          <a:p>
            <a:r>
              <a:rPr lang="en-US" sz="2000" dirty="0" smtClean="0"/>
              <a:t>Christmas </a:t>
            </a:r>
            <a:r>
              <a:rPr lang="en-US" sz="2000" dirty="0"/>
              <a:t>dinners are also an important part of the </a:t>
            </a:r>
            <a:r>
              <a:rPr lang="en-US" sz="2000" dirty="0" smtClean="0"/>
              <a:t>Christmas celebrations. Families </a:t>
            </a:r>
            <a:r>
              <a:rPr lang="en-US" sz="2000" dirty="0"/>
              <a:t>and friends will share food </a:t>
            </a:r>
            <a:r>
              <a:rPr lang="en-US" sz="2000" dirty="0" smtClean="0"/>
              <a:t>together at Christmas time, </a:t>
            </a:r>
            <a:r>
              <a:rPr lang="en-US" sz="2000" dirty="0"/>
              <a:t>eating traditional </a:t>
            </a:r>
            <a:r>
              <a:rPr lang="en-US" sz="2000" dirty="0" smtClean="0"/>
              <a:t>foods such </a:t>
            </a:r>
            <a:r>
              <a:rPr lang="en-US" sz="2000" dirty="0"/>
              <a:t>as </a:t>
            </a:r>
            <a:r>
              <a:rPr lang="en-US" sz="2000" dirty="0" smtClean="0"/>
              <a:t>turkey, </a:t>
            </a:r>
            <a:r>
              <a:rPr lang="en-US" sz="2000" dirty="0"/>
              <a:t>mince pies and Christmas puddings. </a:t>
            </a:r>
          </a:p>
        </p:txBody>
      </p:sp>
    </p:spTree>
    <p:extLst>
      <p:ext uri="{BB962C8B-B14F-4D97-AF65-F5344CB8AC3E}">
        <p14:creationId xmlns:p14="http://schemas.microsoft.com/office/powerpoint/2010/main" val="20106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14C2221-2B8C-494D-9442-F812DF4E879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3613FA-BA37-2ED1-8FDF-BACFAAB2F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13931"/>
            <a:ext cx="3143250" cy="2601119"/>
          </a:xfrm>
        </p:spPr>
        <p:txBody>
          <a:bodyPr anchor="t">
            <a:normAutofit/>
          </a:bodyPr>
          <a:lstStyle/>
          <a:p>
            <a:pPr algn="ctr"/>
            <a:r>
              <a:rPr lang="en-US" sz="4000"/>
              <a:t>Buddhism</a:t>
            </a:r>
          </a:p>
        </p:txBody>
      </p:sp>
      <p:pic>
        <p:nvPicPr>
          <p:cNvPr id="4" name="Picture 3" descr="A yellow and black yin yang symbol&#10;&#10;Description automatically generated">
            <a:extLst>
              <a:ext uri="{FF2B5EF4-FFF2-40B4-BE49-F238E27FC236}">
                <a16:creationId xmlns:a16="http://schemas.microsoft.com/office/drawing/2014/main" id="{EE5346BF-DF6D-84AA-8BE8-189193117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68" y="140406"/>
            <a:ext cx="3531076" cy="313504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90AEF-9E9E-192F-6568-F0DBC4BFA2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652" y="730249"/>
            <a:ext cx="7153147" cy="53848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dirty="0" smtClean="0"/>
              <a:t>Many </a:t>
            </a:r>
            <a:r>
              <a:rPr lang="en-US" dirty="0"/>
              <a:t>Buddhist temples serve vegetarian </a:t>
            </a:r>
            <a:r>
              <a:rPr lang="en-US" dirty="0" smtClean="0"/>
              <a:t>food, as </a:t>
            </a:r>
            <a:r>
              <a:rPr lang="en-US" dirty="0"/>
              <a:t>many Buddhists avoid eating </a:t>
            </a:r>
            <a:r>
              <a:rPr lang="en-US" dirty="0" smtClean="0"/>
              <a:t>meat. </a:t>
            </a:r>
            <a:r>
              <a:rPr lang="en-US" dirty="0"/>
              <a:t>Buddhists usually eat vegetarian food during Vesak </a:t>
            </a:r>
            <a:r>
              <a:rPr lang="en-US" dirty="0" smtClean="0"/>
              <a:t>o</a:t>
            </a:r>
            <a:r>
              <a:rPr lang="en-US" dirty="0" smtClean="0"/>
              <a:t>r </a:t>
            </a:r>
            <a:r>
              <a:rPr lang="en-US" dirty="0"/>
              <a:t>Magha Puja Day to </a:t>
            </a:r>
            <a:r>
              <a:rPr lang="en-US" dirty="0"/>
              <a:t>show kindness and generosity to all living things</a:t>
            </a:r>
            <a:r>
              <a:rPr lang="en-US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690364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B1F108D-1A97-4116-9C32-E0CD6F6278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0D4B59-8AF1-9945-DC8C-C20787E6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800" y="403955"/>
            <a:ext cx="3527117" cy="83688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dirty="0">
                <a:latin typeface="+mj-lt"/>
                <a:ea typeface="+mj-ea"/>
                <a:cs typeface="+mj-cs"/>
              </a:rPr>
              <a:t>Hinduism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76E0C7-D588-440B-8F4A-876392DB71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43658" y="3396997"/>
            <a:ext cx="6858002" cy="6400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DEA8D4-D640-4088-B589-8760DC702F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0655" y="854168"/>
            <a:ext cx="7151345" cy="6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symbol on a yellow background&#10;&#10;Description automatically generated">
            <a:extLst>
              <a:ext uri="{FF2B5EF4-FFF2-40B4-BE49-F238E27FC236}">
                <a16:creationId xmlns:a16="http://schemas.microsoft.com/office/drawing/2014/main" id="{BE722592-332E-748C-39A6-D95CE6D05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50685" y="1806894"/>
            <a:ext cx="6595293" cy="3345438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08A22B1-9011-459B-BCED-99F879F1E9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40655" y="6022991"/>
            <a:ext cx="7151345" cy="6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3C81C5-9AFA-2716-9412-8D9D44B5AA3D}"/>
              </a:ext>
            </a:extLst>
          </p:cNvPr>
          <p:cNvSpPr txBox="1"/>
          <p:nvPr/>
        </p:nvSpPr>
        <p:spPr>
          <a:xfrm>
            <a:off x="245432" y="1711892"/>
            <a:ext cx="4585855" cy="31700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   </a:t>
            </a:r>
            <a:r>
              <a:rPr lang="en-US" sz="2000" dirty="0" smtClean="0"/>
              <a:t>Foods eaten at Diwali and Holi are: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Samosas</a:t>
            </a:r>
            <a:r>
              <a:rPr lang="en-US" sz="2000" dirty="0"/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Barfi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 smtClean="0"/>
              <a:t>Kaju</a:t>
            </a:r>
            <a:r>
              <a:rPr lang="en-US" sz="2000" dirty="0" smtClean="0"/>
              <a:t> </a:t>
            </a:r>
            <a:r>
              <a:rPr lang="en-US" sz="2000" dirty="0" err="1"/>
              <a:t>katli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Halva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 smtClean="0"/>
              <a:t>Gulab</a:t>
            </a:r>
            <a:r>
              <a:rPr lang="en-US" sz="2000" dirty="0" smtClean="0"/>
              <a:t> </a:t>
            </a:r>
            <a:r>
              <a:rPr lang="en-US" sz="2000" dirty="0" err="1"/>
              <a:t>jamun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Kheer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 smtClean="0"/>
              <a:t>Aloo</a:t>
            </a:r>
            <a:r>
              <a:rPr lang="en-US" sz="2000" dirty="0" smtClean="0"/>
              <a:t> </a:t>
            </a:r>
            <a:r>
              <a:rPr lang="en-US" sz="2000" dirty="0" err="1"/>
              <a:t>tikki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/>
              <a:t>Paneer </a:t>
            </a:r>
            <a:r>
              <a:rPr lang="en-US" sz="2000" dirty="0" err="1"/>
              <a:t>makhani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 smtClean="0"/>
              <a:t>Chiroti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58689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FB60E8C-7224-44A4-87A0-46A1711DD2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414CE3-F787-FAA9-E1EF-DD3F856E3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528" y="386930"/>
            <a:ext cx="10141799" cy="1300554"/>
          </a:xfrm>
        </p:spPr>
        <p:txBody>
          <a:bodyPr anchor="b">
            <a:normAutofit/>
          </a:bodyPr>
          <a:lstStyle/>
          <a:p>
            <a:r>
              <a:rPr lang="en-US" sz="4800"/>
              <a:t>Judaism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A32751-37A2-45C0-BE94-63D375E270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tar of david from a tree branch&#10;&#10;Description automatically generated">
            <a:extLst>
              <a:ext uri="{FF2B5EF4-FFF2-40B4-BE49-F238E27FC236}">
                <a16:creationId xmlns:a16="http://schemas.microsoft.com/office/drawing/2014/main" id="{50ED62D6-64E6-8F88-EEAC-1FE393622C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95" y="2539077"/>
            <a:ext cx="5150277" cy="36855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0F181-8C6C-189B-AE93-0F2D7317E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6429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Chanukah - This celebration </a:t>
            </a:r>
            <a:r>
              <a:rPr lang="en-US" sz="2000" dirty="0"/>
              <a:t>includes plenty of </a:t>
            </a:r>
            <a:r>
              <a:rPr lang="en-US" sz="2000" dirty="0" smtClean="0"/>
              <a:t>food, wine, </a:t>
            </a:r>
            <a:r>
              <a:rPr lang="en-US" sz="2000" dirty="0"/>
              <a:t>songs and conversations with loved </a:t>
            </a:r>
            <a:r>
              <a:rPr lang="en-US" sz="2000" dirty="0" smtClean="0"/>
              <a:t>ones. Jews eat Challah, </a:t>
            </a:r>
            <a:r>
              <a:rPr lang="en-US" sz="2000" dirty="0"/>
              <a:t>matzo ball </a:t>
            </a:r>
            <a:r>
              <a:rPr lang="en-US" sz="2000" dirty="0" smtClean="0"/>
              <a:t>soup, </a:t>
            </a:r>
            <a:r>
              <a:rPr lang="en-US" sz="2000" dirty="0"/>
              <a:t>and roasted </a:t>
            </a:r>
            <a:r>
              <a:rPr lang="en-US" sz="2000" dirty="0" smtClean="0"/>
              <a:t>chicken.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During Passover, </a:t>
            </a:r>
            <a:r>
              <a:rPr lang="en-US" sz="2000" dirty="0"/>
              <a:t>Jews are forbidden to eat leavened </a:t>
            </a:r>
            <a:r>
              <a:rPr lang="en-US" sz="2000" dirty="0" smtClean="0"/>
              <a:t>foods, </a:t>
            </a:r>
            <a:r>
              <a:rPr lang="en-US" sz="2000" dirty="0"/>
              <a:t>and instead eat matzo </a:t>
            </a:r>
            <a:r>
              <a:rPr lang="en-US" sz="2000" dirty="0" smtClean="0"/>
              <a:t>- </a:t>
            </a:r>
            <a:r>
              <a:rPr lang="en-US" sz="2000" dirty="0"/>
              <a:t>an unleavened flatbread.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55FBCD-CD42-40F5-8A1B-3203F9CAEE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207335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114ED94A-C85D-4CD3-4205-438D21CE6B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17" y="-1"/>
            <a:ext cx="5213267" cy="6883030"/>
            <a:chOff x="-19217" y="-1"/>
            <a:chExt cx="5213267" cy="688303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642BDB2-BF67-1D53-1C70-0B41D709E48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06" y="0"/>
              <a:ext cx="5204956" cy="6883029"/>
            </a:xfrm>
            <a:prstGeom prst="rect">
              <a:avLst/>
            </a:prstGeom>
            <a:gradFill>
              <a:gsLst>
                <a:gs pos="7000">
                  <a:schemeClr val="accent2"/>
                </a:gs>
                <a:gs pos="100000">
                  <a:schemeClr val="accent5"/>
                </a:gs>
              </a:gsLst>
              <a:lin ang="4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8E0D8CE-5DBF-B664-EB48-C29BF8AB48E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-19217" y="1731909"/>
              <a:ext cx="5204963" cy="5144400"/>
            </a:xfrm>
            <a:prstGeom prst="rect">
              <a:avLst/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60000"/>
                    <a:lumOff val="40000"/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DFD140CE-7DE2-C88F-5EAE-F45EB69E6A8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10" y="6723"/>
              <a:ext cx="3834567" cy="6876300"/>
            </a:xfrm>
            <a:prstGeom prst="rect">
              <a:avLst/>
            </a:prstGeom>
            <a:gradFill flip="none" rotWithShape="1">
              <a:gsLst>
                <a:gs pos="3000">
                  <a:schemeClr val="accent2">
                    <a:lumMod val="60000"/>
                    <a:lumOff val="40000"/>
                    <a:alpha val="78000"/>
                  </a:schemeClr>
                </a:gs>
                <a:gs pos="42000">
                  <a:schemeClr val="accent2">
                    <a:alpha val="0"/>
                  </a:schemeClr>
                </a:gs>
              </a:gsLst>
              <a:lin ang="3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57E87E3-413F-10EF-63D8-6016E986C96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-844601" y="833689"/>
              <a:ext cx="6872341" cy="5204961"/>
            </a:xfrm>
            <a:prstGeom prst="rect">
              <a:avLst/>
            </a:prstGeom>
            <a:gradFill>
              <a:gsLst>
                <a:gs pos="0">
                  <a:schemeClr val="accent5">
                    <a:alpha val="86000"/>
                  </a:schemeClr>
                </a:gs>
                <a:gs pos="57000">
                  <a:schemeClr val="accent2">
                    <a:alpha val="0"/>
                  </a:schemeClr>
                </a:gs>
              </a:gsLst>
              <a:lin ang="13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D892F9E-889E-9BC6-A901-1A9F95567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484" y="739835"/>
            <a:ext cx="3702580" cy="1616203"/>
          </a:xfrm>
        </p:spPr>
        <p:txBody>
          <a:bodyPr anchor="b">
            <a:normAutofit/>
          </a:bodyPr>
          <a:lstStyle/>
          <a:p>
            <a:r>
              <a:rPr lang="en-US" sz="3200">
                <a:solidFill>
                  <a:srgbClr val="FFFFFF"/>
                </a:solidFill>
              </a:rPr>
              <a:t>Islam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6A95E0-B817-FBCE-3AC9-DF6B7C8BC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484" y="2459116"/>
            <a:ext cx="3702579" cy="352482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solidFill>
                  <a:srgbClr val="FFFFFF"/>
                </a:solidFill>
              </a:rPr>
              <a:t>Sweet </a:t>
            </a:r>
            <a:r>
              <a:rPr lang="en-US" sz="2000" dirty="0">
                <a:solidFill>
                  <a:srgbClr val="FFFFFF"/>
                </a:solidFill>
              </a:rPr>
              <a:t>snacks may </a:t>
            </a:r>
            <a:r>
              <a:rPr lang="en-US" sz="2000" dirty="0" smtClean="0">
                <a:solidFill>
                  <a:srgbClr val="FFFFFF"/>
                </a:solidFill>
              </a:rPr>
              <a:t>include </a:t>
            </a:r>
            <a:r>
              <a:rPr lang="en-US" sz="2000" dirty="0">
                <a:solidFill>
                  <a:srgbClr val="FFFFFF"/>
                </a:solidFill>
              </a:rPr>
              <a:t>sheer </a:t>
            </a:r>
            <a:r>
              <a:rPr lang="en-US" sz="2000" dirty="0" err="1" smtClean="0">
                <a:solidFill>
                  <a:srgbClr val="FFFFFF"/>
                </a:solidFill>
              </a:rPr>
              <a:t>Kurma</a:t>
            </a:r>
            <a:r>
              <a:rPr lang="en-US" sz="2000" dirty="0" smtClean="0">
                <a:solidFill>
                  <a:srgbClr val="FFFFFF"/>
                </a:solidFill>
              </a:rPr>
              <a:t>, </a:t>
            </a:r>
            <a:r>
              <a:rPr lang="en-US" sz="2000" dirty="0" err="1" smtClean="0">
                <a:solidFill>
                  <a:srgbClr val="FFFFFF"/>
                </a:solidFill>
              </a:rPr>
              <a:t>halwa</a:t>
            </a:r>
            <a:r>
              <a:rPr lang="en-US" sz="2000" dirty="0" smtClean="0">
                <a:solidFill>
                  <a:srgbClr val="FFFFFF"/>
                </a:solidFill>
              </a:rPr>
              <a:t>, </a:t>
            </a:r>
            <a:r>
              <a:rPr lang="en-US" sz="2000" dirty="0" err="1" smtClean="0">
                <a:solidFill>
                  <a:srgbClr val="FFFFFF"/>
                </a:solidFill>
              </a:rPr>
              <a:t>handesh</a:t>
            </a:r>
            <a:r>
              <a:rPr lang="en-US" sz="2000" dirty="0" smtClean="0">
                <a:solidFill>
                  <a:srgbClr val="FFFFFF"/>
                </a:solidFill>
              </a:rPr>
              <a:t>, </a:t>
            </a:r>
            <a:r>
              <a:rPr lang="en-US" sz="2000" dirty="0">
                <a:solidFill>
                  <a:srgbClr val="FFFFFF"/>
                </a:solidFill>
              </a:rPr>
              <a:t>carrot </a:t>
            </a:r>
            <a:r>
              <a:rPr lang="en-US" sz="2000" dirty="0" err="1">
                <a:solidFill>
                  <a:srgbClr val="FFFFFF"/>
                </a:solidFill>
              </a:rPr>
              <a:t>halwa</a:t>
            </a:r>
            <a:r>
              <a:rPr lang="en-US" sz="2000" dirty="0">
                <a:solidFill>
                  <a:srgbClr val="FFFFFF"/>
                </a:solidFill>
              </a:rPr>
              <a:t> and </a:t>
            </a:r>
            <a:r>
              <a:rPr lang="en-US" sz="2000" dirty="0" err="1">
                <a:solidFill>
                  <a:srgbClr val="FFFFFF"/>
                </a:solidFill>
              </a:rPr>
              <a:t>Gujiya</a:t>
            </a:r>
            <a:r>
              <a:rPr lang="en-US" sz="2000" dirty="0" smtClean="0">
                <a:solidFill>
                  <a:srgbClr val="FFFFFF"/>
                </a:solidFill>
              </a:rPr>
              <a:t>.</a:t>
            </a:r>
          </a:p>
          <a:p>
            <a:endParaRPr lang="en-US" sz="2000" dirty="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FFFFFF"/>
                </a:solidFill>
              </a:rPr>
              <a:t>If </a:t>
            </a:r>
            <a:r>
              <a:rPr lang="en-US" sz="2000" dirty="0">
                <a:solidFill>
                  <a:srgbClr val="FFFFFF"/>
                </a:solidFill>
              </a:rPr>
              <a:t>you have any space left after snacking and </a:t>
            </a:r>
            <a:r>
              <a:rPr lang="en-US" sz="2000" dirty="0" smtClean="0">
                <a:solidFill>
                  <a:srgbClr val="FFFFFF"/>
                </a:solidFill>
              </a:rPr>
              <a:t>lunching, </a:t>
            </a:r>
            <a:r>
              <a:rPr lang="en-US" sz="2000" dirty="0">
                <a:solidFill>
                  <a:srgbClr val="FFFFFF"/>
                </a:solidFill>
              </a:rPr>
              <a:t>then you may consider finishing off with some homemade </a:t>
            </a:r>
            <a:r>
              <a:rPr lang="en-US" sz="2000" dirty="0" err="1">
                <a:solidFill>
                  <a:srgbClr val="FFFFFF"/>
                </a:solidFill>
              </a:rPr>
              <a:t>Gulab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 smtClean="0">
                <a:solidFill>
                  <a:srgbClr val="FFFFFF"/>
                </a:solidFill>
              </a:rPr>
              <a:t>jamun</a:t>
            </a:r>
            <a:r>
              <a:rPr lang="en-US" sz="2000" dirty="0" smtClean="0">
                <a:solidFill>
                  <a:srgbClr val="FFFFFF"/>
                </a:solidFill>
              </a:rPr>
              <a:t>, </a:t>
            </a:r>
            <a:r>
              <a:rPr lang="en-US" sz="2000" dirty="0" err="1" smtClean="0">
                <a:solidFill>
                  <a:srgbClr val="FFFFFF"/>
                </a:solidFill>
              </a:rPr>
              <a:t>Rasmalai</a:t>
            </a:r>
            <a:r>
              <a:rPr lang="en-US" sz="2000" dirty="0" smtClean="0">
                <a:solidFill>
                  <a:srgbClr val="FFFFFF"/>
                </a:solidFill>
              </a:rPr>
              <a:t>, kheer, </a:t>
            </a:r>
            <a:r>
              <a:rPr lang="en-US" sz="2000" dirty="0" err="1">
                <a:solidFill>
                  <a:srgbClr val="FFFFFF"/>
                </a:solidFill>
              </a:rPr>
              <a:t>firni</a:t>
            </a:r>
            <a:r>
              <a:rPr lang="en-US" sz="2000" dirty="0">
                <a:solidFill>
                  <a:srgbClr val="FFFFFF"/>
                </a:solidFill>
              </a:rPr>
              <a:t> or </a:t>
            </a:r>
            <a:r>
              <a:rPr lang="en-US" sz="2000" dirty="0" err="1">
                <a:solidFill>
                  <a:srgbClr val="FFFFFF"/>
                </a:solidFill>
              </a:rPr>
              <a:t>soan</a:t>
            </a:r>
            <a:r>
              <a:rPr lang="en-US" sz="2000" dirty="0">
                <a:solidFill>
                  <a:srgbClr val="FFFFFF"/>
                </a:solidFill>
              </a:rPr>
              <a:t> </a:t>
            </a:r>
            <a:r>
              <a:rPr lang="en-US" sz="2000" dirty="0" err="1">
                <a:solidFill>
                  <a:srgbClr val="FFFFFF"/>
                </a:solidFill>
              </a:rPr>
              <a:t>papdi</a:t>
            </a:r>
            <a:r>
              <a:rPr lang="en-US" sz="2000" dirty="0">
                <a:solidFill>
                  <a:srgbClr val="FFFFFF"/>
                </a:solidFill>
              </a:rPr>
              <a:t> for </a:t>
            </a:r>
            <a:r>
              <a:rPr lang="en-US" sz="2000" dirty="0" err="1">
                <a:solidFill>
                  <a:srgbClr val="FFFFFF"/>
                </a:solidFill>
              </a:rPr>
              <a:t>afters</a:t>
            </a:r>
            <a:r>
              <a:rPr lang="en-US" sz="2000" dirty="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9C6A45-41F9-8866-9F62-E2E5E0737E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5304" y="1336725"/>
            <a:ext cx="5407002" cy="418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038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D0806C-4304-80EB-E0B0-EDB381BC5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5" y="568517"/>
            <a:ext cx="5248221" cy="1067209"/>
          </a:xfrm>
        </p:spPr>
        <p:txBody>
          <a:bodyPr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Sikhism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739297-DF8C-D3DE-D2FB-AC3A2FE940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46" r="15404" b="1"/>
          <a:stretch/>
        </p:blipFill>
        <p:spPr>
          <a:xfrm>
            <a:off x="739959" y="1095407"/>
            <a:ext cx="4754947" cy="4754947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894EFA8-F425-4D19-A94B-445388B31E2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672D1A-6CDE-2553-A06B-AAF56D5E52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Savoury snacks will often include samosas , nunor bora (salty rice flour puffs).</a:t>
            </a:r>
          </a:p>
          <a:p>
            <a:endParaRPr lang="en-US">
              <a:solidFill>
                <a:schemeClr val="bg1"/>
              </a:solidFill>
            </a:endParaRPr>
          </a:p>
          <a:p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6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85614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323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office theme</vt:lpstr>
      <vt:lpstr>What  Role  Does  Food  Play  In  Religious  Celebrations? </vt:lpstr>
      <vt:lpstr>Christianity</vt:lpstr>
      <vt:lpstr>Buddhism</vt:lpstr>
      <vt:lpstr>Hinduism</vt:lpstr>
      <vt:lpstr>Judaism</vt:lpstr>
      <vt:lpstr>Islam </vt:lpstr>
      <vt:lpstr>Sikhism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 Evans (Llangyfelach Primary School)</cp:lastModifiedBy>
  <cp:revision>168</cp:revision>
  <dcterms:created xsi:type="dcterms:W3CDTF">2024-07-02T08:44:40Z</dcterms:created>
  <dcterms:modified xsi:type="dcterms:W3CDTF">2024-07-10T18:19:52Z</dcterms:modified>
</cp:coreProperties>
</file>