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64E361-99D2-A08D-11F7-7E6A811A3A08}" v="4" dt="2024-07-10T13:21:58.222"/>
    <p1510:client id="{D75FE27C-4F2C-026F-8686-DC1CE81AF838}" v="3" dt="2024-07-10T12:41:54.8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D9AA9-274E-3D1F-C730-5BEC1B28F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>
                <a:latin typeface="Century"/>
              </a:rPr>
              <a:t>What role does food play </a:t>
            </a:r>
            <a:r>
              <a:rPr lang="en-US" u="sng">
                <a:latin typeface="Century"/>
              </a:rPr>
              <a:t>in </a:t>
            </a:r>
            <a:r>
              <a:rPr lang="en-US" u="sng" smtClean="0">
                <a:latin typeface="Century"/>
              </a:rPr>
              <a:t>Religious </a:t>
            </a:r>
            <a:r>
              <a:rPr lang="en-US" u="sng" dirty="0">
                <a:latin typeface="Century"/>
              </a:rPr>
              <a:t>C</a:t>
            </a:r>
            <a:r>
              <a:rPr lang="en-US" u="sng" smtClean="0">
                <a:latin typeface="Century"/>
              </a:rPr>
              <a:t>elebrations</a:t>
            </a:r>
            <a:r>
              <a:rPr lang="en-US" u="sng" dirty="0" smtClean="0">
                <a:latin typeface="Century"/>
              </a:rPr>
              <a:t>?</a:t>
            </a:r>
            <a:endParaRPr lang="en-US" u="sng" dirty="0">
              <a:latin typeface="Century"/>
            </a:endParaRPr>
          </a:p>
        </p:txBody>
      </p:sp>
      <p:pic>
        <p:nvPicPr>
          <p:cNvPr id="7" name="Content Placeholder 6" descr="A group of food in bowls&#10;&#10;Description automatically generated">
            <a:extLst>
              <a:ext uri="{FF2B5EF4-FFF2-40B4-BE49-F238E27FC236}">
                <a16:creationId xmlns:a16="http://schemas.microsoft.com/office/drawing/2014/main" id="{9BDFBEF8-F97C-259C-09F2-841A78B4421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79418" y="1830893"/>
            <a:ext cx="3810000" cy="3038475"/>
          </a:xfrm>
        </p:spPr>
      </p:pic>
      <p:pic>
        <p:nvPicPr>
          <p:cNvPr id="8" name="Content Placeholder 7" descr="A table full of different foods&#10;&#10;Description automatically generated">
            <a:extLst>
              <a:ext uri="{FF2B5EF4-FFF2-40B4-BE49-F238E27FC236}">
                <a16:creationId xmlns:a16="http://schemas.microsoft.com/office/drawing/2014/main" id="{4FC93FE4-A4A6-7DD4-A437-1DFD85073A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741968" y="1841139"/>
            <a:ext cx="4152900" cy="3028229"/>
          </a:xfrm>
        </p:spPr>
      </p:pic>
      <p:sp>
        <p:nvSpPr>
          <p:cNvPr id="3" name="TextBox 2"/>
          <p:cNvSpPr txBox="1"/>
          <p:nvPr/>
        </p:nvSpPr>
        <p:spPr>
          <a:xfrm>
            <a:off x="1690255" y="5334000"/>
            <a:ext cx="9204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main religions worshipped in Swansea are Christianity, Islam, Judaism, Hinduism, </a:t>
            </a:r>
            <a:r>
              <a:rPr lang="en-GB" dirty="0" err="1" smtClean="0"/>
              <a:t>Budhism</a:t>
            </a:r>
            <a:r>
              <a:rPr lang="en-GB" dirty="0" smtClean="0"/>
              <a:t> and Sikhism.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9148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7434EF-2D8E-9157-A3B3-A11B9303E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270" y="368625"/>
            <a:ext cx="4974771" cy="14034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u="sng" dirty="0">
                <a:solidFill>
                  <a:schemeClr val="bg1"/>
                </a:solidFill>
              </a:rPr>
              <a:t>Christianity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0C7DD97-49DC-4BFD-951D-CFF51B976D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141571" y="70488"/>
            <a:ext cx="3501861" cy="3501861"/>
            <a:chOff x="4690043" y="291695"/>
            <a:chExt cx="3055711" cy="3055711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7DCFDCC-147C-40CA-BFDF-2848A429770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90043" y="291695"/>
              <a:ext cx="3055711" cy="3055711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1F8CA31-10D7-4B78-877D-2D21FBE5531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90043" y="291695"/>
              <a:ext cx="3055711" cy="3055711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76786CF-68E6-476D-909E-8522718B7B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5057" y="3240578"/>
            <a:ext cx="3297290" cy="3297290"/>
            <a:chOff x="4690043" y="291695"/>
            <a:chExt cx="3055711" cy="3055711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6D8E882-7D0E-42D7-99C8-D4865D7DAB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90043" y="291695"/>
              <a:ext cx="3055711" cy="3055711"/>
            </a:xfrm>
            <a:prstGeom prst="ellipse">
              <a:avLst/>
            </a:prstGeom>
            <a:solidFill>
              <a:srgbClr val="FFFFFF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15F1597-6BCF-45F1-9AC9-B142DD4768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90043" y="291695"/>
              <a:ext cx="3055711" cy="3055711"/>
            </a:xfrm>
            <a:prstGeom prst="ellipse">
              <a:avLst/>
            </a:prstGeom>
            <a:solidFill>
              <a:schemeClr val="accent2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EAED1919-54A1-41C9-B30B-A3FF3F58E3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26220" y="30573"/>
            <a:ext cx="3483100" cy="34831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0828" y="1091857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Content Placeholder 4" descr="A buns and an egg on a table&#10;&#10;Description automatically generated">
            <a:extLst>
              <a:ext uri="{FF2B5EF4-FFF2-40B4-BE49-F238E27FC236}">
                <a16:creationId xmlns:a16="http://schemas.microsoft.com/office/drawing/2014/main" id="{84648A70-035B-A8B6-1CFF-82D3398228E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465213" y="924497"/>
            <a:ext cx="2584794" cy="1682808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FFFEB18F-F81F-4CED-BE64-EB888A77C3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093" y="3195231"/>
            <a:ext cx="3281677" cy="328167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wooden cross on top of a book&#10;&#10;Description automatically generated">
            <a:extLst>
              <a:ext uri="{FF2B5EF4-FFF2-40B4-BE49-F238E27FC236}">
                <a16:creationId xmlns:a16="http://schemas.microsoft.com/office/drawing/2014/main" id="{4C27EC4D-6B98-42DA-D44C-773AA283FC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14" y="3979940"/>
            <a:ext cx="2318835" cy="1745102"/>
          </a:xfrm>
          <a:prstGeom prst="rect">
            <a:avLst/>
          </a:prstGeom>
        </p:spPr>
      </p:pic>
      <p:grpSp>
        <p:nvGrpSpPr>
          <p:cNvPr id="37" name="Graphic 4">
            <a:extLst>
              <a:ext uri="{FF2B5EF4-FFF2-40B4-BE49-F238E27FC236}">
                <a16:creationId xmlns:a16="http://schemas.microsoft.com/office/drawing/2014/main" id="{A04977CB-3825-471A-A590-C57F8C35030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97585" y="3139252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B4B4814-3BFD-418E-B5B6-9DC3E00236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6B775DC1-0C03-424C-81DD-0B63736424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DA07F5D-1F32-483C-8A98-9849D780DE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7A913DD-4597-42B1-9728-4127E83A838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09FBB02-BC59-4864-8DBC-B2B2BD52B37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6BD87CAE-98EF-4EA4-B739-3304AB75B57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1A313AD8-2CA9-4181-84FF-A4EA106FB00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90E1FD27-6078-4DDB-85A5-EF32823635D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8B87154F-1C33-4D96-AD0F-41A911079AB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59F7C24D-DA96-4B69-9D48-11ED659814D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A1CC3BFF-8D2C-4191-AA89-4B5F07B595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030851AC-DB18-4C88-A8A2-449F772E505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DA0FBDE6-61C6-4EAD-BEF2-895D802FB97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AA861D3C-5355-4A4A-A875-EC40751A7D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98E573C-00D7-4371-9CE5-C72044BCA07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4B74B55B-C24A-4F7B-80B0-59E86E989B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361FF18D-542A-4DA3-B579-046996571E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5CD3040-DA11-4096-9ECA-0547EB296BB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8DBF68E6-70DC-4C9B-9E36-54DADF5D8D0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11A82FA5-7042-42C0-82C9-8068C36A68B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2F1F1E10-43A7-49C1-9611-E52FB1BF5C2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350A35C-3618-4456-8580-7687EDA435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F4013BD1-ADEE-4116-8B16-8C5FB3B0159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D41350A0-245D-42A9-911D-82D77BC3DC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18734813-52CA-4809-A0E0-348308DC470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E626E127-926A-4623-B87E-6944AA8F449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DADDE53E-0E40-4853-BCF0-9B152D6A4C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C13F1249-54EA-428F-AE2E-A0579B409F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952C80D7-048D-4658-A5FE-B698CC4E42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4A82C20A-8FDC-4735-9608-AD288081F1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EFB7CA94-32F3-403F-9F2B-1E2F701EE54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1066606C-4588-4163-AD08-3AC140409A7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B8565D18-023F-46E0-B825-199BFEAD6BF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6F96FBB7-2ED0-47E0-9016-421EC9D3D8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7CFFB9F2-9F7C-43A4-A9E6-1EE70C00B78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0421F39C-6A35-4CF1-8E72-2A897C1F8F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ADA5561C-BFBA-4EA2-8A59-2910A2CDF8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B9F79817-A1A8-459C-A1DA-1639CC4EF1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730C5931-2980-4D21-A6AF-33BBB2B4A53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6130F5F5-6F7C-41EE-8CBB-1D0839C6FC7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6671993A-EC69-4341-90B1-F23F6EA5A0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D56C4EAD-EE30-43C6-99BC-D4CB4EE9E4F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00981292-8C2D-477F-BFC1-A0C971DE42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EB673EB-AAA5-41CD-BD9E-19C05381C92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BF0F0673-73C3-44AE-9E98-EE65ADB27C7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0908B8D8-11C7-4C6B-9642-2AAD37E24A0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FF2F92D7-98B0-4E76-B8C6-AADDDBFCC6D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5EC8DDD7-9501-4B67-9C31-6D5930A2B8E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57BD5C40-C542-47FD-9C2B-EE136CB979B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D4CE941A-9B71-4C39-B230-20A18D89BA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3718F172-45D8-46D9-A359-D8A51BE6490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151EDA59-37F4-47C4-9579-A4EE161561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FCF25555-9B27-45F5-BDE8-EC65FC7B9D5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18D4CBF-5079-4BCF-996F-48C5BD1DC82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599F779A-FDDF-4E15-A19E-D734C95A576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98510558-1546-41C7-819E-0C4056E5423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371F762-3D9D-459C-AC86-3183843A44F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CDECEFE0-53BB-47FB-97D7-AE0B0E3198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D7521B5-463A-40A3-BE61-B1CAE3307E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6A3596C1-0483-4496-8755-DB608479D61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89261538-C799-4246-B1B3-B3F5B09A085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7FDE36D9-78E7-44D9-BC0F-1BAFDE5B33A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B9D93E5-4ECA-4C24-9FF6-AC81334279A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4C35E97-1F66-4BFD-AE92-7EBC84F1DD1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C6BF299A-A3D1-430D-80FF-B080C6FC6EF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9E7CF736-D3DE-4C5E-AA1F-DC4C8AA3AFB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D396DF6B-432E-4903-B1AA-D3531FF8AB3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1ECDFD65-3965-4589-A4C2-16510946FF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CA8C54E5-84FF-4F13-AA46-FED8E8DADB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BECA2236-A9B4-439E-9BAB-56AE965F681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E9441778-3D1A-4F75-A5A1-7214DAFB144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9B9AA094-8F15-4A0C-AA38-346BD5DDC84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19958CA-594A-4498-84BE-F61BFC580BA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FDFCE354-2B72-4480-97DE-E882906FDF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BC973E6C-6BC5-4FF1-8ECA-86159731215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64FCB3C-7129-40FC-B584-150E5E62F2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E211C60F-B3FE-47DD-BD11-D331736344B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0D3EA065-68A6-4DD0-99BA-645480D4A41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2B6AC294-B9BA-4C59-B08A-53548D610A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95F31034-2EF3-4F10-85B8-454316F2B99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AA87A0E7-AF0B-4A66-AFF6-689E7D38839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0D8E5EAF-B0C7-4E80-92EF-0209B4FE75A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FAA01C3F-AD71-4F07-8664-8213099482C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A30EC962-F7C8-4F17-A8EB-8EC64ADEFBE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FA0DA527-FFEF-4AB6-B38F-FDF228D5B43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FAB5776C-CF29-46E0-9A73-03A318AE69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45572D84-640D-47CC-A862-6DCF1A73E60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0F9CD199-6195-4F64-9E22-94AD9D7600D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35BC72FF-17EE-425A-B62A-2E024A6D7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26F3AB89-E7FF-4C05-9243-32DF9B4DF67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DABD659D-3754-4F63-9C8D-54AB1549E86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C9DF2EF3-55C8-4745-9F55-24B60215DD6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13C67022-CC78-4114-891A-C34637A6137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A0F93252-C331-4CBB-B4F8-6B12B3903DE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7F4537F3-EDF5-4626-AFBE-4488E0140CF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3848604B-6F7A-4A76-96F8-6B7BE1FE81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73D47B0C-A018-4B2C-898B-2391FC845D4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03DD4A89-CBC7-4BEE-AF16-D76807C080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E63C3831-F632-40D9-84E9-FEDA73C6B54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5D39FEFA-CF2D-47D2-A180-417199AE87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987F2FB4-CAFE-4018-A06E-5BAB572FF7D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9C990CED-1FA9-4850-8469-1460027704A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95BF6636-258D-497B-ABBF-1813F114B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27D9B40C-72EA-4EFC-B711-9F7828061E9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454702A9-BABD-4005-8B4D-991D3CFBE36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1E860B77-3AB6-46A1-9CE3-37D976AF4CB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292ABAA7-B221-4C32-8F87-ABBAE21ADA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81D416EA-36C9-4DC6-A012-0C0F3FDF73F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A7F4DF81-59CD-4438-AA36-8F1BCCF97A9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77C64A27-32D1-40C4-B94F-1093B6DE69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4797AB82-41AF-4856-AFC1-222C6DBC7B1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80C1D340-365C-4212-A0FE-D7D06095BFF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3493915A-115F-4720-86A4-853B732307E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2B7C4C77-1BED-4D31-8452-96E6F6B2A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98B04703-29C2-4A3B-AF19-7434D788E05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6557C845-906D-43D8-92DE-72EF460687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55858061-043C-4334-BFCE-D9F77366A6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5B825429-701A-43D0-83FA-2AF61D84267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A633109C-AACA-40CF-B41E-488FD48841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F7558F3F-5D90-45F4-AA12-07ED3A5192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451DD258-CE67-424A-BF5B-AFFA82B56B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4400BE62-7130-4D75-B3AB-AA78B0224CE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22DE0A40-C470-4BF2-86BE-950D01B0CEB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FD0A8776-E748-4D71-999B-FF5213CB4F3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9868C751-1379-453B-AC78-C61BCDFD7C1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AB5E0827-B184-45E4-BE8A-A6E9B4456A8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528E9365-B34E-471B-B5F5-7D7AA0226C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E32C453C-483A-468F-8AE5-9653EE06C6E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8206E38D-8DBE-4126-8CAC-F737F5835FC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ED5D9B69-81D5-4D7D-875B-4E07EC45789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E5212BDC-A49B-4150-8C9A-BFD08D9E179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D8A2BE4D-B38F-4C4C-A82F-FABB3DE9996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94EFD994-9359-4615-BFA9-DFCC942FE6D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4205EAC6-6E11-4106-A079-7E9F2F62CA5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EDDCF5F4-CA05-4922-AF4B-F9629D6F3D3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09113CF3-AB25-42A2-8DE0-735C1F40C69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FB5092A3-B3FA-4AC8-82C3-FA386B8480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08F8F5D2-8958-4ED5-94E8-B4AB9F4420B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87D2E7CC-7DFE-42C8-9E78-44777D7B9C9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6E57A90F-A41A-4C97-8EA3-ADD911EDD7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B9C217A0-4087-4422-8635-C74D0B13AFC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9C0E89CF-75CB-4D42-9E44-ADF284D84F1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5564F9F3-0D82-4874-9440-38F3AF9175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8E318789-20ED-497A-AFEB-3280B07AB5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F2256C04-2807-49A4-93C3-95542421D59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14FBD6ED-2E68-4F38-BF88-DC75DAECAF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AF7BF2B0-9477-4227-9CDB-98E8AF7C1D6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7B6B9DAA-B992-45AD-A992-9CDFB41B946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8DE418D1-D67F-4FD8-BA49-CC986A71270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39AB1E1F-243A-489C-8753-69078993E90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F5E4BFF9-A8A8-4B08-AC59-228B81E02A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D3D80DFA-96DF-4CD6-B136-557368FF36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id="{1ED3E86E-8BEE-463D-A646-180ABD21FF6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id="{ADD483A5-049C-4EBA-B2D1-9101179038E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1116FEF0-D89A-43D8-B160-04E86A39F6E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517D6EEA-1BB1-4EC1-87B7-2CAFBE348A3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2EBD1224-D8F1-4976-BE1F-B4ABB071AD0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DEBB9B87-CACC-4819-BEFA-C8A0C1AF2A0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5259DF1F-DEAD-492D-AFEE-BA7BB1A7E0D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D3573A36-F1A6-4532-829C-AE49B7CE270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F1A8D26A-350C-45FE-AA87-4AC5C0568B8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5044A982-3E0F-4D17-9104-27E2D2D2F4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68EB580A-7544-41A1-AE10-5C52B00FBDB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65DBF4F2-4158-4DA7-AF14-7F9DDF07BF6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F43513B1-0D48-4482-AA4E-2046DE58545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AC04BF60-8F64-4663-A8B4-D8BC1943B85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1B9A4999-4058-4260-B3D7-A8B6C1361B4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99FCBE72-DC7B-42FD-B59A-E1714802EA7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2FC3A23A-4EDB-4DD4-B293-746E0255AD5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E52DB5-3D56-F438-7D78-63E49671E0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77270" y="1958550"/>
            <a:ext cx="4974771" cy="381030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Some Christian celebrations are Easter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smtClean="0">
                <a:solidFill>
                  <a:schemeClr val="bg1"/>
                </a:solidFill>
              </a:rPr>
              <a:t>Christmas, </a:t>
            </a:r>
            <a:r>
              <a:rPr lang="en-US" sz="2000" dirty="0">
                <a:solidFill>
                  <a:schemeClr val="bg1"/>
                </a:solidFill>
              </a:rPr>
              <a:t>Pancake </a:t>
            </a:r>
            <a:r>
              <a:rPr lang="en-US" sz="2000" dirty="0" smtClean="0">
                <a:solidFill>
                  <a:schemeClr val="bg1"/>
                </a:solidFill>
              </a:rPr>
              <a:t>day and </a:t>
            </a:r>
            <a:r>
              <a:rPr lang="en-US" sz="2000" dirty="0">
                <a:solidFill>
                  <a:schemeClr val="bg1"/>
                </a:solidFill>
              </a:rPr>
              <a:t>Harvest.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At </a:t>
            </a:r>
            <a:r>
              <a:rPr lang="en-US" sz="2000" dirty="0">
                <a:solidFill>
                  <a:schemeClr val="bg1"/>
                </a:solidFill>
              </a:rPr>
              <a:t>Easter some people eat eggs to show new life and they also eat hot cross buns to </a:t>
            </a:r>
            <a:r>
              <a:rPr lang="en-US" sz="2000" dirty="0" err="1">
                <a:solidFill>
                  <a:schemeClr val="bg1"/>
                </a:solidFill>
              </a:rPr>
              <a:t>symbolise</a:t>
            </a:r>
            <a:r>
              <a:rPr lang="en-US" sz="2000" dirty="0">
                <a:solidFill>
                  <a:schemeClr val="bg1"/>
                </a:solidFill>
              </a:rPr>
              <a:t> the cross that Jesus died on. 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At Christmas </a:t>
            </a:r>
            <a:r>
              <a:rPr lang="en-US" sz="2000" dirty="0">
                <a:solidFill>
                  <a:schemeClr val="bg1"/>
                </a:solidFill>
              </a:rPr>
              <a:t>they eat roast </a:t>
            </a:r>
            <a:r>
              <a:rPr lang="en-US" sz="2000" dirty="0" smtClean="0">
                <a:solidFill>
                  <a:schemeClr val="bg1"/>
                </a:solidFill>
              </a:rPr>
              <a:t>chicken,</a:t>
            </a:r>
            <a:r>
              <a:rPr lang="en-US" sz="2000" dirty="0">
                <a:solidFill>
                  <a:schemeClr val="bg1"/>
                </a:solidFill>
              </a:rPr>
              <a:t> roast beef or ham with </a:t>
            </a:r>
            <a:r>
              <a:rPr lang="en-US" sz="2000" dirty="0" smtClean="0">
                <a:solidFill>
                  <a:schemeClr val="bg1"/>
                </a:solidFill>
              </a:rPr>
              <a:t>stuffing,</a:t>
            </a:r>
            <a:r>
              <a:rPr lang="en-US" sz="2000" dirty="0">
                <a:solidFill>
                  <a:schemeClr val="bg1"/>
                </a:solidFill>
              </a:rPr>
              <a:t> mashed </a:t>
            </a:r>
            <a:r>
              <a:rPr lang="en-US" sz="2000" dirty="0" smtClean="0">
                <a:solidFill>
                  <a:schemeClr val="bg1"/>
                </a:solidFill>
              </a:rPr>
              <a:t>potatoes,</a:t>
            </a:r>
            <a:r>
              <a:rPr lang="en-US" sz="2000" dirty="0">
                <a:solidFill>
                  <a:schemeClr val="bg1"/>
                </a:solidFill>
              </a:rPr>
              <a:t> </a:t>
            </a:r>
            <a:r>
              <a:rPr lang="en-US" sz="2000" dirty="0" smtClean="0">
                <a:solidFill>
                  <a:schemeClr val="bg1"/>
                </a:solidFill>
              </a:rPr>
              <a:t>gravy, </a:t>
            </a:r>
            <a:r>
              <a:rPr lang="en-US" sz="2000" dirty="0">
                <a:solidFill>
                  <a:schemeClr val="bg1"/>
                </a:solidFill>
              </a:rPr>
              <a:t>cranberry </a:t>
            </a:r>
            <a:r>
              <a:rPr lang="en-US" sz="2000" dirty="0" smtClean="0">
                <a:solidFill>
                  <a:schemeClr val="bg1"/>
                </a:solidFill>
              </a:rPr>
              <a:t>sauce </a:t>
            </a:r>
            <a:r>
              <a:rPr lang="en-US" sz="2000" dirty="0">
                <a:solidFill>
                  <a:schemeClr val="bg1"/>
                </a:solidFill>
              </a:rPr>
              <a:t>and fruit cake or Christmas </a:t>
            </a:r>
            <a:r>
              <a:rPr lang="en-US" sz="2000" dirty="0" smtClean="0">
                <a:solidFill>
                  <a:schemeClr val="bg1"/>
                </a:solidFill>
              </a:rPr>
              <a:t>pudding. 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On </a:t>
            </a:r>
            <a:r>
              <a:rPr lang="en-US" sz="2000" dirty="0">
                <a:solidFill>
                  <a:schemeClr val="bg1"/>
                </a:solidFill>
              </a:rPr>
              <a:t>P</a:t>
            </a:r>
            <a:r>
              <a:rPr lang="en-US" sz="2000" dirty="0" smtClean="0">
                <a:solidFill>
                  <a:schemeClr val="bg1"/>
                </a:solidFill>
              </a:rPr>
              <a:t>ancake </a:t>
            </a:r>
            <a:r>
              <a:rPr lang="en-US" sz="2000" dirty="0">
                <a:solidFill>
                  <a:schemeClr val="bg1"/>
                </a:solidFill>
              </a:rPr>
              <a:t>D</a:t>
            </a:r>
            <a:r>
              <a:rPr lang="en-US" sz="2000" dirty="0" smtClean="0">
                <a:solidFill>
                  <a:schemeClr val="bg1"/>
                </a:solidFill>
              </a:rPr>
              <a:t>ay </a:t>
            </a:r>
            <a:r>
              <a:rPr lang="en-US" sz="2000" dirty="0">
                <a:solidFill>
                  <a:schemeClr val="bg1"/>
                </a:solidFill>
              </a:rPr>
              <a:t>Christians eat </a:t>
            </a:r>
            <a:r>
              <a:rPr lang="en-US" sz="2000" dirty="0" smtClean="0">
                <a:solidFill>
                  <a:schemeClr val="bg1"/>
                </a:solidFill>
              </a:rPr>
              <a:t>eggs,</a:t>
            </a:r>
            <a:r>
              <a:rPr lang="en-US" sz="2000" dirty="0">
                <a:solidFill>
                  <a:schemeClr val="bg1"/>
                </a:solidFill>
              </a:rPr>
              <a:t> </a:t>
            </a:r>
            <a:r>
              <a:rPr lang="en-US" sz="2000" dirty="0" smtClean="0">
                <a:solidFill>
                  <a:schemeClr val="bg1"/>
                </a:solidFill>
              </a:rPr>
              <a:t>butter, sugar </a:t>
            </a:r>
            <a:r>
              <a:rPr lang="en-US" sz="2000" dirty="0">
                <a:solidFill>
                  <a:schemeClr val="bg1"/>
                </a:solidFill>
              </a:rPr>
              <a:t>and fat . 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At</a:t>
            </a:r>
            <a:r>
              <a:rPr lang="en-US" sz="2000" dirty="0">
                <a:solidFill>
                  <a:schemeClr val="bg1"/>
                </a:solidFill>
              </a:rPr>
              <a:t> </a:t>
            </a:r>
            <a:r>
              <a:rPr lang="en-US" sz="2000" dirty="0" smtClean="0">
                <a:solidFill>
                  <a:schemeClr val="bg1"/>
                </a:solidFill>
              </a:rPr>
              <a:t>Harvest give food to the church or to food banks.</a:t>
            </a:r>
            <a:endParaRPr lang="en-US" sz="2000" dirty="0">
              <a:solidFill>
                <a:schemeClr val="bg1"/>
              </a:solidFill>
            </a:endParaRPr>
          </a:p>
          <a:p>
            <a:pPr marL="0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59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DF35E4-AE8E-B651-7B80-E20162146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dirty="0">
                <a:solidFill>
                  <a:schemeClr val="bg1"/>
                </a:solidFill>
              </a:rPr>
              <a:t>Islam</a:t>
            </a:r>
          </a:p>
        </p:txBody>
      </p:sp>
      <p:pic>
        <p:nvPicPr>
          <p:cNvPr id="8" name="Content Placeholder 7" descr="A group of people holding a pot of food&#10;&#10;Description automatically generated">
            <a:extLst>
              <a:ext uri="{FF2B5EF4-FFF2-40B4-BE49-F238E27FC236}">
                <a16:creationId xmlns:a16="http://schemas.microsoft.com/office/drawing/2014/main" id="{714C91EA-DCAA-7BA9-D2B3-241DDF78C92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2639" r="11397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6CC65-1608-8DB3-6B92-1E36ED11CE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Islamic celebrations are </a:t>
            </a:r>
            <a:r>
              <a:rPr lang="en-US" dirty="0" err="1" smtClean="0">
                <a:solidFill>
                  <a:schemeClr val="bg1"/>
                </a:solidFill>
              </a:rPr>
              <a:t>Eid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al – </a:t>
            </a:r>
            <a:r>
              <a:rPr lang="en-US" dirty="0" err="1" smtClean="0">
                <a:solidFill>
                  <a:schemeClr val="bg1"/>
                </a:solidFill>
              </a:rPr>
              <a:t>Fitr</a:t>
            </a:r>
            <a:r>
              <a:rPr lang="en-US" dirty="0" smtClean="0">
                <a:solidFill>
                  <a:schemeClr val="bg1"/>
                </a:solidFill>
              </a:rPr>
              <a:t> and </a:t>
            </a:r>
            <a:r>
              <a:rPr lang="en-US" dirty="0" err="1">
                <a:solidFill>
                  <a:schemeClr val="bg1"/>
                </a:solidFill>
              </a:rPr>
              <a:t>Eid</a:t>
            </a:r>
            <a:r>
              <a:rPr lang="en-US" dirty="0">
                <a:solidFill>
                  <a:schemeClr val="bg1"/>
                </a:solidFill>
              </a:rPr>
              <a:t> al – </a:t>
            </a:r>
            <a:r>
              <a:rPr lang="en-US" dirty="0" err="1">
                <a:solidFill>
                  <a:schemeClr val="bg1"/>
                </a:solidFill>
              </a:rPr>
              <a:t>Adha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On </a:t>
            </a:r>
            <a:r>
              <a:rPr lang="en-US" dirty="0" err="1">
                <a:solidFill>
                  <a:schemeClr val="bg1"/>
                </a:solidFill>
              </a:rPr>
              <a:t>Eid</a:t>
            </a:r>
            <a:r>
              <a:rPr lang="en-US" dirty="0">
                <a:solidFill>
                  <a:schemeClr val="bg1"/>
                </a:solidFill>
              </a:rPr>
              <a:t> al – </a:t>
            </a:r>
            <a:r>
              <a:rPr lang="en-US" dirty="0" err="1" smtClean="0">
                <a:solidFill>
                  <a:schemeClr val="bg1"/>
                </a:solidFill>
              </a:rPr>
              <a:t>Fitr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>
                <a:solidFill>
                  <a:schemeClr val="bg1"/>
                </a:solidFill>
              </a:rPr>
              <a:t>Muslims eat </a:t>
            </a:r>
            <a:r>
              <a:rPr lang="en-US" dirty="0" smtClean="0">
                <a:solidFill>
                  <a:schemeClr val="bg1"/>
                </a:solidFill>
              </a:rPr>
              <a:t>beef </a:t>
            </a:r>
            <a:r>
              <a:rPr lang="en-US" dirty="0">
                <a:solidFill>
                  <a:schemeClr val="bg1"/>
                </a:solidFill>
              </a:rPr>
              <a:t>curry, kheer, </a:t>
            </a:r>
            <a:r>
              <a:rPr lang="en-US" dirty="0" err="1">
                <a:solidFill>
                  <a:schemeClr val="bg1"/>
                </a:solidFill>
              </a:rPr>
              <a:t>manti</a:t>
            </a:r>
            <a:r>
              <a:rPr lang="en-US" dirty="0">
                <a:solidFill>
                  <a:schemeClr val="bg1"/>
                </a:solidFill>
              </a:rPr>
              <a:t>, halva, </a:t>
            </a:r>
            <a:r>
              <a:rPr lang="en-US" dirty="0" smtClean="0">
                <a:solidFill>
                  <a:schemeClr val="bg1"/>
                </a:solidFill>
              </a:rPr>
              <a:t>cake, </a:t>
            </a:r>
            <a:r>
              <a:rPr lang="en-US" dirty="0" err="1">
                <a:solidFill>
                  <a:schemeClr val="bg1"/>
                </a:solidFill>
              </a:rPr>
              <a:t>bolani</a:t>
            </a:r>
            <a:r>
              <a:rPr lang="en-US" dirty="0">
                <a:solidFill>
                  <a:schemeClr val="bg1"/>
                </a:solidFill>
              </a:rPr>
              <a:t> and stuffed dates. </a:t>
            </a:r>
            <a:endParaRPr lang="en-US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On </a:t>
            </a:r>
            <a:r>
              <a:rPr lang="en-US" dirty="0" err="1">
                <a:solidFill>
                  <a:schemeClr val="bg1"/>
                </a:solidFill>
              </a:rPr>
              <a:t>Eid</a:t>
            </a:r>
            <a:r>
              <a:rPr lang="en-US" dirty="0">
                <a:solidFill>
                  <a:schemeClr val="bg1"/>
                </a:solidFill>
              </a:rPr>
              <a:t> al – </a:t>
            </a:r>
            <a:r>
              <a:rPr lang="en-US" dirty="0" err="1" smtClean="0">
                <a:solidFill>
                  <a:schemeClr val="bg1"/>
                </a:solidFill>
              </a:rPr>
              <a:t>Adha</a:t>
            </a:r>
            <a:r>
              <a:rPr lang="en-US" dirty="0" smtClean="0">
                <a:solidFill>
                  <a:schemeClr val="bg1"/>
                </a:solidFill>
              </a:rPr>
              <a:t>, </a:t>
            </a:r>
            <a:r>
              <a:rPr lang="en-US" dirty="0">
                <a:solidFill>
                  <a:schemeClr val="bg1"/>
                </a:solidFill>
              </a:rPr>
              <a:t>Muslims eat </a:t>
            </a:r>
            <a:r>
              <a:rPr lang="en-US" dirty="0" err="1" smtClean="0">
                <a:solidFill>
                  <a:schemeClr val="bg1"/>
                </a:solidFill>
              </a:rPr>
              <a:t>savoury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meals </a:t>
            </a:r>
            <a:r>
              <a:rPr lang="en-US" dirty="0" smtClean="0">
                <a:solidFill>
                  <a:schemeClr val="bg1"/>
                </a:solidFill>
              </a:rPr>
              <a:t>like meat </a:t>
            </a:r>
            <a:r>
              <a:rPr lang="en-US" dirty="0">
                <a:solidFill>
                  <a:schemeClr val="bg1"/>
                </a:solidFill>
              </a:rPr>
              <a:t>and rice </a:t>
            </a:r>
            <a:r>
              <a:rPr lang="en-US" dirty="0" smtClean="0">
                <a:solidFill>
                  <a:schemeClr val="bg1"/>
                </a:solidFill>
              </a:rPr>
              <a:t>dishes, rice, </a:t>
            </a:r>
            <a:r>
              <a:rPr lang="en-US" dirty="0">
                <a:solidFill>
                  <a:schemeClr val="bg1"/>
                </a:solidFill>
              </a:rPr>
              <a:t>carrots and </a:t>
            </a:r>
            <a:r>
              <a:rPr lang="en-US" dirty="0" smtClean="0">
                <a:solidFill>
                  <a:schemeClr val="bg1"/>
                </a:solidFill>
              </a:rPr>
              <a:t>spices, </a:t>
            </a:r>
            <a:r>
              <a:rPr lang="en-US" dirty="0">
                <a:solidFill>
                  <a:schemeClr val="bg1"/>
                </a:solidFill>
              </a:rPr>
              <a:t>sometimes eggs and potatoes and meat cooked in yogurt </a:t>
            </a:r>
            <a:r>
              <a:rPr lang="en-US" dirty="0" smtClean="0">
                <a:solidFill>
                  <a:schemeClr val="bg1"/>
                </a:solidFill>
              </a:rPr>
              <a:t>served on top </a:t>
            </a:r>
            <a:r>
              <a:rPr lang="en-US" dirty="0">
                <a:solidFill>
                  <a:schemeClr val="bg1"/>
                </a:solidFill>
              </a:rPr>
              <a:t>of rice and nuts.</a:t>
            </a:r>
          </a:p>
          <a:p>
            <a:pPr marL="0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19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638054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CDAEC-6541-2AB4-A310-A1BECE6A5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Pristina"/>
              </a:rPr>
              <a:t>J</a:t>
            </a:r>
            <a:r>
              <a:rPr lang="en-US" dirty="0" smtClean="0">
                <a:latin typeface="Pristina"/>
              </a:rPr>
              <a:t>udaism</a:t>
            </a:r>
            <a:endParaRPr lang="en-US" dirty="0">
              <a:latin typeface="Pristin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88D262-B403-9A24-0D10-D02182CEC4C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On </a:t>
            </a:r>
            <a:r>
              <a:rPr lang="en-US" dirty="0" smtClean="0"/>
              <a:t>Sukkot, </a:t>
            </a:r>
            <a:r>
              <a:rPr lang="en-US" dirty="0"/>
              <a:t>J</a:t>
            </a:r>
            <a:r>
              <a:rPr lang="en-US" dirty="0" smtClean="0"/>
              <a:t>ews </a:t>
            </a:r>
            <a:r>
              <a:rPr lang="en-US" dirty="0"/>
              <a:t>eat </a:t>
            </a:r>
            <a:r>
              <a:rPr lang="en-US" dirty="0" smtClean="0"/>
              <a:t>challah, fish, salad, </a:t>
            </a:r>
            <a:r>
              <a:rPr lang="en-US" dirty="0"/>
              <a:t>chicken and meat . 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 descr="A plate with food on it&#10;&#10;Description automatically generated">
            <a:extLst>
              <a:ext uri="{FF2B5EF4-FFF2-40B4-BE49-F238E27FC236}">
                <a16:creationId xmlns:a16="http://schemas.microsoft.com/office/drawing/2014/main" id="{C1FA8E2B-DBA2-42E0-07A4-2F254DE2281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15486" y="2380982"/>
            <a:ext cx="5331303" cy="3795981"/>
          </a:xfrm>
        </p:spPr>
      </p:pic>
      <p:pic>
        <p:nvPicPr>
          <p:cNvPr id="4" name="Picture 3" descr="A book with a star on it&#10;&#10;Description automatically generated">
            <a:extLst>
              <a:ext uri="{FF2B5EF4-FFF2-40B4-BE49-F238E27FC236}">
                <a16:creationId xmlns:a16="http://schemas.microsoft.com/office/drawing/2014/main" id="{3B90EBDB-15A6-9DF4-93F9-0545121FA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97" y="2980158"/>
            <a:ext cx="5177286" cy="319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7422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2BBF7-2BD7-A0D5-D6D7-DF02FBBEC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entury Schoolbook"/>
              </a:rPr>
              <a:t>H</a:t>
            </a:r>
            <a:r>
              <a:rPr lang="en-US" u="sng" dirty="0" smtClean="0">
                <a:latin typeface="Century Schoolbook"/>
              </a:rPr>
              <a:t>induism</a:t>
            </a:r>
            <a:endParaRPr lang="en-US" u="sng" dirty="0">
              <a:latin typeface="Century Schoolbook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181D6-DDBB-3894-70CA-5C3D9CD0301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On </a:t>
            </a:r>
            <a:r>
              <a:rPr lang="en-US" dirty="0" smtClean="0"/>
              <a:t>Holi, </a:t>
            </a:r>
            <a:r>
              <a:rPr lang="en-US" dirty="0"/>
              <a:t>H</a:t>
            </a:r>
            <a:r>
              <a:rPr lang="en-US" dirty="0" smtClean="0"/>
              <a:t>indus eat</a:t>
            </a:r>
            <a:r>
              <a:rPr lang="en-US" dirty="0"/>
              <a:t> </a:t>
            </a:r>
            <a:r>
              <a:rPr lang="en-US" dirty="0" smtClean="0"/>
              <a:t>a </a:t>
            </a:r>
            <a:r>
              <a:rPr lang="en-US" dirty="0"/>
              <a:t>dish called </a:t>
            </a:r>
            <a:r>
              <a:rPr lang="en-US" dirty="0" err="1" smtClean="0"/>
              <a:t>rasmali</a:t>
            </a:r>
            <a:r>
              <a:rPr lang="en-US" dirty="0" smtClean="0"/>
              <a:t>. It’s </a:t>
            </a:r>
            <a:r>
              <a:rPr lang="en-US" dirty="0"/>
              <a:t>made of</a:t>
            </a:r>
          </a:p>
          <a:p>
            <a:pPr marL="0" indent="0">
              <a:buNone/>
            </a:pPr>
            <a:r>
              <a:rPr lang="en-US" dirty="0" smtClean="0"/>
              <a:t>milk, sugar, nuts,</a:t>
            </a:r>
            <a:r>
              <a:rPr lang="en-US" dirty="0"/>
              <a:t> saffron</a:t>
            </a:r>
          </a:p>
          <a:p>
            <a:pPr marL="0" indent="0">
              <a:buNone/>
            </a:pPr>
            <a:r>
              <a:rPr lang="en-US" dirty="0"/>
              <a:t>a</a:t>
            </a:r>
            <a:r>
              <a:rPr lang="en-US" dirty="0" smtClean="0"/>
              <a:t>nd </a:t>
            </a:r>
            <a:r>
              <a:rPr lang="en-US" dirty="0"/>
              <a:t>cardamoms.</a:t>
            </a:r>
          </a:p>
        </p:txBody>
      </p:sp>
      <p:pic>
        <p:nvPicPr>
          <p:cNvPr id="5" name="Content Placeholder 4" descr="A bowl of food in a white bowl&#10;&#10;Description automatically generated">
            <a:extLst>
              <a:ext uri="{FF2B5EF4-FFF2-40B4-BE49-F238E27FC236}">
                <a16:creationId xmlns:a16="http://schemas.microsoft.com/office/drawing/2014/main" id="{364D7FAA-F6FE-EF3C-0EF1-43ED33E67C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19800" y="1690688"/>
            <a:ext cx="4692589" cy="4348072"/>
          </a:xfrm>
        </p:spPr>
      </p:pic>
    </p:spTree>
    <p:extLst>
      <p:ext uri="{BB962C8B-B14F-4D97-AF65-F5344CB8AC3E}">
        <p14:creationId xmlns:p14="http://schemas.microsoft.com/office/powerpoint/2010/main" val="306232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89B59C-9534-A130-D071-35191FD06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0409" y="2424545"/>
            <a:ext cx="3973385" cy="115194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u="sng" dirty="0">
                <a:latin typeface="Pristina"/>
              </a:rPr>
              <a:t>S</a:t>
            </a:r>
            <a:r>
              <a:rPr lang="en-US" sz="5200" u="sng" dirty="0" smtClean="0">
                <a:latin typeface="Pristina"/>
              </a:rPr>
              <a:t>ikhism</a:t>
            </a:r>
            <a:endParaRPr lang="en-US" sz="5200" u="sng" dirty="0">
              <a:latin typeface="Pristin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69701-4AE8-EF22-F3B9-752A420328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380408" y="3576493"/>
            <a:ext cx="3973386" cy="148531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On </a:t>
            </a:r>
            <a:r>
              <a:rPr lang="en-US" sz="2400" dirty="0" err="1" smtClean="0"/>
              <a:t>Maghi</a:t>
            </a:r>
            <a:r>
              <a:rPr lang="en-US" sz="2400" dirty="0" smtClean="0"/>
              <a:t>,</a:t>
            </a:r>
            <a:r>
              <a:rPr lang="en-US" sz="2400" dirty="0"/>
              <a:t> </a:t>
            </a:r>
            <a:r>
              <a:rPr lang="en-US" sz="2400" dirty="0" smtClean="0"/>
              <a:t>Sikhs </a:t>
            </a:r>
            <a:r>
              <a:rPr lang="en-US" sz="2400" dirty="0"/>
              <a:t>eat a dish </a:t>
            </a:r>
            <a:r>
              <a:rPr lang="en-US" sz="2400" dirty="0" smtClean="0"/>
              <a:t>called</a:t>
            </a:r>
            <a:r>
              <a:rPr lang="en-US" sz="2400" dirty="0"/>
              <a:t> kheer </a:t>
            </a:r>
            <a:r>
              <a:rPr lang="en-US" sz="2400" dirty="0" smtClean="0"/>
              <a:t>which </a:t>
            </a:r>
            <a:r>
              <a:rPr lang="en-US" sz="2400" dirty="0"/>
              <a:t>is made out of rice cooked in sugarcane </a:t>
            </a:r>
            <a:r>
              <a:rPr lang="en-US" sz="2400" dirty="0" smtClean="0"/>
              <a:t>juice.</a:t>
            </a:r>
            <a:endParaRPr lang="en-US" sz="2400" dirty="0"/>
          </a:p>
        </p:txBody>
      </p:sp>
      <p:pic>
        <p:nvPicPr>
          <p:cNvPr id="5" name="Content Placeholder 4" descr="A bowl of food on a plate&#10;&#10;Description automatically generated">
            <a:extLst>
              <a:ext uri="{FF2B5EF4-FFF2-40B4-BE49-F238E27FC236}">
                <a16:creationId xmlns:a16="http://schemas.microsoft.com/office/drawing/2014/main" id="{458B1584-0452-3B07-0C9B-BB1F2780717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2076" r="1" b="1"/>
          <a:stretch/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28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84112-6ECB-1E30-D2FE-C2EF4CF1A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Century Schoolbook"/>
              </a:rPr>
              <a:t>Judaism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D7870-C5D1-DED8-42F6-1AF02BE3A00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Jewish celebrations are Shabbat</a:t>
            </a:r>
            <a:r>
              <a:rPr lang="en-US" sz="2000" dirty="0"/>
              <a:t>, Pesach and</a:t>
            </a:r>
            <a:r>
              <a:rPr lang="en-US" dirty="0"/>
              <a:t> </a:t>
            </a:r>
            <a:r>
              <a:rPr lang="en-US" sz="2000" dirty="0"/>
              <a:t>Hanukkah.</a:t>
            </a:r>
          </a:p>
          <a:p>
            <a:pPr marL="0" indent="0">
              <a:buNone/>
            </a:pPr>
            <a:r>
              <a:rPr lang="en-US" sz="2000" dirty="0"/>
              <a:t>On Hanukkah the </a:t>
            </a:r>
            <a:r>
              <a:rPr lang="en-US" sz="2000" dirty="0" smtClean="0"/>
              <a:t>Jews </a:t>
            </a:r>
            <a:r>
              <a:rPr lang="en-US" sz="2000" dirty="0"/>
              <a:t>eat roasted chicken, </a:t>
            </a:r>
            <a:r>
              <a:rPr lang="en-US" sz="2000" dirty="0" smtClean="0"/>
              <a:t>brisket, </a:t>
            </a:r>
            <a:r>
              <a:rPr lang="en-US" sz="2000" dirty="0"/>
              <a:t>eggs, sugar, sour cream, matzo ball soup and </a:t>
            </a:r>
            <a:r>
              <a:rPr lang="en-US" sz="2000" dirty="0" smtClean="0"/>
              <a:t>challah.</a:t>
            </a:r>
          </a:p>
          <a:p>
            <a:pPr marL="0" indent="0">
              <a:buNone/>
            </a:pPr>
            <a:r>
              <a:rPr lang="en-US" sz="2000" dirty="0" smtClean="0"/>
              <a:t>On </a:t>
            </a:r>
            <a:r>
              <a:rPr lang="en-US" sz="2000" dirty="0"/>
              <a:t>Shabbat Jews eat bread, </a:t>
            </a:r>
            <a:r>
              <a:rPr lang="en-US" sz="2000" dirty="0" smtClean="0"/>
              <a:t>fish, soup, </a:t>
            </a:r>
            <a:r>
              <a:rPr lang="en-US" sz="2000" dirty="0"/>
              <a:t>side dishes and desserts. 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On </a:t>
            </a:r>
            <a:r>
              <a:rPr lang="en-US" sz="2000" dirty="0"/>
              <a:t>Pesach the </a:t>
            </a:r>
            <a:r>
              <a:rPr lang="en-US" sz="2000" dirty="0" smtClean="0"/>
              <a:t>Jews </a:t>
            </a:r>
            <a:r>
              <a:rPr lang="en-US" sz="2000" dirty="0"/>
              <a:t>eat </a:t>
            </a:r>
            <a:r>
              <a:rPr lang="en-US" sz="2000" dirty="0" smtClean="0"/>
              <a:t>potatoes,</a:t>
            </a:r>
            <a:r>
              <a:rPr lang="en-US" sz="2000" dirty="0"/>
              <a:t> </a:t>
            </a:r>
            <a:r>
              <a:rPr lang="en-US" sz="2000" dirty="0" smtClean="0"/>
              <a:t>kugel,</a:t>
            </a:r>
            <a:r>
              <a:rPr lang="en-US" sz="2000" dirty="0"/>
              <a:t> </a:t>
            </a:r>
            <a:r>
              <a:rPr lang="en-US" sz="2000" dirty="0" smtClean="0"/>
              <a:t>carrots </a:t>
            </a:r>
            <a:r>
              <a:rPr lang="en-US" sz="2000" dirty="0"/>
              <a:t>and prunes.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 descr="A silver plate with food and a book&#10;&#10;Description automatically generated">
            <a:extLst>
              <a:ext uri="{FF2B5EF4-FFF2-40B4-BE49-F238E27FC236}">
                <a16:creationId xmlns:a16="http://schemas.microsoft.com/office/drawing/2014/main" id="{905C58EB-5A17-75F7-2F8E-3990358AB85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454626" y="2365151"/>
            <a:ext cx="4386711" cy="3286664"/>
          </a:xfrm>
        </p:spPr>
      </p:pic>
    </p:spTree>
    <p:extLst>
      <p:ext uri="{BB962C8B-B14F-4D97-AF65-F5344CB8AC3E}">
        <p14:creationId xmlns:p14="http://schemas.microsoft.com/office/powerpoint/2010/main" val="525939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</TotalTime>
  <Words>338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Aptos</vt:lpstr>
      <vt:lpstr>Aptos Display</vt:lpstr>
      <vt:lpstr>Arial</vt:lpstr>
      <vt:lpstr>Century</vt:lpstr>
      <vt:lpstr>Century Schoolbook</vt:lpstr>
      <vt:lpstr>Pristina</vt:lpstr>
      <vt:lpstr>office theme</vt:lpstr>
      <vt:lpstr>What role does food play in Religious Celebrations?</vt:lpstr>
      <vt:lpstr>Christianity</vt:lpstr>
      <vt:lpstr>Islam</vt:lpstr>
      <vt:lpstr>Judaism</vt:lpstr>
      <vt:lpstr>Hinduism</vt:lpstr>
      <vt:lpstr>Sikhism</vt:lpstr>
      <vt:lpstr>Judaism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210</cp:revision>
  <dcterms:created xsi:type="dcterms:W3CDTF">2024-07-02T08:54:22Z</dcterms:created>
  <dcterms:modified xsi:type="dcterms:W3CDTF">2024-07-10T18:10:48Z</dcterms:modified>
</cp:coreProperties>
</file>