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2" r:id="rId8"/>
    <p:sldId id="263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ED7B41-7453-E6C2-097B-56D50D77D647}" v="73" dt="2024-06-21T09:09:42.5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081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505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052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279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86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78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790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95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88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143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362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232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10275"/>
            <a:ext cx="9144000" cy="75731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u="sng"/>
              <a:t>Food Is Your Mood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54144"/>
            <a:ext cx="9144000" cy="4689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u="sng" dirty="0"/>
              <a:t>By </a:t>
            </a:r>
            <a:r>
              <a:rPr lang="en-US" sz="1800" u="sng" dirty="0" smtClean="0"/>
              <a:t>William</a:t>
            </a:r>
            <a:endParaRPr lang="en-US" sz="1800" u="sng" dirty="0"/>
          </a:p>
          <a:p>
            <a:endParaRPr lang="en-US" sz="1800" u="sng" dirty="0"/>
          </a:p>
        </p:txBody>
      </p:sp>
      <p:pic>
        <p:nvPicPr>
          <p:cNvPr id="5" name="Picture 4" descr="A collage of different foods&#10;&#10;Description automatically generated">
            <a:extLst>
              <a:ext uri="{FF2B5EF4-FFF2-40B4-BE49-F238E27FC236}">
                <a16:creationId xmlns:a16="http://schemas.microsoft.com/office/drawing/2014/main" id="{97730535-2D9C-13E5-0831-69ACB68F7D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85" b="1"/>
          <a:stretch/>
        </p:blipFill>
        <p:spPr>
          <a:xfrm>
            <a:off x="877414" y="877413"/>
            <a:ext cx="5218586" cy="3756852"/>
          </a:xfrm>
          <a:prstGeom prst="rect">
            <a:avLst/>
          </a:prstGeom>
        </p:spPr>
      </p:pic>
      <p:pic>
        <p:nvPicPr>
          <p:cNvPr id="4" name="Picture 3" descr="A group of plates of food&#10;&#10;Description automatically generated">
            <a:extLst>
              <a:ext uri="{FF2B5EF4-FFF2-40B4-BE49-F238E27FC236}">
                <a16:creationId xmlns:a16="http://schemas.microsoft.com/office/drawing/2014/main" id="{3A276C78-D762-D8AC-0E9B-806AC948FB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84" r="-2" b="-2"/>
          <a:stretch/>
        </p:blipFill>
        <p:spPr>
          <a:xfrm>
            <a:off x="5966605" y="934922"/>
            <a:ext cx="5621152" cy="368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14BA0-A65F-9A72-6CAB-F187682B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US" sz="8000" b="1" u="sng">
                <a:solidFill>
                  <a:schemeClr val="tx2"/>
                </a:solidFill>
              </a:rPr>
              <a:t>FISH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424A1A-8820-F5D2-C801-2E8A47A2B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tx2"/>
                </a:solidFill>
                <a:latin typeface="Agency FB"/>
              </a:rPr>
              <a:t>Fish is good for you because </a:t>
            </a:r>
            <a:r>
              <a:rPr lang="en-US" sz="3200" dirty="0" smtClean="0">
                <a:solidFill>
                  <a:schemeClr val="tx2"/>
                </a:solidFill>
                <a:latin typeface="Agency FB"/>
              </a:rPr>
              <a:t>it  provides </a:t>
            </a:r>
            <a:r>
              <a:rPr lang="en-US" sz="3200" dirty="0">
                <a:solidFill>
                  <a:schemeClr val="tx2"/>
                </a:solidFill>
                <a:latin typeface="Agency FB"/>
              </a:rPr>
              <a:t>a good source of protein and </a:t>
            </a:r>
            <a:r>
              <a:rPr lang="en-US" sz="3200" dirty="0" smtClean="0">
                <a:solidFill>
                  <a:schemeClr val="tx2"/>
                </a:solidFill>
                <a:latin typeface="Agency FB"/>
              </a:rPr>
              <a:t>vitamins. Eating fish</a:t>
            </a:r>
            <a:r>
              <a:rPr lang="en-US" sz="3200" dirty="0">
                <a:solidFill>
                  <a:schemeClr val="tx2"/>
                </a:solidFill>
                <a:latin typeface="Agency FB"/>
              </a:rPr>
              <a:t> </a:t>
            </a:r>
            <a:r>
              <a:rPr lang="en-US" sz="3200" dirty="0" smtClean="0">
                <a:solidFill>
                  <a:schemeClr val="tx2"/>
                </a:solidFill>
                <a:latin typeface="Agency FB"/>
              </a:rPr>
              <a:t>provides you with better </a:t>
            </a:r>
            <a:r>
              <a:rPr lang="en-US" sz="3200" dirty="0">
                <a:solidFill>
                  <a:schemeClr val="tx2"/>
                </a:solidFill>
                <a:latin typeface="Agency FB"/>
              </a:rPr>
              <a:t>health and </a:t>
            </a:r>
            <a:r>
              <a:rPr lang="en-US" sz="3200" dirty="0" smtClean="0">
                <a:solidFill>
                  <a:schemeClr val="tx2"/>
                </a:solidFill>
                <a:latin typeface="Agency FB"/>
              </a:rPr>
              <a:t>wellbeing.</a:t>
            </a:r>
            <a:r>
              <a:rPr lang="en-US" sz="3200" dirty="0">
                <a:solidFill>
                  <a:schemeClr val="tx2"/>
                </a:solidFill>
                <a:latin typeface="Agency FB"/>
              </a:rPr>
              <a:t>  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D72939-B093-0049-00A5-AF90BEFED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2833" y="1714639"/>
            <a:ext cx="4037059" cy="437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26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3C82-AEB0-F056-FE4F-350EB59B8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900" y="261598"/>
            <a:ext cx="2770909" cy="1892300"/>
          </a:xfrm>
        </p:spPr>
        <p:txBody>
          <a:bodyPr>
            <a:normAutofit/>
          </a:bodyPr>
          <a:lstStyle/>
          <a:p>
            <a:r>
              <a:rPr lang="en-US" b="1" u="sng" dirty="0" smtClean="0"/>
              <a:t>Oranges</a:t>
            </a:r>
            <a:endParaRPr lang="en-US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0918B-D101-B77F-743D-FCAE0E794FE1}"/>
              </a:ext>
            </a:extLst>
          </p:cNvPr>
          <p:cNvSpPr>
            <a:spLocks/>
          </p:cNvSpPr>
          <p:nvPr/>
        </p:nvSpPr>
        <p:spPr>
          <a:xfrm>
            <a:off x="1307821" y="2028825"/>
            <a:ext cx="10024540" cy="41481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868680">
              <a:spcAft>
                <a:spcPts val="600"/>
              </a:spcAft>
            </a:pPr>
            <a:r>
              <a:rPr lang="en-US" sz="171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A67C71-81C2-E4A0-D891-CE2876F3D936}"/>
              </a:ext>
            </a:extLst>
          </p:cNvPr>
          <p:cNvSpPr txBox="1"/>
          <p:nvPr/>
        </p:nvSpPr>
        <p:spPr>
          <a:xfrm>
            <a:off x="859638" y="2284042"/>
            <a:ext cx="4753226" cy="29046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868680">
              <a:spcAft>
                <a:spcPts val="600"/>
              </a:spcAft>
            </a:pPr>
            <a:r>
              <a:rPr lang="en-US" sz="2250" b="1" kern="1200" dirty="0">
                <a:solidFill>
                  <a:schemeClr val="bg1"/>
                </a:solidFill>
                <a:latin typeface="Proxima Nova"/>
                <a:ea typeface="+mn-ea"/>
                <a:cs typeface="+mn-cs"/>
              </a:rPr>
              <a:t>Oranges are a type of healthy,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Oranges are low </a:t>
            </a:r>
            <a:r>
              <a:rPr lang="en-US" sz="2250" b="1" kern="1200" dirty="0">
                <a:latin typeface="Proxima Nova"/>
                <a:ea typeface="+mn-ea"/>
                <a:cs typeface="+mn-cs"/>
              </a:rPr>
              <a:t>calorie, highly nutritious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fruits. </a:t>
            </a:r>
            <a:r>
              <a:rPr lang="en-US" sz="2250" b="1" dirty="0">
                <a:latin typeface="Proxima Nova"/>
              </a:rPr>
              <a:t>I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f they are eaten as </a:t>
            </a:r>
            <a:r>
              <a:rPr lang="en-US" sz="2250" b="1" kern="1200" dirty="0">
                <a:latin typeface="Proxima Nova"/>
                <a:ea typeface="+mn-ea"/>
                <a:cs typeface="+mn-cs"/>
              </a:rPr>
              <a:t>part of a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healthy </a:t>
            </a:r>
            <a:r>
              <a:rPr lang="en-US" sz="2250" b="1" kern="1200" dirty="0">
                <a:latin typeface="Proxima Nova"/>
                <a:ea typeface="+mn-ea"/>
                <a:cs typeface="+mn-cs"/>
              </a:rPr>
              <a:t>and varied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diet, oranges</a:t>
            </a:r>
            <a:r>
              <a:rPr lang="en-US" sz="2250" b="1" kern="1200" dirty="0">
                <a:latin typeface="Proxima Nova"/>
                <a:ea typeface="+mn-ea"/>
                <a:cs typeface="+mn-cs"/>
              </a:rPr>
              <a:t> can help lower a person’s risk of many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health conditions. </a:t>
            </a:r>
            <a:r>
              <a:rPr lang="en-US" sz="2250" b="1" dirty="0">
                <a:latin typeface="Proxima Nova"/>
              </a:rPr>
              <a:t>O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ranges contain lots </a:t>
            </a:r>
            <a:r>
              <a:rPr lang="en-US" sz="2250" b="1" kern="1200" dirty="0">
                <a:latin typeface="Proxima Nova"/>
                <a:ea typeface="+mn-ea"/>
                <a:cs typeface="+mn-cs"/>
              </a:rPr>
              <a:t>of vitamin </a:t>
            </a:r>
            <a:r>
              <a:rPr lang="en-US" sz="2250" b="1" kern="1200" dirty="0" smtClean="0">
                <a:latin typeface="Proxima Nova"/>
                <a:ea typeface="+mn-ea"/>
                <a:cs typeface="+mn-cs"/>
              </a:rPr>
              <a:t>c</a:t>
            </a:r>
            <a:r>
              <a:rPr lang="en-US" sz="2250" b="1" dirty="0">
                <a:latin typeface="Proxima Nova"/>
              </a:rPr>
              <a:t>.</a:t>
            </a:r>
            <a:endParaRPr lang="en-US" sz="2250" b="1" dirty="0"/>
          </a:p>
        </p:txBody>
      </p:sp>
      <p:pic>
        <p:nvPicPr>
          <p:cNvPr id="5" name="Picture 4" descr="A group of oranges with one cut in half">
            <a:extLst>
              <a:ext uri="{FF2B5EF4-FFF2-40B4-BE49-F238E27FC236}">
                <a16:creationId xmlns:a16="http://schemas.microsoft.com/office/drawing/2014/main" id="{9158ABFC-94D4-8FE9-9898-A9CEB1EA14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2355" y="2289113"/>
            <a:ext cx="4567397" cy="342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25B70-A4E2-7207-6109-0B89504A5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0818" y="987617"/>
            <a:ext cx="3806729" cy="7580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u="sng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Bananas</a:t>
            </a:r>
            <a:endParaRPr lang="en-US" sz="40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A bunch of bananas on a white background&#10;&#10;Description automatically generated">
            <a:extLst>
              <a:ext uri="{FF2B5EF4-FFF2-40B4-BE49-F238E27FC236}">
                <a16:creationId xmlns:a16="http://schemas.microsoft.com/office/drawing/2014/main" id="{89922DF7-4863-6886-2D85-7E7EF5638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1825" y="2044611"/>
            <a:ext cx="5941497" cy="36165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4292" y="2044611"/>
            <a:ext cx="43226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Bananas are </a:t>
            </a:r>
            <a:r>
              <a:rPr lang="en-US" sz="2400" dirty="0" smtClean="0"/>
              <a:t>good for your health because </a:t>
            </a:r>
            <a:r>
              <a:rPr lang="en-US" sz="2400" dirty="0"/>
              <a:t>they </a:t>
            </a:r>
            <a:r>
              <a:rPr lang="en-US" sz="2400" dirty="0" smtClean="0"/>
              <a:t>give you </a:t>
            </a:r>
            <a:r>
              <a:rPr lang="en-US" sz="2400" dirty="0"/>
              <a:t>vitamin </a:t>
            </a:r>
            <a:r>
              <a:rPr lang="en-US" sz="2400" dirty="0" smtClean="0"/>
              <a:t>c, </a:t>
            </a:r>
            <a:r>
              <a:rPr lang="en-US" sz="2400" dirty="0" err="1" smtClean="0"/>
              <a:t>fibre</a:t>
            </a:r>
            <a:r>
              <a:rPr lang="en-US" sz="2400" dirty="0" smtClean="0"/>
              <a:t>, </a:t>
            </a:r>
            <a:r>
              <a:rPr lang="en-US" sz="2400" dirty="0"/>
              <a:t>potassium and </a:t>
            </a:r>
            <a:r>
              <a:rPr lang="en-US" sz="2400" dirty="0" smtClean="0"/>
              <a:t>folate.</a:t>
            </a:r>
            <a:r>
              <a:rPr lang="en-US" sz="2400" dirty="0"/>
              <a:t>  </a:t>
            </a:r>
          </a:p>
          <a:p>
            <a:r>
              <a:rPr lang="en-US" sz="2400" dirty="0" smtClean="0"/>
              <a:t>Eating bananas</a:t>
            </a:r>
            <a:r>
              <a:rPr lang="en-US" sz="2400" dirty="0"/>
              <a:t> </a:t>
            </a:r>
            <a:r>
              <a:rPr lang="en-US" sz="2400" dirty="0" smtClean="0"/>
              <a:t>have </a:t>
            </a:r>
            <a:r>
              <a:rPr lang="en-US" sz="2400" dirty="0"/>
              <a:t>a positive impact on your health and </a:t>
            </a:r>
            <a:r>
              <a:rPr lang="en-US" sz="2400" dirty="0" smtClean="0"/>
              <a:t>wellbeing.</a:t>
            </a:r>
            <a:r>
              <a:rPr lang="en-US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89424596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AA28-ABCE-52F1-B405-CCF87C0D5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74819"/>
            <a:ext cx="4826795" cy="285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u="sng" dirty="0"/>
              <a:t>Brown R</a:t>
            </a:r>
            <a:r>
              <a:rPr lang="en-US" sz="7200" u="sng" dirty="0" smtClean="0"/>
              <a:t>ice</a:t>
            </a:r>
            <a:endParaRPr lang="en-US" sz="7200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2C4B0-E824-4C1F-DE3A-402A8B28AC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024" y="4414180"/>
            <a:ext cx="4830283" cy="15945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Brown rice is good because it has folate and protein and low </a:t>
            </a:r>
            <a:r>
              <a:rPr lang="en-US" sz="2400" dirty="0" smtClean="0"/>
              <a:t>calories. </a:t>
            </a:r>
            <a:r>
              <a:rPr lang="en-US" sz="2400" dirty="0"/>
              <a:t>I</a:t>
            </a:r>
            <a:r>
              <a:rPr lang="en-US" sz="2400" dirty="0" smtClean="0"/>
              <a:t>t </a:t>
            </a:r>
            <a:r>
              <a:rPr lang="en-US" sz="2400" dirty="0"/>
              <a:t>has a good impact on your health and wellbeing  </a:t>
            </a:r>
          </a:p>
        </p:txBody>
      </p:sp>
      <p:pic>
        <p:nvPicPr>
          <p:cNvPr id="4" name="Picture 3" descr="A bowl of food with a spoon&#10;&#10;Description automatically generated">
            <a:extLst>
              <a:ext uri="{FF2B5EF4-FFF2-40B4-BE49-F238E27FC236}">
                <a16:creationId xmlns:a16="http://schemas.microsoft.com/office/drawing/2014/main" id="{93B575C5-CB17-520F-988E-FB262D3AA2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7653" b="-1"/>
          <a:stretch/>
        </p:blipFill>
        <p:spPr>
          <a:xfrm>
            <a:off x="6165273" y="1174819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117371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AD3D0-5C89-E60A-EE00-F8F6E3713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US" u="sng" dirty="0" smtClean="0"/>
              <a:t>Apples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13FF5-3AA8-773B-AD65-0BE151E73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Apples have a positive impact on your health and wellbeing because they contain </a:t>
            </a:r>
            <a:r>
              <a:rPr lang="en-US" dirty="0" err="1" smtClean="0"/>
              <a:t>fibre</a:t>
            </a:r>
            <a:r>
              <a:rPr lang="en-US" dirty="0" smtClean="0"/>
              <a:t> </a:t>
            </a:r>
            <a:r>
              <a:rPr lang="en-US" dirty="0"/>
              <a:t>and they can promote </a:t>
            </a:r>
            <a:r>
              <a:rPr lang="en-US" dirty="0" smtClean="0"/>
              <a:t>good </a:t>
            </a:r>
            <a:r>
              <a:rPr lang="en-US" dirty="0" smtClean="0"/>
              <a:t>heart health.</a:t>
            </a:r>
            <a:endParaRPr lang="en-US" dirty="0"/>
          </a:p>
        </p:txBody>
      </p:sp>
      <p:pic>
        <p:nvPicPr>
          <p:cNvPr id="4" name="Picture 3" descr="A group of apples next to each other&#10;&#10;Description automatically generated">
            <a:extLst>
              <a:ext uri="{FF2B5EF4-FFF2-40B4-BE49-F238E27FC236}">
                <a16:creationId xmlns:a16="http://schemas.microsoft.com/office/drawing/2014/main" id="{42C0E176-D726-CCCF-C224-B6A7754E8C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4" r="20042" b="-1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3467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6B38E-0D41-7225-E0EE-4CA223FED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6784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en-US" u="sng" dirty="0"/>
              <a:t>Milk </a:t>
            </a:r>
            <a:r>
              <a:rPr lang="en-US" u="sng" dirty="0"/>
              <a:t>C</a:t>
            </a:r>
            <a:r>
              <a:rPr lang="en-US" u="sng" dirty="0" smtClean="0"/>
              <a:t>hocolate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1AA76-39A5-16DB-C42F-3C38029AE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6783" y="1747592"/>
            <a:ext cx="5217173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dirty="0"/>
              <a:t>Milk chocolate has a bad impact on your health and </a:t>
            </a:r>
            <a:r>
              <a:rPr lang="en-US" dirty="0" smtClean="0"/>
              <a:t>wellbeing. </a:t>
            </a: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gives you a sugar rush but then you suddenly get really </a:t>
            </a:r>
            <a:r>
              <a:rPr lang="en-US" dirty="0" smtClean="0"/>
              <a:t>tired when you have a </a:t>
            </a:r>
            <a:r>
              <a:rPr lang="en-US" dirty="0" smtClean="0"/>
              <a:t>sugar crash.</a:t>
            </a:r>
            <a:r>
              <a:rPr lang="en-US" dirty="0"/>
              <a:t> </a:t>
            </a:r>
            <a:r>
              <a:rPr lang="en-US" dirty="0"/>
              <a:t>I</a:t>
            </a:r>
            <a:r>
              <a:rPr lang="en-US" dirty="0" smtClean="0"/>
              <a:t>t contains </a:t>
            </a:r>
            <a:r>
              <a:rPr lang="en-US" dirty="0"/>
              <a:t>loads of </a:t>
            </a:r>
            <a:r>
              <a:rPr lang="en-US" dirty="0" smtClean="0"/>
              <a:t>fat, sugar </a:t>
            </a:r>
            <a:r>
              <a:rPr lang="en-US" dirty="0"/>
              <a:t>and </a:t>
            </a:r>
            <a:r>
              <a:rPr lang="en-US" dirty="0" smtClean="0"/>
              <a:t>calories.</a:t>
            </a:r>
            <a:r>
              <a:rPr lang="en-US" dirty="0"/>
              <a:t> </a:t>
            </a:r>
          </a:p>
        </p:txBody>
      </p:sp>
      <p:pic>
        <p:nvPicPr>
          <p:cNvPr id="4" name="Picture 3" descr="A chocolate bar with liquid pouring&#10;&#10;Description automatically generated">
            <a:extLst>
              <a:ext uri="{FF2B5EF4-FFF2-40B4-BE49-F238E27FC236}">
                <a16:creationId xmlns:a16="http://schemas.microsoft.com/office/drawing/2014/main" id="{2400DE54-BE42-A699-E76D-122A94E49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582" y="1820334"/>
            <a:ext cx="3350464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3247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F26B7-A61D-08B9-B938-5F9505A6B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US" u="sng" dirty="0" smtClean="0"/>
              <a:t>Sweets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03FCF-BD00-C7CB-F413-D3A8BD5EB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Sweets </a:t>
            </a:r>
            <a:r>
              <a:rPr lang="en-US" dirty="0" smtClean="0"/>
              <a:t>have </a:t>
            </a:r>
            <a:r>
              <a:rPr lang="en-US" dirty="0"/>
              <a:t>a bad impact on your health and wellbeing because you have a sugar rush then you get really </a:t>
            </a:r>
            <a:r>
              <a:rPr lang="en-US" dirty="0" smtClean="0"/>
              <a:t>tired. Also too many sweets </a:t>
            </a:r>
            <a:r>
              <a:rPr lang="en-US" dirty="0"/>
              <a:t>can cause type 2 diabetes and </a:t>
            </a:r>
            <a:r>
              <a:rPr lang="en-US" dirty="0" smtClean="0"/>
              <a:t>they</a:t>
            </a:r>
            <a:r>
              <a:rPr lang="en-US" dirty="0" smtClean="0"/>
              <a:t> </a:t>
            </a:r>
            <a:r>
              <a:rPr lang="en-US" dirty="0"/>
              <a:t>can cause some </a:t>
            </a:r>
            <a:r>
              <a:rPr lang="en-US" dirty="0" smtClean="0"/>
              <a:t>cancers.</a:t>
            </a:r>
            <a:endParaRPr lang="en-US" dirty="0"/>
          </a:p>
        </p:txBody>
      </p:sp>
      <p:pic>
        <p:nvPicPr>
          <p:cNvPr id="4" name="Picture 3" descr="A pile of colorful candies&#10;&#10;Description automatically generated">
            <a:extLst>
              <a:ext uri="{FF2B5EF4-FFF2-40B4-BE49-F238E27FC236}">
                <a16:creationId xmlns:a16="http://schemas.microsoft.com/office/drawing/2014/main" id="{F4768EDF-15D7-B6FF-18A9-78816585E7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54" r="22745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220305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9739E-EF75-52CB-6DF1-83106A315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>
                <a:solidFill>
                  <a:srgbClr val="FFFFFF"/>
                </a:solidFill>
              </a:rPr>
              <a:t>Chocolate </a:t>
            </a:r>
            <a:r>
              <a:rPr lang="en-US" sz="4000" dirty="0" smtClean="0">
                <a:solidFill>
                  <a:srgbClr val="FFFFFF"/>
                </a:solidFill>
              </a:rPr>
              <a:t>Brownie</a:t>
            </a:r>
            <a:r>
              <a:rPr lang="en-US" sz="4000" dirty="0">
                <a:solidFill>
                  <a:srgbClr val="FFFFFF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D5D78-2950-4AE2-38C8-7BA8B1D4ACDD}"/>
              </a:ext>
            </a:extLst>
          </p:cNvPr>
          <p:cNvSpPr>
            <a:spLocks/>
          </p:cNvSpPr>
          <p:nvPr/>
        </p:nvSpPr>
        <p:spPr>
          <a:xfrm>
            <a:off x="4905052" y="1981342"/>
            <a:ext cx="6666833" cy="27587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576072">
              <a:spcAft>
                <a:spcPts val="600"/>
              </a:spcAft>
            </a:pPr>
            <a:endParaRPr lang="en-US" dirty="0"/>
          </a:p>
        </p:txBody>
      </p:sp>
      <p:pic>
        <p:nvPicPr>
          <p:cNvPr id="5" name="Picture 4" descr="Are Brownies Healthy or Unhealthy? – Wildgrain">
            <a:extLst>
              <a:ext uri="{FF2B5EF4-FFF2-40B4-BE49-F238E27FC236}">
                <a16:creationId xmlns:a16="http://schemas.microsoft.com/office/drawing/2014/main" id="{2063B8E5-E573-4985-09C3-DE4BC86BB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5335" y="816818"/>
            <a:ext cx="3431357" cy="25775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1611C5-4FE3-BF0A-AB45-6462D323A786}"/>
              </a:ext>
            </a:extLst>
          </p:cNvPr>
          <p:cNvSpPr txBox="1"/>
          <p:nvPr/>
        </p:nvSpPr>
        <p:spPr>
          <a:xfrm>
            <a:off x="4903124" y="816818"/>
            <a:ext cx="6123568" cy="484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r>
              <a:rPr lang="en-GB" sz="1134" dirty="0" smtClean="0">
                <a:solidFill>
                  <a:srgbClr val="202124"/>
                </a:solidFill>
                <a:latin typeface="arial"/>
                <a:cs typeface="arial"/>
              </a:rPr>
              <a:t>#</a:t>
            </a: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dirty="0" smtClean="0">
              <a:solidFill>
                <a:srgbClr val="202124"/>
              </a:solidFill>
              <a:latin typeface="arial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dirty="0" smtClean="0">
              <a:solidFill>
                <a:srgbClr val="202124"/>
              </a:solidFill>
              <a:latin typeface="arial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dirty="0" smtClean="0">
              <a:solidFill>
                <a:srgbClr val="202124"/>
              </a:solidFill>
              <a:latin typeface="arial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endParaRPr lang="en-GB" sz="1134" kern="1200" dirty="0">
              <a:solidFill>
                <a:srgbClr val="202124"/>
              </a:solidFill>
              <a:latin typeface="arial"/>
              <a:ea typeface="+mn-ea"/>
              <a:cs typeface="arial"/>
            </a:endParaRPr>
          </a:p>
          <a:p>
            <a:pPr defTabSz="576072">
              <a:spcAft>
                <a:spcPts val="600"/>
              </a:spcAft>
            </a:pPr>
            <a:r>
              <a:rPr lang="en-US" sz="2250" kern="1200" dirty="0">
                <a:latin typeface="Google Sans"/>
                <a:ea typeface="+mn-ea"/>
                <a:cs typeface="arial"/>
              </a:rPr>
              <a:t>Since brownies </a:t>
            </a:r>
            <a:r>
              <a:rPr lang="en-US" sz="2250" dirty="0" smtClean="0">
                <a:latin typeface="Google Sans"/>
                <a:cs typeface="arial"/>
              </a:rPr>
              <a:t>don’t contain any nutrients</a:t>
            </a:r>
            <a:r>
              <a:rPr lang="en-US" sz="2250" kern="1200" dirty="0" smtClean="0">
                <a:latin typeface="Google Sans"/>
                <a:ea typeface="+mn-ea"/>
                <a:cs typeface="arial"/>
              </a:rPr>
              <a:t>, </a:t>
            </a:r>
            <a:r>
              <a:rPr lang="en-US" sz="2250" kern="1200" dirty="0">
                <a:latin typeface="Google Sans"/>
                <a:ea typeface="+mn-ea"/>
                <a:cs typeface="arial"/>
              </a:rPr>
              <a:t>they are not usually regarded as a healthy food. However, brownies do have some health benefits that might be surprising due to their chocolate content. </a:t>
            </a:r>
            <a:endParaRPr lang="en-US" sz="2250" dirty="0">
              <a:latin typeface="Google Sans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7887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3A038-59FA-07E5-7FC1-673F4380C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6784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en-US" u="sng" dirty="0"/>
              <a:t>Chocolate </a:t>
            </a:r>
            <a:r>
              <a:rPr lang="en-US" u="sng" dirty="0" smtClean="0"/>
              <a:t>Cake</a:t>
            </a:r>
            <a:r>
              <a:rPr lang="en-US" u="sng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5324A-8638-20C9-4F41-63274A92A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6783" y="1747592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Chocolate cake has a </a:t>
            </a:r>
            <a:r>
              <a:rPr lang="en-US" dirty="0" smtClean="0"/>
              <a:t>bad </a:t>
            </a:r>
            <a:r>
              <a:rPr lang="en-US" dirty="0"/>
              <a:t>impact on your health and </a:t>
            </a:r>
            <a:r>
              <a:rPr lang="en-US" dirty="0" smtClean="0"/>
              <a:t>wellbeing, </a:t>
            </a:r>
            <a:r>
              <a:rPr lang="en-US" dirty="0"/>
              <a:t>because it has lots of sugar and you can go overweight if you eat to much chocolate cake</a:t>
            </a:r>
            <a:r>
              <a:rPr lang="en-US" dirty="0" smtClean="0"/>
              <a:t>. </a:t>
            </a:r>
            <a:r>
              <a:rPr lang="en-US" dirty="0"/>
              <a:t>It gives you a sugar rush then all of a sudden you get really tired.</a:t>
            </a:r>
          </a:p>
        </p:txBody>
      </p:sp>
      <p:pic>
        <p:nvPicPr>
          <p:cNvPr id="4" name="Picture 3" descr="A chocolate cake with a slice missing&#10;&#10;Description automatically generated">
            <a:extLst>
              <a:ext uri="{FF2B5EF4-FFF2-40B4-BE49-F238E27FC236}">
                <a16:creationId xmlns:a16="http://schemas.microsoft.com/office/drawing/2014/main" id="{39511E3E-392E-18A2-32C8-C6CF23868B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942" r="-1" b="5488"/>
          <a:stretch/>
        </p:blipFill>
        <p:spPr>
          <a:xfrm>
            <a:off x="1526293" y="1554974"/>
            <a:ext cx="355504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79295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F6C24-359E-BBDA-1C76-53B83445F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5279" y="496630"/>
            <a:ext cx="6161004" cy="886379"/>
          </a:xfrm>
        </p:spPr>
        <p:txBody>
          <a:bodyPr>
            <a:normAutofit/>
          </a:bodyPr>
          <a:lstStyle/>
          <a:p>
            <a:r>
              <a:rPr lang="en-US" u="sng" dirty="0"/>
              <a:t>Donuts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F59E3-52EA-28D8-9EB1-BE3599B21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Donuts have a bad impact on your health and wellbeing because </a:t>
            </a:r>
            <a:r>
              <a:rPr lang="en-US" dirty="0" smtClean="0"/>
              <a:t>they</a:t>
            </a:r>
            <a:r>
              <a:rPr lang="en-US" dirty="0" smtClean="0"/>
              <a:t> have </a:t>
            </a:r>
            <a:r>
              <a:rPr lang="en-US" dirty="0"/>
              <a:t>lots of sugar and salt </a:t>
            </a:r>
            <a:r>
              <a:rPr lang="en-US" dirty="0" smtClean="0"/>
              <a:t>in them and </a:t>
            </a:r>
            <a:r>
              <a:rPr lang="en-US" dirty="0"/>
              <a:t>if you </a:t>
            </a:r>
            <a:r>
              <a:rPr lang="en-US" dirty="0" smtClean="0"/>
              <a:t>eat</a:t>
            </a:r>
            <a:r>
              <a:rPr lang="en-US" dirty="0" smtClean="0"/>
              <a:t> too many </a:t>
            </a:r>
            <a:r>
              <a:rPr lang="en-US" dirty="0"/>
              <a:t>donuts you </a:t>
            </a:r>
            <a:r>
              <a:rPr lang="en-US" dirty="0" smtClean="0"/>
              <a:t>might get</a:t>
            </a:r>
            <a:r>
              <a:rPr lang="en-US" dirty="0" smtClean="0"/>
              <a:t> overweight.</a:t>
            </a:r>
            <a:endParaRPr lang="en-US" dirty="0"/>
          </a:p>
        </p:txBody>
      </p:sp>
      <p:pic>
        <p:nvPicPr>
          <p:cNvPr id="4" name="Picture 3" descr="A close up of a donut&#10;&#10;Description automatically generated">
            <a:extLst>
              <a:ext uri="{FF2B5EF4-FFF2-40B4-BE49-F238E27FC236}">
                <a16:creationId xmlns:a16="http://schemas.microsoft.com/office/drawing/2014/main" id="{BDD1D5F6-B302-7CD5-A495-B14FAE0CA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077" y="2329104"/>
            <a:ext cx="3217333" cy="22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C0A3E416-13B0-4CFE-8B85-8989D8AEFB5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383</Words>
  <Application>Microsoft Office PowerPoint</Application>
  <PresentationFormat>Widescreen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Agency FB</vt:lpstr>
      <vt:lpstr>Aptos</vt:lpstr>
      <vt:lpstr>Aptos Display</vt:lpstr>
      <vt:lpstr>Arial</vt:lpstr>
      <vt:lpstr>Arial</vt:lpstr>
      <vt:lpstr>Google Sans</vt:lpstr>
      <vt:lpstr>Proxima Nova</vt:lpstr>
      <vt:lpstr>Office Theme</vt:lpstr>
      <vt:lpstr>Food Is Your Mood</vt:lpstr>
      <vt:lpstr>FISH</vt:lpstr>
      <vt:lpstr>Oranges</vt:lpstr>
      <vt:lpstr>Bananas</vt:lpstr>
      <vt:lpstr>Brown Rice</vt:lpstr>
      <vt:lpstr>Apples</vt:lpstr>
      <vt:lpstr>Milk Chocolate</vt:lpstr>
      <vt:lpstr>Sweets</vt:lpstr>
      <vt:lpstr>Chocolate Brownie </vt:lpstr>
      <vt:lpstr>Chocolate Cake </vt:lpstr>
      <vt:lpstr>Donuts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</dc:title>
  <dc:creator/>
  <cp:lastModifiedBy>R Evans (Llangyfelach Primary School)</cp:lastModifiedBy>
  <cp:revision>32</cp:revision>
  <dcterms:created xsi:type="dcterms:W3CDTF">2024-06-13T13:19:47Z</dcterms:created>
  <dcterms:modified xsi:type="dcterms:W3CDTF">2024-07-03T18:39:57Z</dcterms:modified>
</cp:coreProperties>
</file>